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5207" y="171513"/>
            <a:ext cx="1681758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142640" y="3580394"/>
            <a:ext cx="10145395" cy="3227705"/>
          </a:xfrm>
          <a:custGeom>
            <a:avLst/>
            <a:gdLst/>
            <a:ahLst/>
            <a:cxnLst/>
            <a:rect l="l" t="t" r="r" b="b"/>
            <a:pathLst>
              <a:path w="10145394" h="3227704">
                <a:moveTo>
                  <a:pt x="9779351" y="3251196"/>
                </a:moveTo>
                <a:lnTo>
                  <a:pt x="959557" y="3251196"/>
                </a:lnTo>
                <a:lnTo>
                  <a:pt x="908814" y="3249854"/>
                </a:lnTo>
                <a:lnTo>
                  <a:pt x="858444" y="3245856"/>
                </a:lnTo>
                <a:lnTo>
                  <a:pt x="808542" y="3239241"/>
                </a:lnTo>
                <a:lnTo>
                  <a:pt x="759204" y="3230048"/>
                </a:lnTo>
                <a:lnTo>
                  <a:pt x="710526" y="3218317"/>
                </a:lnTo>
                <a:lnTo>
                  <a:pt x="662603" y="3204088"/>
                </a:lnTo>
                <a:lnTo>
                  <a:pt x="615530" y="3187400"/>
                </a:lnTo>
                <a:lnTo>
                  <a:pt x="569403" y="3168294"/>
                </a:lnTo>
                <a:lnTo>
                  <a:pt x="524318" y="3146808"/>
                </a:lnTo>
                <a:lnTo>
                  <a:pt x="480369" y="3122982"/>
                </a:lnTo>
                <a:lnTo>
                  <a:pt x="437652" y="3096856"/>
                </a:lnTo>
                <a:lnTo>
                  <a:pt x="396264" y="3068470"/>
                </a:lnTo>
                <a:lnTo>
                  <a:pt x="356299" y="3037863"/>
                </a:lnTo>
                <a:lnTo>
                  <a:pt x="317852" y="3005075"/>
                </a:lnTo>
                <a:lnTo>
                  <a:pt x="281020" y="2970145"/>
                </a:lnTo>
                <a:lnTo>
                  <a:pt x="246090" y="2933313"/>
                </a:lnTo>
                <a:lnTo>
                  <a:pt x="213303" y="2894868"/>
                </a:lnTo>
                <a:lnTo>
                  <a:pt x="182698" y="2854904"/>
                </a:lnTo>
                <a:lnTo>
                  <a:pt x="154314" y="2813518"/>
                </a:lnTo>
                <a:lnTo>
                  <a:pt x="128191" y="2770804"/>
                </a:lnTo>
                <a:lnTo>
                  <a:pt x="104368" y="2726858"/>
                </a:lnTo>
                <a:lnTo>
                  <a:pt x="82885" y="2681776"/>
                </a:lnTo>
                <a:lnTo>
                  <a:pt x="63782" y="2635652"/>
                </a:lnTo>
                <a:lnTo>
                  <a:pt x="47097" y="2588582"/>
                </a:lnTo>
                <a:lnTo>
                  <a:pt x="32871" y="2540662"/>
                </a:lnTo>
                <a:lnTo>
                  <a:pt x="21143" y="2491986"/>
                </a:lnTo>
                <a:lnTo>
                  <a:pt x="11952" y="2442650"/>
                </a:lnTo>
                <a:lnTo>
                  <a:pt x="5338" y="2392750"/>
                </a:lnTo>
                <a:lnTo>
                  <a:pt x="1341" y="2342381"/>
                </a:lnTo>
                <a:lnTo>
                  <a:pt x="0" y="2291645"/>
                </a:lnTo>
                <a:lnTo>
                  <a:pt x="0" y="959550"/>
                </a:lnTo>
                <a:lnTo>
                  <a:pt x="1341" y="908814"/>
                </a:lnTo>
                <a:lnTo>
                  <a:pt x="5338" y="858444"/>
                </a:lnTo>
                <a:lnTo>
                  <a:pt x="11952" y="808542"/>
                </a:lnTo>
                <a:lnTo>
                  <a:pt x="21143" y="759205"/>
                </a:lnTo>
                <a:lnTo>
                  <a:pt x="32871" y="710527"/>
                </a:lnTo>
                <a:lnTo>
                  <a:pt x="47097" y="662605"/>
                </a:lnTo>
                <a:lnTo>
                  <a:pt x="63782" y="615533"/>
                </a:lnTo>
                <a:lnTo>
                  <a:pt x="82885" y="569408"/>
                </a:lnTo>
                <a:lnTo>
                  <a:pt x="104368" y="524324"/>
                </a:lnTo>
                <a:lnTo>
                  <a:pt x="128191" y="480378"/>
                </a:lnTo>
                <a:lnTo>
                  <a:pt x="154314" y="437664"/>
                </a:lnTo>
                <a:lnTo>
                  <a:pt x="182698" y="396279"/>
                </a:lnTo>
                <a:lnTo>
                  <a:pt x="213303" y="356318"/>
                </a:lnTo>
                <a:lnTo>
                  <a:pt x="246090" y="317877"/>
                </a:lnTo>
                <a:lnTo>
                  <a:pt x="281020" y="281050"/>
                </a:lnTo>
                <a:lnTo>
                  <a:pt x="317852" y="246115"/>
                </a:lnTo>
                <a:lnTo>
                  <a:pt x="356299" y="213323"/>
                </a:lnTo>
                <a:lnTo>
                  <a:pt x="396264" y="182714"/>
                </a:lnTo>
                <a:lnTo>
                  <a:pt x="437652" y="154326"/>
                </a:lnTo>
                <a:lnTo>
                  <a:pt x="480369" y="128200"/>
                </a:lnTo>
                <a:lnTo>
                  <a:pt x="524318" y="104375"/>
                </a:lnTo>
                <a:lnTo>
                  <a:pt x="569403" y="82890"/>
                </a:lnTo>
                <a:lnTo>
                  <a:pt x="615530" y="63785"/>
                </a:lnTo>
                <a:lnTo>
                  <a:pt x="662603" y="47099"/>
                </a:lnTo>
                <a:lnTo>
                  <a:pt x="710526" y="32872"/>
                </a:lnTo>
                <a:lnTo>
                  <a:pt x="759204" y="21143"/>
                </a:lnTo>
                <a:lnTo>
                  <a:pt x="808542" y="11952"/>
                </a:lnTo>
                <a:lnTo>
                  <a:pt x="858444" y="5338"/>
                </a:lnTo>
                <a:lnTo>
                  <a:pt x="908814" y="1341"/>
                </a:lnTo>
                <a:lnTo>
                  <a:pt x="959554" y="0"/>
                </a:lnTo>
                <a:lnTo>
                  <a:pt x="9779354" y="0"/>
                </a:lnTo>
                <a:lnTo>
                  <a:pt x="9830094" y="1341"/>
                </a:lnTo>
                <a:lnTo>
                  <a:pt x="9880463" y="5338"/>
                </a:lnTo>
                <a:lnTo>
                  <a:pt x="9930363" y="11952"/>
                </a:lnTo>
                <a:lnTo>
                  <a:pt x="9979699" y="21143"/>
                </a:lnTo>
                <a:lnTo>
                  <a:pt x="10028375" y="32872"/>
                </a:lnTo>
                <a:lnTo>
                  <a:pt x="10076295" y="47099"/>
                </a:lnTo>
                <a:lnTo>
                  <a:pt x="10123365" y="63785"/>
                </a:lnTo>
                <a:lnTo>
                  <a:pt x="10169489" y="82890"/>
                </a:lnTo>
                <a:lnTo>
                  <a:pt x="10214571" y="104375"/>
                </a:lnTo>
                <a:lnTo>
                  <a:pt x="10220533" y="3143576"/>
                </a:lnTo>
                <a:lnTo>
                  <a:pt x="10214571" y="3146808"/>
                </a:lnTo>
                <a:lnTo>
                  <a:pt x="10169489" y="3168294"/>
                </a:lnTo>
                <a:lnTo>
                  <a:pt x="10123365" y="3187400"/>
                </a:lnTo>
                <a:lnTo>
                  <a:pt x="10076295" y="3204088"/>
                </a:lnTo>
                <a:lnTo>
                  <a:pt x="10028375" y="3218317"/>
                </a:lnTo>
                <a:lnTo>
                  <a:pt x="9979699" y="3230048"/>
                </a:lnTo>
                <a:lnTo>
                  <a:pt x="9930363" y="3239241"/>
                </a:lnTo>
                <a:lnTo>
                  <a:pt x="9880463" y="3245856"/>
                </a:lnTo>
                <a:lnTo>
                  <a:pt x="9830094" y="3249854"/>
                </a:lnTo>
                <a:lnTo>
                  <a:pt x="9779351" y="3251196"/>
                </a:lnTo>
                <a:close/>
              </a:path>
            </a:pathLst>
          </a:custGeom>
          <a:solidFill>
            <a:srgbClr val="795A3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1461" y="3976908"/>
            <a:ext cx="2600324" cy="260030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520745" y="3872849"/>
            <a:ext cx="2565400" cy="2565400"/>
          </a:xfrm>
          <a:custGeom>
            <a:avLst/>
            <a:gdLst/>
            <a:ahLst/>
            <a:cxnLst/>
            <a:rect l="l" t="t" r="r" b="b"/>
            <a:pathLst>
              <a:path w="2565400" h="2565400">
                <a:moveTo>
                  <a:pt x="1282689" y="2565349"/>
                </a:moveTo>
                <a:lnTo>
                  <a:pt x="1234601" y="2564464"/>
                </a:lnTo>
                <a:lnTo>
                  <a:pt x="1186960" y="2561830"/>
                </a:lnTo>
                <a:lnTo>
                  <a:pt x="1139796" y="2557479"/>
                </a:lnTo>
                <a:lnTo>
                  <a:pt x="1093141" y="2551441"/>
                </a:lnTo>
                <a:lnTo>
                  <a:pt x="1047026" y="2543747"/>
                </a:lnTo>
                <a:lnTo>
                  <a:pt x="1001482" y="2534429"/>
                </a:lnTo>
                <a:lnTo>
                  <a:pt x="956539" y="2523516"/>
                </a:lnTo>
                <a:lnTo>
                  <a:pt x="912229" y="2511041"/>
                </a:lnTo>
                <a:lnTo>
                  <a:pt x="868583" y="2497035"/>
                </a:lnTo>
                <a:lnTo>
                  <a:pt x="825631" y="2481527"/>
                </a:lnTo>
                <a:lnTo>
                  <a:pt x="783406" y="2464550"/>
                </a:lnTo>
                <a:lnTo>
                  <a:pt x="741937" y="2446134"/>
                </a:lnTo>
                <a:lnTo>
                  <a:pt x="701256" y="2426310"/>
                </a:lnTo>
                <a:lnTo>
                  <a:pt x="661393" y="2405109"/>
                </a:lnTo>
                <a:lnTo>
                  <a:pt x="622380" y="2382563"/>
                </a:lnTo>
                <a:lnTo>
                  <a:pt x="584248" y="2358702"/>
                </a:lnTo>
                <a:lnTo>
                  <a:pt x="547028" y="2333558"/>
                </a:lnTo>
                <a:lnTo>
                  <a:pt x="510751" y="2307160"/>
                </a:lnTo>
                <a:lnTo>
                  <a:pt x="475447" y="2279541"/>
                </a:lnTo>
                <a:lnTo>
                  <a:pt x="441148" y="2250731"/>
                </a:lnTo>
                <a:lnTo>
                  <a:pt x="407885" y="2220762"/>
                </a:lnTo>
                <a:lnTo>
                  <a:pt x="375688" y="2189663"/>
                </a:lnTo>
                <a:lnTo>
                  <a:pt x="344589" y="2157468"/>
                </a:lnTo>
                <a:lnTo>
                  <a:pt x="314619" y="2124205"/>
                </a:lnTo>
                <a:lnTo>
                  <a:pt x="285809" y="2089907"/>
                </a:lnTo>
                <a:lnTo>
                  <a:pt x="258190" y="2054603"/>
                </a:lnTo>
                <a:lnTo>
                  <a:pt x="231792" y="2018327"/>
                </a:lnTo>
                <a:lnTo>
                  <a:pt x="206647" y="1981107"/>
                </a:lnTo>
                <a:lnTo>
                  <a:pt x="182786" y="1942976"/>
                </a:lnTo>
                <a:lnTo>
                  <a:pt x="160239" y="1903964"/>
                </a:lnTo>
                <a:lnTo>
                  <a:pt x="139039" y="1864103"/>
                </a:lnTo>
                <a:lnTo>
                  <a:pt x="119215" y="1823423"/>
                </a:lnTo>
                <a:lnTo>
                  <a:pt x="100799" y="1781955"/>
                </a:lnTo>
                <a:lnTo>
                  <a:pt x="83821" y="1739730"/>
                </a:lnTo>
                <a:lnTo>
                  <a:pt x="68314" y="1696780"/>
                </a:lnTo>
                <a:lnTo>
                  <a:pt x="54307" y="1653135"/>
                </a:lnTo>
                <a:lnTo>
                  <a:pt x="41832" y="1608827"/>
                </a:lnTo>
                <a:lnTo>
                  <a:pt x="30919" y="1563886"/>
                </a:lnTo>
                <a:lnTo>
                  <a:pt x="21601" y="1518343"/>
                </a:lnTo>
                <a:lnTo>
                  <a:pt x="13907" y="1472230"/>
                </a:lnTo>
                <a:lnTo>
                  <a:pt x="7869" y="1425576"/>
                </a:lnTo>
                <a:lnTo>
                  <a:pt x="3518" y="1378415"/>
                </a:lnTo>
                <a:lnTo>
                  <a:pt x="884" y="1330775"/>
                </a:lnTo>
                <a:lnTo>
                  <a:pt x="0" y="1282700"/>
                </a:lnTo>
                <a:lnTo>
                  <a:pt x="884" y="1234601"/>
                </a:lnTo>
                <a:lnTo>
                  <a:pt x="3518" y="1186960"/>
                </a:lnTo>
                <a:lnTo>
                  <a:pt x="7869" y="1139796"/>
                </a:lnTo>
                <a:lnTo>
                  <a:pt x="13907" y="1093141"/>
                </a:lnTo>
                <a:lnTo>
                  <a:pt x="21601" y="1047026"/>
                </a:lnTo>
                <a:lnTo>
                  <a:pt x="30919" y="1001482"/>
                </a:lnTo>
                <a:lnTo>
                  <a:pt x="41832" y="956539"/>
                </a:lnTo>
                <a:lnTo>
                  <a:pt x="54307" y="912229"/>
                </a:lnTo>
                <a:lnTo>
                  <a:pt x="68314" y="868583"/>
                </a:lnTo>
                <a:lnTo>
                  <a:pt x="83821" y="825632"/>
                </a:lnTo>
                <a:lnTo>
                  <a:pt x="100799" y="783406"/>
                </a:lnTo>
                <a:lnTo>
                  <a:pt x="119215" y="741937"/>
                </a:lnTo>
                <a:lnTo>
                  <a:pt x="139039" y="701256"/>
                </a:lnTo>
                <a:lnTo>
                  <a:pt x="160239" y="661393"/>
                </a:lnTo>
                <a:lnTo>
                  <a:pt x="182786" y="622380"/>
                </a:lnTo>
                <a:lnTo>
                  <a:pt x="206647" y="584248"/>
                </a:lnTo>
                <a:lnTo>
                  <a:pt x="231792" y="547028"/>
                </a:lnTo>
                <a:lnTo>
                  <a:pt x="258190" y="510751"/>
                </a:lnTo>
                <a:lnTo>
                  <a:pt x="285809" y="475447"/>
                </a:lnTo>
                <a:lnTo>
                  <a:pt x="314619" y="441148"/>
                </a:lnTo>
                <a:lnTo>
                  <a:pt x="344589" y="407885"/>
                </a:lnTo>
                <a:lnTo>
                  <a:pt x="375688" y="375688"/>
                </a:lnTo>
                <a:lnTo>
                  <a:pt x="407885" y="344590"/>
                </a:lnTo>
                <a:lnTo>
                  <a:pt x="441148" y="314620"/>
                </a:lnTo>
                <a:lnTo>
                  <a:pt x="475447" y="285809"/>
                </a:lnTo>
                <a:lnTo>
                  <a:pt x="510751" y="258190"/>
                </a:lnTo>
                <a:lnTo>
                  <a:pt x="547028" y="231792"/>
                </a:lnTo>
                <a:lnTo>
                  <a:pt x="584248" y="206647"/>
                </a:lnTo>
                <a:lnTo>
                  <a:pt x="622380" y="182786"/>
                </a:lnTo>
                <a:lnTo>
                  <a:pt x="661393" y="160239"/>
                </a:lnTo>
                <a:lnTo>
                  <a:pt x="701256" y="139039"/>
                </a:lnTo>
                <a:lnTo>
                  <a:pt x="741937" y="119215"/>
                </a:lnTo>
                <a:lnTo>
                  <a:pt x="783406" y="100799"/>
                </a:lnTo>
                <a:lnTo>
                  <a:pt x="825631" y="83821"/>
                </a:lnTo>
                <a:lnTo>
                  <a:pt x="868583" y="68314"/>
                </a:lnTo>
                <a:lnTo>
                  <a:pt x="912229" y="54307"/>
                </a:lnTo>
                <a:lnTo>
                  <a:pt x="956539" y="41832"/>
                </a:lnTo>
                <a:lnTo>
                  <a:pt x="1001482" y="30919"/>
                </a:lnTo>
                <a:lnTo>
                  <a:pt x="1047026" y="21601"/>
                </a:lnTo>
                <a:lnTo>
                  <a:pt x="1093141" y="13907"/>
                </a:lnTo>
                <a:lnTo>
                  <a:pt x="1139796" y="7869"/>
                </a:lnTo>
                <a:lnTo>
                  <a:pt x="1186960" y="3518"/>
                </a:lnTo>
                <a:lnTo>
                  <a:pt x="1234601" y="884"/>
                </a:lnTo>
                <a:lnTo>
                  <a:pt x="1282684" y="0"/>
                </a:lnTo>
                <a:lnTo>
                  <a:pt x="1330775" y="884"/>
                </a:lnTo>
                <a:lnTo>
                  <a:pt x="1378415" y="3518"/>
                </a:lnTo>
                <a:lnTo>
                  <a:pt x="1425576" y="7869"/>
                </a:lnTo>
                <a:lnTo>
                  <a:pt x="1472229" y="13907"/>
                </a:lnTo>
                <a:lnTo>
                  <a:pt x="1518343" y="21601"/>
                </a:lnTo>
                <a:lnTo>
                  <a:pt x="1563886" y="30919"/>
                </a:lnTo>
                <a:lnTo>
                  <a:pt x="1608827" y="41832"/>
                </a:lnTo>
                <a:lnTo>
                  <a:pt x="1653135" y="54307"/>
                </a:lnTo>
                <a:lnTo>
                  <a:pt x="1696780" y="68314"/>
                </a:lnTo>
                <a:lnTo>
                  <a:pt x="1739730" y="83821"/>
                </a:lnTo>
                <a:lnTo>
                  <a:pt x="1781955" y="100799"/>
                </a:lnTo>
                <a:lnTo>
                  <a:pt x="1823423" y="119215"/>
                </a:lnTo>
                <a:lnTo>
                  <a:pt x="1864103" y="139039"/>
                </a:lnTo>
                <a:lnTo>
                  <a:pt x="1903964" y="160239"/>
                </a:lnTo>
                <a:lnTo>
                  <a:pt x="1942976" y="182786"/>
                </a:lnTo>
                <a:lnTo>
                  <a:pt x="1981107" y="206647"/>
                </a:lnTo>
                <a:lnTo>
                  <a:pt x="2018327" y="231792"/>
                </a:lnTo>
                <a:lnTo>
                  <a:pt x="2054603" y="258190"/>
                </a:lnTo>
                <a:lnTo>
                  <a:pt x="2089906" y="285809"/>
                </a:lnTo>
                <a:lnTo>
                  <a:pt x="2124205" y="314620"/>
                </a:lnTo>
                <a:lnTo>
                  <a:pt x="2157467" y="344590"/>
                </a:lnTo>
                <a:lnTo>
                  <a:pt x="2189663" y="375688"/>
                </a:lnTo>
                <a:lnTo>
                  <a:pt x="2220762" y="407885"/>
                </a:lnTo>
                <a:lnTo>
                  <a:pt x="2250731" y="441148"/>
                </a:lnTo>
                <a:lnTo>
                  <a:pt x="2279541" y="475447"/>
                </a:lnTo>
                <a:lnTo>
                  <a:pt x="2307160" y="510751"/>
                </a:lnTo>
                <a:lnTo>
                  <a:pt x="2333558" y="547028"/>
                </a:lnTo>
                <a:lnTo>
                  <a:pt x="2358702" y="584248"/>
                </a:lnTo>
                <a:lnTo>
                  <a:pt x="2382563" y="622380"/>
                </a:lnTo>
                <a:lnTo>
                  <a:pt x="2405109" y="661393"/>
                </a:lnTo>
                <a:lnTo>
                  <a:pt x="2426310" y="701256"/>
                </a:lnTo>
                <a:lnTo>
                  <a:pt x="2446134" y="741937"/>
                </a:lnTo>
                <a:lnTo>
                  <a:pt x="2464550" y="783406"/>
                </a:lnTo>
                <a:lnTo>
                  <a:pt x="2481527" y="825632"/>
                </a:lnTo>
                <a:lnTo>
                  <a:pt x="2497034" y="868583"/>
                </a:lnTo>
                <a:lnTo>
                  <a:pt x="2511041" y="912229"/>
                </a:lnTo>
                <a:lnTo>
                  <a:pt x="2523516" y="956539"/>
                </a:lnTo>
                <a:lnTo>
                  <a:pt x="2534429" y="1001482"/>
                </a:lnTo>
                <a:lnTo>
                  <a:pt x="2543747" y="1047026"/>
                </a:lnTo>
                <a:lnTo>
                  <a:pt x="2551441" y="1093141"/>
                </a:lnTo>
                <a:lnTo>
                  <a:pt x="2557479" y="1139796"/>
                </a:lnTo>
                <a:lnTo>
                  <a:pt x="2561830" y="1186960"/>
                </a:lnTo>
                <a:lnTo>
                  <a:pt x="2564464" y="1234601"/>
                </a:lnTo>
                <a:lnTo>
                  <a:pt x="2565348" y="1282679"/>
                </a:lnTo>
                <a:lnTo>
                  <a:pt x="2564464" y="1330775"/>
                </a:lnTo>
                <a:lnTo>
                  <a:pt x="2561830" y="1378415"/>
                </a:lnTo>
                <a:lnTo>
                  <a:pt x="2557479" y="1425576"/>
                </a:lnTo>
                <a:lnTo>
                  <a:pt x="2551441" y="1472230"/>
                </a:lnTo>
                <a:lnTo>
                  <a:pt x="2543747" y="1518343"/>
                </a:lnTo>
                <a:lnTo>
                  <a:pt x="2534429" y="1563886"/>
                </a:lnTo>
                <a:lnTo>
                  <a:pt x="2523516" y="1608827"/>
                </a:lnTo>
                <a:lnTo>
                  <a:pt x="2511041" y="1653135"/>
                </a:lnTo>
                <a:lnTo>
                  <a:pt x="2497034" y="1696780"/>
                </a:lnTo>
                <a:lnTo>
                  <a:pt x="2481527" y="1739730"/>
                </a:lnTo>
                <a:lnTo>
                  <a:pt x="2464550" y="1781955"/>
                </a:lnTo>
                <a:lnTo>
                  <a:pt x="2446134" y="1823423"/>
                </a:lnTo>
                <a:lnTo>
                  <a:pt x="2426310" y="1864103"/>
                </a:lnTo>
                <a:lnTo>
                  <a:pt x="2405109" y="1903964"/>
                </a:lnTo>
                <a:lnTo>
                  <a:pt x="2382563" y="1942976"/>
                </a:lnTo>
                <a:lnTo>
                  <a:pt x="2358702" y="1981107"/>
                </a:lnTo>
                <a:lnTo>
                  <a:pt x="2333558" y="2018327"/>
                </a:lnTo>
                <a:lnTo>
                  <a:pt x="2307160" y="2054603"/>
                </a:lnTo>
                <a:lnTo>
                  <a:pt x="2279541" y="2089907"/>
                </a:lnTo>
                <a:lnTo>
                  <a:pt x="2250731" y="2124205"/>
                </a:lnTo>
                <a:lnTo>
                  <a:pt x="2220762" y="2157468"/>
                </a:lnTo>
                <a:lnTo>
                  <a:pt x="2189663" y="2189663"/>
                </a:lnTo>
                <a:lnTo>
                  <a:pt x="2157467" y="2220762"/>
                </a:lnTo>
                <a:lnTo>
                  <a:pt x="2124205" y="2250731"/>
                </a:lnTo>
                <a:lnTo>
                  <a:pt x="2089906" y="2279541"/>
                </a:lnTo>
                <a:lnTo>
                  <a:pt x="2054603" y="2307160"/>
                </a:lnTo>
                <a:lnTo>
                  <a:pt x="2018327" y="2333558"/>
                </a:lnTo>
                <a:lnTo>
                  <a:pt x="1981107" y="2358702"/>
                </a:lnTo>
                <a:lnTo>
                  <a:pt x="1942976" y="2382563"/>
                </a:lnTo>
                <a:lnTo>
                  <a:pt x="1903964" y="2405109"/>
                </a:lnTo>
                <a:lnTo>
                  <a:pt x="1864103" y="2426310"/>
                </a:lnTo>
                <a:lnTo>
                  <a:pt x="1823423" y="2446134"/>
                </a:lnTo>
                <a:lnTo>
                  <a:pt x="1781955" y="2464550"/>
                </a:lnTo>
                <a:lnTo>
                  <a:pt x="1739730" y="2481527"/>
                </a:lnTo>
                <a:lnTo>
                  <a:pt x="1696780" y="2497035"/>
                </a:lnTo>
                <a:lnTo>
                  <a:pt x="1653135" y="2511041"/>
                </a:lnTo>
                <a:lnTo>
                  <a:pt x="1608827" y="2523516"/>
                </a:lnTo>
                <a:lnTo>
                  <a:pt x="1563886" y="2534429"/>
                </a:lnTo>
                <a:lnTo>
                  <a:pt x="1518343" y="2543747"/>
                </a:lnTo>
                <a:lnTo>
                  <a:pt x="1472229" y="2551441"/>
                </a:lnTo>
                <a:lnTo>
                  <a:pt x="1425576" y="2557479"/>
                </a:lnTo>
                <a:lnTo>
                  <a:pt x="1378415" y="2561830"/>
                </a:lnTo>
                <a:lnTo>
                  <a:pt x="1330775" y="2564464"/>
                </a:lnTo>
                <a:lnTo>
                  <a:pt x="1282689" y="25653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0"/>
            <a:ext cx="18286730" cy="1557655"/>
          </a:xfrm>
          <a:custGeom>
            <a:avLst/>
            <a:gdLst/>
            <a:ahLst/>
            <a:cxnLst/>
            <a:rect l="l" t="t" r="r" b="b"/>
            <a:pathLst>
              <a:path w="18286730" h="1557655">
                <a:moveTo>
                  <a:pt x="18286552" y="1557337"/>
                </a:moveTo>
                <a:lnTo>
                  <a:pt x="0" y="1557337"/>
                </a:lnTo>
                <a:lnTo>
                  <a:pt x="0" y="0"/>
                </a:lnTo>
                <a:lnTo>
                  <a:pt x="18286552" y="0"/>
                </a:lnTo>
                <a:lnTo>
                  <a:pt x="18286552" y="15573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93888" y="1557338"/>
            <a:ext cx="2676524" cy="202881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80690" y="2253928"/>
            <a:ext cx="4486289" cy="1123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3888" y="4044725"/>
            <a:ext cx="2628899" cy="244790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94994" y="4044725"/>
            <a:ext cx="4124339" cy="134300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89591" y="6632356"/>
            <a:ext cx="2905124" cy="16954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11876" y="5755461"/>
            <a:ext cx="2124074" cy="18954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346466" y="6232809"/>
            <a:ext cx="2933699" cy="141920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01964" y="9013514"/>
            <a:ext cx="4981559" cy="4857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594994" y="8355359"/>
            <a:ext cx="4486289" cy="904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6290" y="4026781"/>
            <a:ext cx="1472438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hyperlink" Target="http://tinyurl.com/4ntsuf3s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830" y="3057588"/>
            <a:ext cx="437642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409"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1830" y="4019613"/>
            <a:ext cx="902716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590"/>
              </a:lnSpc>
              <a:spcBef>
                <a:spcPts val="100"/>
              </a:spcBef>
            </a:pPr>
            <a:r>
              <a:rPr dirty="0" sz="8000" spc="-505">
                <a:latin typeface="Arial Black"/>
                <a:cs typeface="Arial Black"/>
              </a:rPr>
              <a:t>DRY</a:t>
            </a:r>
            <a:r>
              <a:rPr dirty="0" sz="8000" spc="-105">
                <a:latin typeface="Arial Black"/>
                <a:cs typeface="Arial Black"/>
              </a:rPr>
              <a:t> </a:t>
            </a:r>
            <a:r>
              <a:rPr dirty="0" sz="8000" spc="-625">
                <a:latin typeface="Arial Black"/>
                <a:cs typeface="Arial Black"/>
              </a:rPr>
              <a:t>PET</a:t>
            </a:r>
            <a:r>
              <a:rPr dirty="0" sz="8000" spc="-105">
                <a:latin typeface="Arial Black"/>
                <a:cs typeface="Arial Black"/>
              </a:rPr>
              <a:t> </a:t>
            </a:r>
            <a:r>
              <a:rPr dirty="0" sz="8000" spc="-20">
                <a:latin typeface="Arial Black"/>
                <a:cs typeface="Arial Black"/>
              </a:rPr>
              <a:t>FOOD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dirty="0" sz="8000" spc="-590">
                <a:latin typeface="Arial Black"/>
                <a:cs typeface="Arial Black"/>
              </a:rPr>
              <a:t>MARKET</a:t>
            </a:r>
            <a:r>
              <a:rPr dirty="0" sz="8000" spc="-105">
                <a:latin typeface="Arial Black"/>
                <a:cs typeface="Arial Black"/>
              </a:rPr>
              <a:t> </a:t>
            </a:r>
            <a:r>
              <a:rPr dirty="0" sz="8000" spc="-545">
                <a:latin typeface="Arial Black"/>
                <a:cs typeface="Arial Black"/>
              </a:rPr>
              <a:t>REPORT </a:t>
            </a:r>
            <a:r>
              <a:rPr dirty="0" sz="8000" spc="-20"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205" y="95258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6028" y="504888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8490183" y="2174574"/>
            <a:ext cx="9432925" cy="7645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3355">
              <a:lnSpc>
                <a:spcPct val="115700"/>
              </a:lnSpc>
              <a:spcBef>
                <a:spcPts val="100"/>
              </a:spcBef>
            </a:pPr>
            <a:r>
              <a:rPr dirty="0" sz="2700" spc="75">
                <a:latin typeface="Verdana"/>
                <a:cs typeface="Verdana"/>
              </a:rPr>
              <a:t>While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most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feeds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are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utilised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as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utilitarian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goods, they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are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often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designed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give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pets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comprehensive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45">
                <a:latin typeface="Verdana"/>
                <a:cs typeface="Verdana"/>
              </a:rPr>
              <a:t>balanced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diet.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70">
                <a:latin typeface="Verdana"/>
                <a:cs typeface="Verdana"/>
              </a:rPr>
              <a:t>A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processed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diet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is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dry </a:t>
            </a:r>
            <a:r>
              <a:rPr dirty="0" sz="2700" spc="-65">
                <a:latin typeface="Verdana"/>
                <a:cs typeface="Verdana"/>
              </a:rPr>
              <a:t>diet,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biscuit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diet,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or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kibble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diet.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Compared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other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products,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the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90">
                <a:latin typeface="Verdana"/>
                <a:cs typeface="Verdana"/>
              </a:rPr>
              <a:t>demand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for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dry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meals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is </a:t>
            </a:r>
            <a:r>
              <a:rPr dirty="0" sz="2700">
                <a:latin typeface="Verdana"/>
                <a:cs typeface="Verdana"/>
              </a:rPr>
              <a:t>significantly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higher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since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owners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view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90">
                <a:latin typeface="Verdana"/>
                <a:cs typeface="Verdana"/>
              </a:rPr>
              <a:t>them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as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an </a:t>
            </a:r>
            <a:r>
              <a:rPr dirty="0" sz="2700">
                <a:latin typeface="Verdana"/>
                <a:cs typeface="Verdana"/>
              </a:rPr>
              <a:t>accessible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simple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diet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option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without</a:t>
            </a:r>
            <a:r>
              <a:rPr dirty="0" sz="2700" spc="-16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sacrificing </a:t>
            </a:r>
            <a:r>
              <a:rPr dirty="0" sz="2700">
                <a:latin typeface="Verdana"/>
                <a:cs typeface="Verdana"/>
              </a:rPr>
              <a:t>nutritional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content.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Dry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is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greater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80">
                <a:latin typeface="Verdana"/>
                <a:cs typeface="Verdana"/>
              </a:rPr>
              <a:t>demand </a:t>
            </a:r>
            <a:r>
              <a:rPr dirty="0" sz="2700">
                <a:latin typeface="Verdana"/>
                <a:cs typeface="Verdana"/>
              </a:rPr>
              <a:t>globally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95">
                <a:latin typeface="Verdana"/>
                <a:cs typeface="Verdana"/>
              </a:rPr>
              <a:t>among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young,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45">
                <a:latin typeface="Verdana"/>
                <a:cs typeface="Verdana"/>
              </a:rPr>
              <a:t>employed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urban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pet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owners </a:t>
            </a:r>
            <a:r>
              <a:rPr dirty="0" sz="2700" spc="80">
                <a:latin typeface="Verdana"/>
                <a:cs typeface="Verdana"/>
              </a:rPr>
              <a:t>due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95">
                <a:latin typeface="Verdana"/>
                <a:cs typeface="Verdana"/>
              </a:rPr>
              <a:t>how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simple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65">
                <a:latin typeface="Verdana"/>
                <a:cs typeface="Verdana"/>
              </a:rPr>
              <a:t>is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store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feed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pets.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</a:pPr>
            <a:r>
              <a:rPr dirty="0" sz="2700">
                <a:latin typeface="Verdana"/>
                <a:cs typeface="Verdana"/>
              </a:rPr>
              <a:t>Furthermore,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70">
                <a:latin typeface="Verdana"/>
                <a:cs typeface="Verdana"/>
              </a:rPr>
              <a:t>growing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adoption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pets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22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increasing </a:t>
            </a:r>
            <a:r>
              <a:rPr dirty="0" sz="2700" spc="65">
                <a:latin typeface="Verdana"/>
                <a:cs typeface="Verdana"/>
              </a:rPr>
              <a:t>public</a:t>
            </a:r>
            <a:r>
              <a:rPr dirty="0" sz="2700" spc="-16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awareness</a:t>
            </a:r>
            <a:r>
              <a:rPr dirty="0" sz="2700" spc="-16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15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their</a:t>
            </a:r>
            <a:r>
              <a:rPr dirty="0" sz="2700" spc="-16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health</a:t>
            </a:r>
            <a:r>
              <a:rPr dirty="0" sz="2700" spc="-15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needs</a:t>
            </a:r>
            <a:r>
              <a:rPr dirty="0" sz="2700" spc="-16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are</a:t>
            </a:r>
            <a:r>
              <a:rPr dirty="0" sz="2700" spc="-15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expected</a:t>
            </a:r>
            <a:r>
              <a:rPr dirty="0" sz="2700" spc="-16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to drive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55">
                <a:latin typeface="Verdana"/>
                <a:cs typeface="Verdana"/>
              </a:rPr>
              <a:t>sales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the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market.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114">
                <a:latin typeface="Verdana"/>
                <a:cs typeface="Verdana"/>
              </a:rPr>
              <a:t>Pet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owners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have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75">
                <a:latin typeface="Verdana"/>
                <a:cs typeface="Verdana"/>
              </a:rPr>
              <a:t>become </a:t>
            </a:r>
            <a:r>
              <a:rPr dirty="0" sz="2700" spc="50">
                <a:latin typeface="Verdana"/>
                <a:cs typeface="Verdana"/>
              </a:rPr>
              <a:t>more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conscious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the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benefits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requirements</a:t>
            </a:r>
            <a:r>
              <a:rPr dirty="0" sz="2700" spc="-12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of </a:t>
            </a:r>
            <a:r>
              <a:rPr dirty="0" sz="2700">
                <a:latin typeface="Verdana"/>
                <a:cs typeface="Verdana"/>
              </a:rPr>
              <a:t>providing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nutrient-rich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their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pets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 spc="80">
                <a:latin typeface="Verdana"/>
                <a:cs typeface="Verdana"/>
              </a:rPr>
              <a:t>due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 spc="30">
                <a:latin typeface="Verdana"/>
                <a:cs typeface="Verdana"/>
              </a:rPr>
              <a:t>pet </a:t>
            </a:r>
            <a:r>
              <a:rPr dirty="0" sz="2700" spc="-10">
                <a:latin typeface="Verdana"/>
                <a:cs typeface="Verdana"/>
              </a:rPr>
              <a:t>humanization.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989508" y="4250244"/>
            <a:ext cx="1627505" cy="8013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5100" spc="-21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5100" spc="-197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581" sz="7650" spc="-201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5100" spc="-68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51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988749" y="5127754"/>
            <a:ext cx="1629410" cy="8013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100" spc="-5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51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579436" y="3930026"/>
            <a:ext cx="2285365" cy="2150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6045" marR="5080" indent="-93980">
              <a:lnSpc>
                <a:spcPct val="117100"/>
              </a:lnSpc>
              <a:spcBef>
                <a:spcPts val="95"/>
              </a:spcBef>
            </a:pPr>
            <a:r>
              <a:rPr dirty="0" sz="59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950" spc="-10">
                <a:solidFill>
                  <a:srgbClr val="FFFFFF"/>
                </a:solidFill>
                <a:latin typeface="Arial"/>
                <a:cs typeface="Arial"/>
              </a:rPr>
              <a:t>5.50%</a:t>
            </a:r>
            <a:endParaRPr sz="59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563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689" y="1469114"/>
            <a:ext cx="10088880" cy="2736850"/>
            <a:chOff x="689" y="1469114"/>
            <a:chExt cx="10088880" cy="2736850"/>
          </a:xfrm>
        </p:grpSpPr>
        <p:sp>
          <p:nvSpPr>
            <p:cNvPr id="5" name="object 5" descr=""/>
            <p:cNvSpPr/>
            <p:nvPr/>
          </p:nvSpPr>
          <p:spPr>
            <a:xfrm>
              <a:off x="3092897" y="1469114"/>
              <a:ext cx="6996430" cy="2736850"/>
            </a:xfrm>
            <a:custGeom>
              <a:avLst/>
              <a:gdLst/>
              <a:ahLst/>
              <a:cxnLst/>
              <a:rect l="l" t="t" r="r" b="b"/>
              <a:pathLst>
                <a:path w="6996430" h="2736850">
                  <a:moveTo>
                    <a:pt x="6902531" y="2736302"/>
                  </a:moveTo>
                  <a:lnTo>
                    <a:pt x="98358" y="2736302"/>
                  </a:lnTo>
                  <a:lnTo>
                    <a:pt x="60127" y="2728554"/>
                  </a:lnTo>
                  <a:lnTo>
                    <a:pt x="28856" y="2707445"/>
                  </a:lnTo>
                  <a:lnTo>
                    <a:pt x="7747" y="2676174"/>
                  </a:lnTo>
                  <a:lnTo>
                    <a:pt x="0" y="2637943"/>
                  </a:lnTo>
                  <a:lnTo>
                    <a:pt x="0" y="98376"/>
                  </a:lnTo>
                  <a:lnTo>
                    <a:pt x="7747" y="60136"/>
                  </a:lnTo>
                  <a:lnTo>
                    <a:pt x="28856" y="28860"/>
                  </a:lnTo>
                  <a:lnTo>
                    <a:pt x="60127" y="7748"/>
                  </a:lnTo>
                  <a:lnTo>
                    <a:pt x="98358" y="0"/>
                  </a:lnTo>
                  <a:lnTo>
                    <a:pt x="6902531" y="0"/>
                  </a:lnTo>
                  <a:lnTo>
                    <a:pt x="6940762" y="7748"/>
                  </a:lnTo>
                  <a:lnTo>
                    <a:pt x="6972033" y="28860"/>
                  </a:lnTo>
                  <a:lnTo>
                    <a:pt x="6993142" y="60136"/>
                  </a:lnTo>
                  <a:lnTo>
                    <a:pt x="6996127" y="74866"/>
                  </a:lnTo>
                  <a:lnTo>
                    <a:pt x="6996127" y="2661448"/>
                  </a:lnTo>
                  <a:lnTo>
                    <a:pt x="6993142" y="2676174"/>
                  </a:lnTo>
                  <a:lnTo>
                    <a:pt x="6972033" y="2707445"/>
                  </a:lnTo>
                  <a:lnTo>
                    <a:pt x="6940762" y="2728554"/>
                  </a:lnTo>
                  <a:lnTo>
                    <a:pt x="6902531" y="2736302"/>
                  </a:lnTo>
                  <a:close/>
                </a:path>
              </a:pathLst>
            </a:custGeom>
            <a:solidFill>
              <a:srgbClr val="6C49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89" y="2163979"/>
              <a:ext cx="4137025" cy="1119505"/>
            </a:xfrm>
            <a:custGeom>
              <a:avLst/>
              <a:gdLst/>
              <a:ahLst/>
              <a:cxnLst/>
              <a:rect l="l" t="t" r="r" b="b"/>
              <a:pathLst>
                <a:path w="4137025" h="1119504">
                  <a:moveTo>
                    <a:pt x="0" y="1119356"/>
                  </a:moveTo>
                  <a:lnTo>
                    <a:pt x="0" y="0"/>
                  </a:lnTo>
                  <a:lnTo>
                    <a:pt x="3734542" y="0"/>
                  </a:lnTo>
                  <a:lnTo>
                    <a:pt x="4136421" y="1119356"/>
                  </a:lnTo>
                  <a:lnTo>
                    <a:pt x="0" y="111935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796119" y="2262392"/>
            <a:ext cx="2503805" cy="84772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401320" marR="5080" indent="-389255">
              <a:lnSpc>
                <a:spcPts val="2940"/>
              </a:lnSpc>
              <a:spcBef>
                <a:spcPts val="690"/>
              </a:spcBef>
            </a:pPr>
            <a:r>
              <a:rPr dirty="0" sz="2950" spc="65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2950" spc="-27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950" spc="-40">
                <a:solidFill>
                  <a:srgbClr val="43B4BD"/>
                </a:solidFill>
                <a:latin typeface="Verdana"/>
                <a:cs typeface="Verdana"/>
              </a:rPr>
              <a:t>Type </a:t>
            </a:r>
            <a:r>
              <a:rPr dirty="0" sz="29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950">
              <a:latin typeface="Verdana"/>
              <a:cs typeface="Verdan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531623" y="2330989"/>
            <a:ext cx="134620" cy="718185"/>
            <a:chOff x="4531623" y="2330989"/>
            <a:chExt cx="134620" cy="718185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1623" y="2330989"/>
              <a:ext cx="134113" cy="13411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1623" y="2914777"/>
              <a:ext cx="134113" cy="134113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4839661" y="2023760"/>
            <a:ext cx="4402455" cy="119316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3300" spc="55">
                <a:solidFill>
                  <a:srgbClr val="FFFFFF"/>
                </a:solidFill>
                <a:latin typeface="Verdana"/>
                <a:cs typeface="Verdana"/>
              </a:rPr>
              <a:t>Kibble</a:t>
            </a:r>
            <a:endParaRPr sz="3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3300" spc="5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114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Types</a:t>
            </a:r>
            <a:endParaRPr sz="3300">
              <a:latin typeface="Verdana"/>
              <a:cs typeface="Verdan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689" y="4359676"/>
            <a:ext cx="10088880" cy="2736850"/>
            <a:chOff x="689" y="4359676"/>
            <a:chExt cx="10088880" cy="2736850"/>
          </a:xfrm>
        </p:grpSpPr>
        <p:sp>
          <p:nvSpPr>
            <p:cNvPr id="14" name="object 14" descr=""/>
            <p:cNvSpPr/>
            <p:nvPr/>
          </p:nvSpPr>
          <p:spPr>
            <a:xfrm>
              <a:off x="3092897" y="4359676"/>
              <a:ext cx="6996430" cy="2736850"/>
            </a:xfrm>
            <a:custGeom>
              <a:avLst/>
              <a:gdLst/>
              <a:ahLst/>
              <a:cxnLst/>
              <a:rect l="l" t="t" r="r" b="b"/>
              <a:pathLst>
                <a:path w="6996430" h="2736850">
                  <a:moveTo>
                    <a:pt x="6902550" y="2736307"/>
                  </a:moveTo>
                  <a:lnTo>
                    <a:pt x="98339" y="2736307"/>
                  </a:lnTo>
                  <a:lnTo>
                    <a:pt x="60127" y="2728563"/>
                  </a:lnTo>
                  <a:lnTo>
                    <a:pt x="28856" y="2707454"/>
                  </a:lnTo>
                  <a:lnTo>
                    <a:pt x="7747" y="2676184"/>
                  </a:lnTo>
                  <a:lnTo>
                    <a:pt x="0" y="2637952"/>
                  </a:lnTo>
                  <a:lnTo>
                    <a:pt x="0" y="98389"/>
                  </a:lnTo>
                  <a:lnTo>
                    <a:pt x="7747" y="60140"/>
                  </a:lnTo>
                  <a:lnTo>
                    <a:pt x="28856" y="28860"/>
                  </a:lnTo>
                  <a:lnTo>
                    <a:pt x="60127" y="7748"/>
                  </a:lnTo>
                  <a:lnTo>
                    <a:pt x="98358" y="0"/>
                  </a:lnTo>
                  <a:lnTo>
                    <a:pt x="6902531" y="0"/>
                  </a:lnTo>
                  <a:lnTo>
                    <a:pt x="6940762" y="7748"/>
                  </a:lnTo>
                  <a:lnTo>
                    <a:pt x="6972033" y="28860"/>
                  </a:lnTo>
                  <a:lnTo>
                    <a:pt x="6993142" y="60140"/>
                  </a:lnTo>
                  <a:lnTo>
                    <a:pt x="6996127" y="74873"/>
                  </a:lnTo>
                  <a:lnTo>
                    <a:pt x="6996127" y="2661457"/>
                  </a:lnTo>
                  <a:lnTo>
                    <a:pt x="6993142" y="2676184"/>
                  </a:lnTo>
                  <a:lnTo>
                    <a:pt x="6972033" y="2707454"/>
                  </a:lnTo>
                  <a:lnTo>
                    <a:pt x="6940762" y="2728563"/>
                  </a:lnTo>
                  <a:lnTo>
                    <a:pt x="6902550" y="2736307"/>
                  </a:lnTo>
                  <a:close/>
                </a:path>
              </a:pathLst>
            </a:custGeom>
            <a:solidFill>
              <a:srgbClr val="412E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9" y="4983571"/>
              <a:ext cx="4137025" cy="1119505"/>
            </a:xfrm>
            <a:custGeom>
              <a:avLst/>
              <a:gdLst/>
              <a:ahLst/>
              <a:cxnLst/>
              <a:rect l="l" t="t" r="r" b="b"/>
              <a:pathLst>
                <a:path w="4137025" h="1119504">
                  <a:moveTo>
                    <a:pt x="0" y="1119347"/>
                  </a:moveTo>
                  <a:lnTo>
                    <a:pt x="0" y="0"/>
                  </a:lnTo>
                  <a:lnTo>
                    <a:pt x="3734542" y="0"/>
                  </a:lnTo>
                  <a:lnTo>
                    <a:pt x="4136421" y="1119347"/>
                  </a:lnTo>
                  <a:lnTo>
                    <a:pt x="0" y="111934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928324" y="5119627"/>
            <a:ext cx="2239645" cy="84772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390525" marR="5080" indent="-378460">
              <a:lnSpc>
                <a:spcPts val="2940"/>
              </a:lnSpc>
              <a:spcBef>
                <a:spcPts val="690"/>
              </a:spcBef>
            </a:pPr>
            <a:r>
              <a:rPr dirty="0" sz="295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9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692344" y="4789046"/>
            <a:ext cx="134620" cy="1301750"/>
            <a:chOff x="4692344" y="4789046"/>
            <a:chExt cx="134620" cy="1301750"/>
          </a:xfrm>
        </p:grpSpPr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2344" y="4789046"/>
              <a:ext cx="134113" cy="13411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2344" y="5372833"/>
              <a:ext cx="134113" cy="13411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2344" y="5956620"/>
              <a:ext cx="134113" cy="134113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689" y="7250246"/>
            <a:ext cx="10093325" cy="2852420"/>
            <a:chOff x="689" y="7250246"/>
            <a:chExt cx="10093325" cy="2852420"/>
          </a:xfrm>
        </p:grpSpPr>
        <p:sp>
          <p:nvSpPr>
            <p:cNvPr id="22" name="object 22" descr=""/>
            <p:cNvSpPr/>
            <p:nvPr/>
          </p:nvSpPr>
          <p:spPr>
            <a:xfrm>
              <a:off x="3092897" y="7250246"/>
              <a:ext cx="7001509" cy="2852420"/>
            </a:xfrm>
            <a:custGeom>
              <a:avLst/>
              <a:gdLst/>
              <a:ahLst/>
              <a:cxnLst/>
              <a:rect l="l" t="t" r="r" b="b"/>
              <a:pathLst>
                <a:path w="7001509" h="2852420">
                  <a:moveTo>
                    <a:pt x="6902530" y="2851982"/>
                  </a:moveTo>
                  <a:lnTo>
                    <a:pt x="98358" y="2851982"/>
                  </a:lnTo>
                  <a:lnTo>
                    <a:pt x="60127" y="2844234"/>
                  </a:lnTo>
                  <a:lnTo>
                    <a:pt x="28856" y="2823121"/>
                  </a:lnTo>
                  <a:lnTo>
                    <a:pt x="7747" y="2791842"/>
                  </a:lnTo>
                  <a:lnTo>
                    <a:pt x="0" y="2753593"/>
                  </a:lnTo>
                  <a:lnTo>
                    <a:pt x="0" y="98358"/>
                  </a:lnTo>
                  <a:lnTo>
                    <a:pt x="7747" y="60127"/>
                  </a:lnTo>
                  <a:lnTo>
                    <a:pt x="28856" y="28856"/>
                  </a:lnTo>
                  <a:lnTo>
                    <a:pt x="60127" y="7747"/>
                  </a:lnTo>
                  <a:lnTo>
                    <a:pt x="98358" y="0"/>
                  </a:lnTo>
                  <a:lnTo>
                    <a:pt x="6902531" y="0"/>
                  </a:lnTo>
                  <a:lnTo>
                    <a:pt x="6940762" y="7747"/>
                  </a:lnTo>
                  <a:lnTo>
                    <a:pt x="6972032" y="28856"/>
                  </a:lnTo>
                  <a:lnTo>
                    <a:pt x="6993141" y="60127"/>
                  </a:lnTo>
                  <a:lnTo>
                    <a:pt x="7000889" y="98358"/>
                  </a:lnTo>
                  <a:lnTo>
                    <a:pt x="7000889" y="2753593"/>
                  </a:lnTo>
                  <a:lnTo>
                    <a:pt x="6993141" y="2791842"/>
                  </a:lnTo>
                  <a:lnTo>
                    <a:pt x="6972032" y="2823121"/>
                  </a:lnTo>
                  <a:lnTo>
                    <a:pt x="6940762" y="2844234"/>
                  </a:lnTo>
                  <a:lnTo>
                    <a:pt x="6902530" y="2851982"/>
                  </a:lnTo>
                  <a:close/>
                </a:path>
              </a:pathLst>
            </a:custGeom>
            <a:solidFill>
              <a:srgbClr val="D2926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89" y="7874111"/>
              <a:ext cx="4137025" cy="1119505"/>
            </a:xfrm>
            <a:custGeom>
              <a:avLst/>
              <a:gdLst/>
              <a:ahLst/>
              <a:cxnLst/>
              <a:rect l="l" t="t" r="r" b="b"/>
              <a:pathLst>
                <a:path w="4137025" h="1119504">
                  <a:moveTo>
                    <a:pt x="0" y="1119369"/>
                  </a:moveTo>
                  <a:lnTo>
                    <a:pt x="0" y="0"/>
                  </a:lnTo>
                  <a:lnTo>
                    <a:pt x="3734542" y="0"/>
                  </a:lnTo>
                  <a:lnTo>
                    <a:pt x="4136418" y="1119369"/>
                  </a:lnTo>
                  <a:lnTo>
                    <a:pt x="0" y="111936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569510" y="8138701"/>
            <a:ext cx="29571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-25">
                <a:solidFill>
                  <a:srgbClr val="43B4BD"/>
                </a:solidFill>
                <a:latin typeface="Verdana"/>
                <a:cs typeface="Verdana"/>
              </a:rPr>
              <a:t>Ingredient</a:t>
            </a:r>
            <a:r>
              <a:rPr dirty="0" sz="2950" spc="-18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950" spc="-2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endParaRPr sz="2950">
              <a:latin typeface="Verdana"/>
              <a:cs typeface="Verdana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531623" y="7454156"/>
            <a:ext cx="134620" cy="1885950"/>
            <a:chOff x="4531623" y="7454156"/>
            <a:chExt cx="134620" cy="1885950"/>
          </a:xfrm>
        </p:grpSpPr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31623" y="7454156"/>
              <a:ext cx="134113" cy="134113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1623" y="8037943"/>
              <a:ext cx="134113" cy="134113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1623" y="8621731"/>
              <a:ext cx="134113" cy="134113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1623" y="9205518"/>
              <a:ext cx="134113" cy="134113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4839661" y="4481817"/>
            <a:ext cx="4808855" cy="5609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3355" marR="5080">
              <a:lnSpc>
                <a:spcPct val="116100"/>
              </a:lnSpc>
              <a:spcBef>
                <a:spcPts val="95"/>
              </a:spcBef>
            </a:pP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33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140">
                <a:solidFill>
                  <a:srgbClr val="FFFFFF"/>
                </a:solidFill>
                <a:latin typeface="Verdana"/>
                <a:cs typeface="Verdana"/>
              </a:rPr>
              <a:t>Pet</a:t>
            </a:r>
            <a:r>
              <a:rPr dirty="0" sz="33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Shops </a:t>
            </a:r>
            <a:r>
              <a:rPr dirty="0" sz="3300" spc="7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3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Channels Supermarkets/Hyper markets</a:t>
            </a:r>
            <a:endParaRPr sz="3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235"/>
              </a:spcBef>
            </a:pPr>
            <a:r>
              <a:rPr dirty="0" sz="3300" spc="65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endParaRPr sz="3300">
              <a:latin typeface="Verdana"/>
              <a:cs typeface="Verdana"/>
            </a:endParaRPr>
          </a:p>
          <a:p>
            <a:pPr marL="12700" marR="656590">
              <a:lnSpc>
                <a:spcPct val="116100"/>
              </a:lnSpc>
            </a:pP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Animal-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derived </a:t>
            </a:r>
            <a:r>
              <a:rPr dirty="0" sz="3300">
                <a:solidFill>
                  <a:srgbClr val="FFFFFF"/>
                </a:solidFill>
                <a:latin typeface="Verdana"/>
                <a:cs typeface="Verdana"/>
              </a:rPr>
              <a:t>Plant-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derived </a:t>
            </a:r>
            <a:r>
              <a:rPr dirty="0" sz="3300" spc="-30">
                <a:solidFill>
                  <a:srgbClr val="FFFFFF"/>
                </a:solidFill>
                <a:latin typeface="Verdana"/>
                <a:cs typeface="Verdana"/>
              </a:rPr>
              <a:t>Cereals</a:t>
            </a:r>
            <a:r>
              <a:rPr dirty="0" sz="33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3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Cereals Derivatives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0"/>
              <a:t> </a:t>
            </a:r>
            <a:r>
              <a:rPr dirty="0" sz="5000"/>
              <a:t>Dry</a:t>
            </a:r>
            <a:r>
              <a:rPr dirty="0" sz="5000" spc="-170"/>
              <a:t> </a:t>
            </a:r>
            <a:r>
              <a:rPr dirty="0" sz="5000" spc="160"/>
              <a:t>Pet</a:t>
            </a:r>
            <a:r>
              <a:rPr dirty="0" sz="5000" spc="-170"/>
              <a:t> </a:t>
            </a:r>
            <a:r>
              <a:rPr dirty="0" sz="5000" spc="140"/>
              <a:t>Food</a:t>
            </a:r>
            <a:r>
              <a:rPr dirty="0" sz="5000" spc="-165"/>
              <a:t> </a:t>
            </a:r>
            <a:r>
              <a:rPr dirty="0" sz="5000"/>
              <a:t>Market</a:t>
            </a:r>
            <a:r>
              <a:rPr dirty="0" sz="5000" spc="-170"/>
              <a:t> </a:t>
            </a:r>
            <a:r>
              <a:rPr dirty="0" sz="5000"/>
              <a:t>Revenue</a:t>
            </a:r>
            <a:r>
              <a:rPr dirty="0" sz="5000" spc="-170"/>
              <a:t> </a:t>
            </a:r>
            <a:r>
              <a:rPr dirty="0" sz="5000"/>
              <a:t>share</a:t>
            </a:r>
            <a:r>
              <a:rPr dirty="0" sz="5000" spc="-165"/>
              <a:t> </a:t>
            </a:r>
            <a:r>
              <a:rPr dirty="0" sz="5000" spc="135"/>
              <a:t>for</a:t>
            </a:r>
            <a:r>
              <a:rPr dirty="0" sz="5000" spc="-170"/>
              <a:t> </a:t>
            </a:r>
            <a:r>
              <a:rPr dirty="0" sz="5000" spc="-20"/>
              <a:t>2022</a:t>
            </a:r>
            <a:endParaRPr sz="5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82806"/>
            <a:ext cx="10948466" cy="914974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969494" y="4789610"/>
            <a:ext cx="5656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10">
                <a:latin typeface="Verdana"/>
                <a:cs typeface="Verdana"/>
              </a:rPr>
              <a:t>North</a:t>
            </a:r>
            <a:r>
              <a:rPr dirty="0" sz="6000" spc="-525">
                <a:latin typeface="Verdana"/>
                <a:cs typeface="Verdana"/>
              </a:rPr>
              <a:t> </a:t>
            </a:r>
            <a:r>
              <a:rPr dirty="0" sz="6000" spc="80">
                <a:latin typeface="Verdana"/>
                <a:cs typeface="Verdana"/>
              </a:rPr>
              <a:t>America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256917" y="1669745"/>
            <a:ext cx="9774555" cy="3110865"/>
            <a:chOff x="4256917" y="1669745"/>
            <a:chExt cx="9774555" cy="3110865"/>
          </a:xfrm>
        </p:grpSpPr>
        <p:sp>
          <p:nvSpPr>
            <p:cNvPr id="4" name="object 4" descr=""/>
            <p:cNvSpPr/>
            <p:nvPr/>
          </p:nvSpPr>
          <p:spPr>
            <a:xfrm>
              <a:off x="6310670" y="1833548"/>
              <a:ext cx="7720965" cy="2846070"/>
            </a:xfrm>
            <a:custGeom>
              <a:avLst/>
              <a:gdLst/>
              <a:ahLst/>
              <a:cxnLst/>
              <a:rect l="l" t="t" r="r" b="b"/>
              <a:pathLst>
                <a:path w="7720965" h="2846070">
                  <a:moveTo>
                    <a:pt x="7580101" y="2845527"/>
                  </a:moveTo>
                  <a:lnTo>
                    <a:pt x="140299" y="2845527"/>
                  </a:lnTo>
                  <a:lnTo>
                    <a:pt x="96026" y="2838356"/>
                  </a:lnTo>
                  <a:lnTo>
                    <a:pt x="57521" y="2818403"/>
                  </a:lnTo>
                  <a:lnTo>
                    <a:pt x="27123" y="2788005"/>
                  </a:lnTo>
                  <a:lnTo>
                    <a:pt x="7170" y="2749501"/>
                  </a:lnTo>
                  <a:lnTo>
                    <a:pt x="0" y="2705228"/>
                  </a:lnTo>
                  <a:lnTo>
                    <a:pt x="0" y="140310"/>
                  </a:lnTo>
                  <a:lnTo>
                    <a:pt x="7170" y="96030"/>
                  </a:lnTo>
                  <a:lnTo>
                    <a:pt x="27123" y="57521"/>
                  </a:lnTo>
                  <a:lnTo>
                    <a:pt x="57521" y="27122"/>
                  </a:lnTo>
                  <a:lnTo>
                    <a:pt x="96026" y="7170"/>
                  </a:lnTo>
                  <a:lnTo>
                    <a:pt x="140299" y="0"/>
                  </a:lnTo>
                  <a:lnTo>
                    <a:pt x="7580102" y="0"/>
                  </a:lnTo>
                  <a:lnTo>
                    <a:pt x="7624386" y="7170"/>
                  </a:lnTo>
                  <a:lnTo>
                    <a:pt x="7662892" y="27122"/>
                  </a:lnTo>
                  <a:lnTo>
                    <a:pt x="7693286" y="57521"/>
                  </a:lnTo>
                  <a:lnTo>
                    <a:pt x="7713233" y="96030"/>
                  </a:lnTo>
                  <a:lnTo>
                    <a:pt x="7720401" y="140310"/>
                  </a:lnTo>
                  <a:lnTo>
                    <a:pt x="7720401" y="2705228"/>
                  </a:lnTo>
                  <a:lnTo>
                    <a:pt x="7713233" y="2749501"/>
                  </a:lnTo>
                  <a:lnTo>
                    <a:pt x="7693286" y="2788005"/>
                  </a:lnTo>
                  <a:lnTo>
                    <a:pt x="7662892" y="2818403"/>
                  </a:lnTo>
                  <a:lnTo>
                    <a:pt x="7624386" y="2838356"/>
                  </a:lnTo>
                  <a:lnTo>
                    <a:pt x="7580101" y="2845527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590275" y="1669745"/>
              <a:ext cx="8441055" cy="3110865"/>
            </a:xfrm>
            <a:custGeom>
              <a:avLst/>
              <a:gdLst/>
              <a:ahLst/>
              <a:cxnLst/>
              <a:rect l="l" t="t" r="r" b="b"/>
              <a:pathLst>
                <a:path w="8441055" h="3110865">
                  <a:moveTo>
                    <a:pt x="8300592" y="3110477"/>
                  </a:moveTo>
                  <a:lnTo>
                    <a:pt x="140203" y="3110477"/>
                  </a:lnTo>
                  <a:lnTo>
                    <a:pt x="96026" y="3103322"/>
                  </a:lnTo>
                  <a:lnTo>
                    <a:pt x="57521" y="3083367"/>
                  </a:lnTo>
                  <a:lnTo>
                    <a:pt x="27123" y="3052965"/>
                  </a:lnTo>
                  <a:lnTo>
                    <a:pt x="7170" y="3014451"/>
                  </a:lnTo>
                  <a:lnTo>
                    <a:pt x="0" y="2970164"/>
                  </a:lnTo>
                  <a:lnTo>
                    <a:pt x="0" y="140310"/>
                  </a:lnTo>
                  <a:lnTo>
                    <a:pt x="7170" y="96031"/>
                  </a:lnTo>
                  <a:lnTo>
                    <a:pt x="27123" y="57522"/>
                  </a:lnTo>
                  <a:lnTo>
                    <a:pt x="57521" y="27123"/>
                  </a:lnTo>
                  <a:lnTo>
                    <a:pt x="96026" y="7170"/>
                  </a:lnTo>
                  <a:lnTo>
                    <a:pt x="140299" y="0"/>
                  </a:lnTo>
                  <a:lnTo>
                    <a:pt x="8300497" y="0"/>
                  </a:lnTo>
                  <a:lnTo>
                    <a:pt x="8344782" y="7170"/>
                  </a:lnTo>
                  <a:lnTo>
                    <a:pt x="8383288" y="27123"/>
                  </a:lnTo>
                  <a:lnTo>
                    <a:pt x="8413681" y="57522"/>
                  </a:lnTo>
                  <a:lnTo>
                    <a:pt x="8433628" y="96031"/>
                  </a:lnTo>
                  <a:lnTo>
                    <a:pt x="8440796" y="140310"/>
                  </a:lnTo>
                  <a:lnTo>
                    <a:pt x="8440796" y="2970164"/>
                  </a:lnTo>
                  <a:lnTo>
                    <a:pt x="8433628" y="3014451"/>
                  </a:lnTo>
                  <a:lnTo>
                    <a:pt x="8413681" y="3052965"/>
                  </a:lnTo>
                  <a:lnTo>
                    <a:pt x="8383288" y="3083367"/>
                  </a:lnTo>
                  <a:lnTo>
                    <a:pt x="8344782" y="3103322"/>
                  </a:lnTo>
                  <a:lnTo>
                    <a:pt x="8300592" y="311047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56913" y="2273794"/>
              <a:ext cx="2915920" cy="1965325"/>
            </a:xfrm>
            <a:custGeom>
              <a:avLst/>
              <a:gdLst/>
              <a:ahLst/>
              <a:cxnLst/>
              <a:rect l="l" t="t" r="r" b="b"/>
              <a:pathLst>
                <a:path w="2915920" h="1965325">
                  <a:moveTo>
                    <a:pt x="2915742" y="982548"/>
                  </a:moveTo>
                  <a:lnTo>
                    <a:pt x="2417559" y="694918"/>
                  </a:lnTo>
                  <a:lnTo>
                    <a:pt x="2417559" y="140322"/>
                  </a:lnTo>
                  <a:lnTo>
                    <a:pt x="2410396" y="96037"/>
                  </a:lnTo>
                  <a:lnTo>
                    <a:pt x="2390444" y="57531"/>
                  </a:lnTo>
                  <a:lnTo>
                    <a:pt x="2360041" y="27127"/>
                  </a:lnTo>
                  <a:lnTo>
                    <a:pt x="2321534" y="7175"/>
                  </a:lnTo>
                  <a:lnTo>
                    <a:pt x="2277249" y="0"/>
                  </a:lnTo>
                  <a:lnTo>
                    <a:pt x="140309" y="0"/>
                  </a:lnTo>
                  <a:lnTo>
                    <a:pt x="96024" y="7175"/>
                  </a:lnTo>
                  <a:lnTo>
                    <a:pt x="57518" y="27127"/>
                  </a:lnTo>
                  <a:lnTo>
                    <a:pt x="27127" y="57531"/>
                  </a:lnTo>
                  <a:lnTo>
                    <a:pt x="7162" y="96037"/>
                  </a:lnTo>
                  <a:lnTo>
                    <a:pt x="0" y="140322"/>
                  </a:lnTo>
                  <a:lnTo>
                    <a:pt x="0" y="1824736"/>
                  </a:lnTo>
                  <a:lnTo>
                    <a:pt x="7162" y="1869020"/>
                  </a:lnTo>
                  <a:lnTo>
                    <a:pt x="27127" y="1907527"/>
                  </a:lnTo>
                  <a:lnTo>
                    <a:pt x="57518" y="1937931"/>
                  </a:lnTo>
                  <a:lnTo>
                    <a:pt x="96024" y="1957882"/>
                  </a:lnTo>
                  <a:lnTo>
                    <a:pt x="140296" y="1965045"/>
                  </a:lnTo>
                  <a:lnTo>
                    <a:pt x="2277262" y="1965045"/>
                  </a:lnTo>
                  <a:lnTo>
                    <a:pt x="2321534" y="1957882"/>
                  </a:lnTo>
                  <a:lnTo>
                    <a:pt x="2360041" y="1937931"/>
                  </a:lnTo>
                  <a:lnTo>
                    <a:pt x="2390444" y="1907527"/>
                  </a:lnTo>
                  <a:lnTo>
                    <a:pt x="2410396" y="1869020"/>
                  </a:lnTo>
                  <a:lnTo>
                    <a:pt x="2417559" y="1824736"/>
                  </a:lnTo>
                  <a:lnTo>
                    <a:pt x="2417559" y="1270190"/>
                  </a:lnTo>
                  <a:lnTo>
                    <a:pt x="2915742" y="982548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256917" y="5055503"/>
            <a:ext cx="9774555" cy="3110865"/>
            <a:chOff x="4256917" y="5055503"/>
            <a:chExt cx="9774555" cy="3110865"/>
          </a:xfrm>
        </p:grpSpPr>
        <p:sp>
          <p:nvSpPr>
            <p:cNvPr id="8" name="object 8" descr=""/>
            <p:cNvSpPr/>
            <p:nvPr/>
          </p:nvSpPr>
          <p:spPr>
            <a:xfrm>
              <a:off x="6310670" y="5219303"/>
              <a:ext cx="7720965" cy="2846070"/>
            </a:xfrm>
            <a:custGeom>
              <a:avLst/>
              <a:gdLst/>
              <a:ahLst/>
              <a:cxnLst/>
              <a:rect l="l" t="t" r="r" b="b"/>
              <a:pathLst>
                <a:path w="7720965" h="2846070">
                  <a:moveTo>
                    <a:pt x="7580101" y="2845521"/>
                  </a:moveTo>
                  <a:lnTo>
                    <a:pt x="140299" y="2845521"/>
                  </a:lnTo>
                  <a:lnTo>
                    <a:pt x="96026" y="2838350"/>
                  </a:lnTo>
                  <a:lnTo>
                    <a:pt x="57521" y="2818397"/>
                  </a:lnTo>
                  <a:lnTo>
                    <a:pt x="27123" y="2787999"/>
                  </a:lnTo>
                  <a:lnTo>
                    <a:pt x="7170" y="2749495"/>
                  </a:lnTo>
                  <a:lnTo>
                    <a:pt x="0" y="2705222"/>
                  </a:lnTo>
                  <a:lnTo>
                    <a:pt x="0" y="140298"/>
                  </a:lnTo>
                  <a:lnTo>
                    <a:pt x="7170" y="96014"/>
                  </a:lnTo>
                  <a:lnTo>
                    <a:pt x="27123" y="57508"/>
                  </a:lnTo>
                  <a:lnTo>
                    <a:pt x="57521" y="27114"/>
                  </a:lnTo>
                  <a:lnTo>
                    <a:pt x="96026" y="7167"/>
                  </a:lnTo>
                  <a:lnTo>
                    <a:pt x="140298" y="0"/>
                  </a:lnTo>
                  <a:lnTo>
                    <a:pt x="7580102" y="0"/>
                  </a:lnTo>
                  <a:lnTo>
                    <a:pt x="7624386" y="7167"/>
                  </a:lnTo>
                  <a:lnTo>
                    <a:pt x="7662892" y="27114"/>
                  </a:lnTo>
                  <a:lnTo>
                    <a:pt x="7693286" y="57508"/>
                  </a:lnTo>
                  <a:lnTo>
                    <a:pt x="7713233" y="96014"/>
                  </a:lnTo>
                  <a:lnTo>
                    <a:pt x="7720401" y="140298"/>
                  </a:lnTo>
                  <a:lnTo>
                    <a:pt x="7720401" y="2705222"/>
                  </a:lnTo>
                  <a:lnTo>
                    <a:pt x="7713233" y="2749495"/>
                  </a:lnTo>
                  <a:lnTo>
                    <a:pt x="7693286" y="2787999"/>
                  </a:lnTo>
                  <a:lnTo>
                    <a:pt x="7662892" y="2818397"/>
                  </a:lnTo>
                  <a:lnTo>
                    <a:pt x="7624386" y="2838350"/>
                  </a:lnTo>
                  <a:lnTo>
                    <a:pt x="7580101" y="284552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590275" y="5055503"/>
              <a:ext cx="8441055" cy="3110865"/>
            </a:xfrm>
            <a:custGeom>
              <a:avLst/>
              <a:gdLst/>
              <a:ahLst/>
              <a:cxnLst/>
              <a:rect l="l" t="t" r="r" b="b"/>
              <a:pathLst>
                <a:path w="8441055" h="3110865">
                  <a:moveTo>
                    <a:pt x="8300497" y="3110453"/>
                  </a:moveTo>
                  <a:lnTo>
                    <a:pt x="140299" y="3110453"/>
                  </a:lnTo>
                  <a:lnTo>
                    <a:pt x="96026" y="3103285"/>
                  </a:lnTo>
                  <a:lnTo>
                    <a:pt x="57521" y="3083338"/>
                  </a:lnTo>
                  <a:lnTo>
                    <a:pt x="27123" y="3052945"/>
                  </a:lnTo>
                  <a:lnTo>
                    <a:pt x="7170" y="3014439"/>
                  </a:lnTo>
                  <a:lnTo>
                    <a:pt x="0" y="2970154"/>
                  </a:lnTo>
                  <a:lnTo>
                    <a:pt x="0" y="140298"/>
                  </a:lnTo>
                  <a:lnTo>
                    <a:pt x="7170" y="96014"/>
                  </a:lnTo>
                  <a:lnTo>
                    <a:pt x="27123" y="57508"/>
                  </a:lnTo>
                  <a:lnTo>
                    <a:pt x="57521" y="27114"/>
                  </a:lnTo>
                  <a:lnTo>
                    <a:pt x="96026" y="7167"/>
                  </a:lnTo>
                  <a:lnTo>
                    <a:pt x="140298" y="0"/>
                  </a:lnTo>
                  <a:lnTo>
                    <a:pt x="8300497" y="0"/>
                  </a:lnTo>
                  <a:lnTo>
                    <a:pt x="8344782" y="7167"/>
                  </a:lnTo>
                  <a:lnTo>
                    <a:pt x="8383288" y="27114"/>
                  </a:lnTo>
                  <a:lnTo>
                    <a:pt x="8413681" y="57508"/>
                  </a:lnTo>
                  <a:lnTo>
                    <a:pt x="8433628" y="96014"/>
                  </a:lnTo>
                  <a:lnTo>
                    <a:pt x="8440796" y="140298"/>
                  </a:lnTo>
                  <a:lnTo>
                    <a:pt x="8440796" y="2970154"/>
                  </a:lnTo>
                  <a:lnTo>
                    <a:pt x="8433628" y="3014439"/>
                  </a:lnTo>
                  <a:lnTo>
                    <a:pt x="8413681" y="3052945"/>
                  </a:lnTo>
                  <a:lnTo>
                    <a:pt x="8383288" y="3083338"/>
                  </a:lnTo>
                  <a:lnTo>
                    <a:pt x="8344782" y="3103285"/>
                  </a:lnTo>
                  <a:lnTo>
                    <a:pt x="8300497" y="3110453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256913" y="5659538"/>
              <a:ext cx="2915920" cy="1965325"/>
            </a:xfrm>
            <a:custGeom>
              <a:avLst/>
              <a:gdLst/>
              <a:ahLst/>
              <a:cxnLst/>
              <a:rect l="l" t="t" r="r" b="b"/>
              <a:pathLst>
                <a:path w="2915920" h="1965325">
                  <a:moveTo>
                    <a:pt x="2915742" y="982548"/>
                  </a:moveTo>
                  <a:lnTo>
                    <a:pt x="2417559" y="694918"/>
                  </a:lnTo>
                  <a:lnTo>
                    <a:pt x="2417559" y="140309"/>
                  </a:lnTo>
                  <a:lnTo>
                    <a:pt x="2410396" y="96037"/>
                  </a:lnTo>
                  <a:lnTo>
                    <a:pt x="2390444" y="57531"/>
                  </a:lnTo>
                  <a:lnTo>
                    <a:pt x="2360041" y="27127"/>
                  </a:lnTo>
                  <a:lnTo>
                    <a:pt x="2321534" y="7175"/>
                  </a:lnTo>
                  <a:lnTo>
                    <a:pt x="2277249" y="0"/>
                  </a:lnTo>
                  <a:lnTo>
                    <a:pt x="140309" y="0"/>
                  </a:lnTo>
                  <a:lnTo>
                    <a:pt x="96024" y="7175"/>
                  </a:lnTo>
                  <a:lnTo>
                    <a:pt x="57518" y="27127"/>
                  </a:lnTo>
                  <a:lnTo>
                    <a:pt x="27127" y="57531"/>
                  </a:lnTo>
                  <a:lnTo>
                    <a:pt x="7162" y="96037"/>
                  </a:lnTo>
                  <a:lnTo>
                    <a:pt x="0" y="140309"/>
                  </a:lnTo>
                  <a:lnTo>
                    <a:pt x="0" y="1824736"/>
                  </a:lnTo>
                  <a:lnTo>
                    <a:pt x="7162" y="1869020"/>
                  </a:lnTo>
                  <a:lnTo>
                    <a:pt x="27127" y="1907527"/>
                  </a:lnTo>
                  <a:lnTo>
                    <a:pt x="57518" y="1937931"/>
                  </a:lnTo>
                  <a:lnTo>
                    <a:pt x="96024" y="1957882"/>
                  </a:lnTo>
                  <a:lnTo>
                    <a:pt x="140296" y="1965045"/>
                  </a:lnTo>
                  <a:lnTo>
                    <a:pt x="2277262" y="1965045"/>
                  </a:lnTo>
                  <a:lnTo>
                    <a:pt x="2321534" y="1957882"/>
                  </a:lnTo>
                  <a:lnTo>
                    <a:pt x="2360041" y="1937931"/>
                  </a:lnTo>
                  <a:lnTo>
                    <a:pt x="2390444" y="1907527"/>
                  </a:lnTo>
                  <a:lnTo>
                    <a:pt x="2410396" y="1869020"/>
                  </a:lnTo>
                  <a:lnTo>
                    <a:pt x="2417559" y="1824736"/>
                  </a:lnTo>
                  <a:lnTo>
                    <a:pt x="2417559" y="1270190"/>
                  </a:lnTo>
                  <a:lnTo>
                    <a:pt x="2915742" y="982548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744501" y="2896794"/>
            <a:ext cx="1550670" cy="48450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333615" y="1796299"/>
            <a:ext cx="6481445" cy="28448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720"/>
              </a:spcBef>
            </a:pPr>
            <a:r>
              <a:rPr dirty="0" sz="3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introduction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Tastefuls,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a </a:t>
            </a:r>
            <a:r>
              <a:rPr dirty="0" sz="35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new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line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cat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food,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was </a:t>
            </a:r>
            <a:r>
              <a:rPr dirty="0" sz="35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announced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by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General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25" b="0">
                <a:solidFill>
                  <a:srgbClr val="FFFFFF"/>
                </a:solidFill>
                <a:latin typeface="Yanone Kaffeesatz Thin"/>
                <a:cs typeface="Yanone Kaffeesatz Thin"/>
              </a:rPr>
              <a:t>Mills, </a:t>
            </a: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Inc.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item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345" b="0">
                <a:solidFill>
                  <a:srgbClr val="FFFFFF"/>
                </a:solidFill>
                <a:latin typeface="Yanone Kaffeesatz Thin"/>
                <a:cs typeface="Yanone Kaffeesatz Thin"/>
              </a:rPr>
              <a:t>is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specifically </a:t>
            </a:r>
            <a:r>
              <a:rPr dirty="0" sz="3500" spc="610" b="0">
                <a:solidFill>
                  <a:srgbClr val="FFFFFF"/>
                </a:solidFill>
                <a:latin typeface="Yanone Kaffeesatz Thin"/>
                <a:cs typeface="Yanone Kaffeesatz Thin"/>
              </a:rPr>
              <a:t>made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59" b="0">
                <a:solidFill>
                  <a:srgbClr val="FFFFFF"/>
                </a:solidFill>
                <a:latin typeface="Yanone Kaffeesatz Thin"/>
                <a:cs typeface="Yanone Kaffeesatz Thin"/>
              </a:rPr>
              <a:t>support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with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cognitive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11598" y="6371048"/>
            <a:ext cx="221615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333615" y="5853555"/>
            <a:ext cx="5519420" cy="149225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655"/>
              </a:spcBef>
            </a:pP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Stringent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Regulations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Associate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with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Pet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5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Obstruct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9650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098" y="1984205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098" y="2936705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098" y="4365455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3098" y="5794205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098" y="7222955"/>
            <a:ext cx="104775" cy="10477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098" y="8651705"/>
            <a:ext cx="104775" cy="10477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838409" y="1716235"/>
            <a:ext cx="10149840" cy="8121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54659">
              <a:lnSpc>
                <a:spcPct val="115700"/>
              </a:lnSpc>
              <a:spcBef>
                <a:spcPts val="100"/>
              </a:spcBef>
            </a:pPr>
            <a:r>
              <a:rPr dirty="0" sz="2700" spc="-10">
                <a:latin typeface="Verdana"/>
                <a:cs typeface="Verdana"/>
              </a:rPr>
              <a:t>The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Global</a:t>
            </a:r>
            <a:r>
              <a:rPr dirty="0" sz="2700" spc="-125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Dry</a:t>
            </a:r>
            <a:r>
              <a:rPr dirty="0" sz="2700" spc="-125">
                <a:latin typeface="Verdana"/>
                <a:cs typeface="Verdana"/>
              </a:rPr>
              <a:t> </a:t>
            </a:r>
            <a:r>
              <a:rPr dirty="0" sz="2700" spc="114">
                <a:latin typeface="Verdana"/>
                <a:cs typeface="Verdana"/>
              </a:rPr>
              <a:t>Pet</a:t>
            </a:r>
            <a:r>
              <a:rPr dirty="0" sz="2700" spc="-125">
                <a:latin typeface="Verdana"/>
                <a:cs typeface="Verdana"/>
              </a:rPr>
              <a:t> </a:t>
            </a:r>
            <a:r>
              <a:rPr dirty="0" sz="2700" spc="95">
                <a:latin typeface="Verdana"/>
                <a:cs typeface="Verdana"/>
              </a:rPr>
              <a:t>Food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Market</a:t>
            </a:r>
            <a:r>
              <a:rPr dirty="0" sz="2700" spc="-125">
                <a:latin typeface="Verdana"/>
                <a:cs typeface="Verdana"/>
              </a:rPr>
              <a:t> is</a:t>
            </a:r>
            <a:r>
              <a:rPr dirty="0" sz="2700" spc="-11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witnessing</a:t>
            </a:r>
            <a:r>
              <a:rPr dirty="0" sz="2700" spc="-13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significant </a:t>
            </a:r>
            <a:r>
              <a:rPr dirty="0" sz="2700" spc="70">
                <a:latin typeface="Verdana"/>
                <a:cs typeface="Verdana"/>
              </a:rPr>
              <a:t>growth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the</a:t>
            </a:r>
            <a:r>
              <a:rPr dirty="0" sz="2700" spc="-21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near</a:t>
            </a:r>
            <a:r>
              <a:rPr dirty="0" sz="2700" spc="-22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algn="just" marL="12700" marR="798195">
              <a:lnSpc>
                <a:spcPct val="115700"/>
              </a:lnSpc>
            </a:pPr>
            <a:r>
              <a:rPr dirty="0" sz="2700">
                <a:latin typeface="Verdana"/>
                <a:cs typeface="Verdana"/>
              </a:rPr>
              <a:t>Kibble</a:t>
            </a:r>
            <a:r>
              <a:rPr dirty="0" sz="2700" spc="-229">
                <a:latin typeface="Verdana"/>
                <a:cs typeface="Verdana"/>
              </a:rPr>
              <a:t> </a:t>
            </a:r>
            <a:r>
              <a:rPr dirty="0" sz="2700" spc="-125">
                <a:latin typeface="Verdana"/>
                <a:cs typeface="Verdana"/>
              </a:rPr>
              <a:t>is</a:t>
            </a:r>
            <a:r>
              <a:rPr dirty="0" sz="2700" spc="-114">
                <a:latin typeface="Verdana"/>
                <a:cs typeface="Verdana"/>
              </a:rPr>
              <a:t> </a:t>
            </a:r>
            <a:r>
              <a:rPr dirty="0" sz="2700" spc="75">
                <a:latin typeface="Verdana"/>
                <a:cs typeface="Verdana"/>
              </a:rPr>
              <a:t>known</a:t>
            </a:r>
            <a:r>
              <a:rPr dirty="0" sz="2700" spc="-15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for</a:t>
            </a:r>
            <a:r>
              <a:rPr dirty="0" sz="2700" spc="-150">
                <a:latin typeface="Verdana"/>
                <a:cs typeface="Verdana"/>
              </a:rPr>
              <a:t> </a:t>
            </a:r>
            <a:r>
              <a:rPr dirty="0" sz="2700" spc="-45">
                <a:latin typeface="Verdana"/>
                <a:cs typeface="Verdana"/>
              </a:rPr>
              <a:t>its</a:t>
            </a:r>
            <a:r>
              <a:rPr dirty="0" sz="2700" spc="-15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convenience,</a:t>
            </a:r>
            <a:r>
              <a:rPr dirty="0" sz="2700" spc="-150">
                <a:latin typeface="Verdana"/>
                <a:cs typeface="Verdana"/>
              </a:rPr>
              <a:t> </a:t>
            </a:r>
            <a:r>
              <a:rPr dirty="0" sz="2700" spc="70">
                <a:latin typeface="Verdana"/>
                <a:cs typeface="Verdana"/>
              </a:rPr>
              <a:t>long</a:t>
            </a:r>
            <a:r>
              <a:rPr dirty="0" sz="2700" spc="-15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shelf</a:t>
            </a:r>
            <a:r>
              <a:rPr dirty="0" sz="2700" spc="-155">
                <a:latin typeface="Verdana"/>
                <a:cs typeface="Verdana"/>
              </a:rPr>
              <a:t> </a:t>
            </a:r>
            <a:r>
              <a:rPr dirty="0" sz="2700" spc="-125">
                <a:latin typeface="Verdana"/>
                <a:cs typeface="Verdana"/>
              </a:rPr>
              <a:t>life,</a:t>
            </a:r>
            <a:r>
              <a:rPr dirty="0" sz="2700" spc="-110">
                <a:latin typeface="Verdana"/>
                <a:cs typeface="Verdana"/>
              </a:rPr>
              <a:t> </a:t>
            </a:r>
            <a:r>
              <a:rPr dirty="0" sz="2700" spc="40">
                <a:latin typeface="Verdana"/>
                <a:cs typeface="Verdana"/>
              </a:rPr>
              <a:t>and </a:t>
            </a:r>
            <a:r>
              <a:rPr dirty="0" sz="2700" spc="-40">
                <a:latin typeface="Verdana"/>
                <a:cs typeface="Verdana"/>
              </a:rPr>
              <a:t>affordability.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-315">
                <a:latin typeface="Verdana"/>
                <a:cs typeface="Verdana"/>
              </a:rPr>
              <a:t>It</a:t>
            </a:r>
            <a:r>
              <a:rPr dirty="0" sz="2700" spc="80">
                <a:latin typeface="Verdana"/>
                <a:cs typeface="Verdana"/>
              </a:rPr>
              <a:t> </a:t>
            </a:r>
            <a:r>
              <a:rPr dirty="0" sz="2700" spc="-125">
                <a:latin typeface="Verdana"/>
                <a:cs typeface="Verdana"/>
              </a:rPr>
              <a:t>is</a:t>
            </a:r>
            <a:r>
              <a:rPr dirty="0" sz="2700" spc="-114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available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11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various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shapes,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 spc="-140">
                <a:latin typeface="Verdana"/>
                <a:cs typeface="Verdana"/>
              </a:rPr>
              <a:t>sizes,</a:t>
            </a:r>
            <a:r>
              <a:rPr dirty="0" sz="2700" spc="-100">
                <a:latin typeface="Verdana"/>
                <a:cs typeface="Verdana"/>
              </a:rPr>
              <a:t> </a:t>
            </a:r>
            <a:r>
              <a:rPr dirty="0" sz="2700" spc="40">
                <a:latin typeface="Verdana"/>
                <a:cs typeface="Verdana"/>
              </a:rPr>
              <a:t>and </a:t>
            </a:r>
            <a:r>
              <a:rPr dirty="0" sz="2700" spc="-55">
                <a:latin typeface="Verdana"/>
                <a:cs typeface="Verdana"/>
              </a:rPr>
              <a:t>flavors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cater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pet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preferences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dietary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needs.</a:t>
            </a:r>
            <a:endParaRPr sz="2700">
              <a:latin typeface="Verdana"/>
              <a:cs typeface="Verdana"/>
            </a:endParaRPr>
          </a:p>
          <a:p>
            <a:pPr marL="12700" marR="320675">
              <a:lnSpc>
                <a:spcPct val="115700"/>
              </a:lnSpc>
            </a:pPr>
            <a:r>
              <a:rPr dirty="0" sz="2700">
                <a:latin typeface="Verdana"/>
                <a:cs typeface="Verdana"/>
              </a:rPr>
              <a:t>Other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product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types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category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45">
                <a:latin typeface="Verdana"/>
                <a:cs typeface="Verdana"/>
              </a:rPr>
              <a:t>encompass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various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dry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35">
                <a:latin typeface="Verdana"/>
                <a:cs typeface="Verdana"/>
              </a:rPr>
              <a:t>pet </a:t>
            </a:r>
            <a:r>
              <a:rPr dirty="0" sz="2700">
                <a:latin typeface="Verdana"/>
                <a:cs typeface="Verdana"/>
              </a:rPr>
              <a:t>food</a:t>
            </a:r>
            <a:r>
              <a:rPr dirty="0" sz="2700" spc="-150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alternatives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to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 spc="-30">
                <a:latin typeface="Verdana"/>
                <a:cs typeface="Verdana"/>
              </a:rPr>
              <a:t>kibble,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 spc="70">
                <a:latin typeface="Verdana"/>
                <a:cs typeface="Verdana"/>
              </a:rPr>
              <a:t>including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freeze-</a:t>
            </a:r>
            <a:r>
              <a:rPr dirty="0" sz="2700" spc="-10">
                <a:latin typeface="Verdana"/>
                <a:cs typeface="Verdana"/>
              </a:rPr>
              <a:t>dried, dehydrated,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85">
                <a:latin typeface="Verdana"/>
                <a:cs typeface="Verdana"/>
              </a:rPr>
              <a:t>air-</a:t>
            </a:r>
            <a:r>
              <a:rPr dirty="0" sz="2700" spc="-45">
                <a:latin typeface="Verdana"/>
                <a:cs typeface="Verdana"/>
              </a:rPr>
              <a:t>dried,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50">
                <a:latin typeface="Verdana"/>
                <a:cs typeface="Verdana"/>
              </a:rPr>
              <a:t>freeze-</a:t>
            </a:r>
            <a:r>
              <a:rPr dirty="0" sz="2700">
                <a:latin typeface="Verdana"/>
                <a:cs typeface="Verdana"/>
              </a:rPr>
              <a:t>dried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raw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pet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foods.</a:t>
            </a:r>
            <a:endParaRPr sz="2700">
              <a:latin typeface="Verdana"/>
              <a:cs typeface="Verdana"/>
            </a:endParaRPr>
          </a:p>
          <a:p>
            <a:pPr marL="12700" marR="139065">
              <a:lnSpc>
                <a:spcPct val="115700"/>
              </a:lnSpc>
              <a:spcBef>
                <a:spcPts val="5"/>
              </a:spcBef>
            </a:pPr>
            <a:r>
              <a:rPr dirty="0" sz="2700" spc="114">
                <a:latin typeface="Verdana"/>
                <a:cs typeface="Verdana"/>
              </a:rPr>
              <a:t>Premium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natural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ingredient-based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 spc="45">
                <a:latin typeface="Verdana"/>
                <a:cs typeface="Verdana"/>
              </a:rPr>
              <a:t>products</a:t>
            </a:r>
            <a:r>
              <a:rPr dirty="0" sz="2700" spc="-13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are </a:t>
            </a:r>
            <a:r>
              <a:rPr dirty="0" sz="2700" spc="60">
                <a:latin typeface="Verdana"/>
                <a:cs typeface="Verdana"/>
              </a:rPr>
              <a:t>gaining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traction</a:t>
            </a:r>
            <a:r>
              <a:rPr dirty="0" sz="2700" spc="-14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140">
                <a:latin typeface="Verdana"/>
                <a:cs typeface="Verdana"/>
              </a:rPr>
              <a:t> </a:t>
            </a:r>
            <a:r>
              <a:rPr dirty="0" sz="2700" spc="75">
                <a:latin typeface="Verdana"/>
                <a:cs typeface="Verdana"/>
              </a:rPr>
              <a:t>both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categories,</a:t>
            </a:r>
            <a:r>
              <a:rPr dirty="0" sz="2700" spc="-14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reflecting</a:t>
            </a:r>
            <a:r>
              <a:rPr dirty="0" sz="2700" spc="-140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the</a:t>
            </a:r>
            <a:r>
              <a:rPr dirty="0" sz="2700" spc="-14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evolving </a:t>
            </a:r>
            <a:r>
              <a:rPr dirty="0" sz="2700">
                <a:latin typeface="Verdana"/>
                <a:cs typeface="Verdana"/>
              </a:rPr>
              <a:t>preferences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</a:t>
            </a:r>
            <a:r>
              <a:rPr dirty="0" sz="2700" spc="-200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pet</a:t>
            </a:r>
            <a:r>
              <a:rPr dirty="0" sz="2700" spc="-19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owners.</a:t>
            </a:r>
            <a:endParaRPr sz="2700">
              <a:latin typeface="Verdana"/>
              <a:cs typeface="Verdana"/>
            </a:endParaRPr>
          </a:p>
          <a:p>
            <a:pPr marL="12700" marR="269240">
              <a:lnSpc>
                <a:spcPct val="115700"/>
              </a:lnSpc>
            </a:pPr>
            <a:r>
              <a:rPr dirty="0" sz="2700">
                <a:latin typeface="Verdana"/>
                <a:cs typeface="Verdana"/>
              </a:rPr>
              <a:t>Plant-derived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proteins,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such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as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160">
                <a:latin typeface="Verdana"/>
                <a:cs typeface="Verdana"/>
              </a:rPr>
              <a:t>soy,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90">
                <a:latin typeface="Verdana"/>
                <a:cs typeface="Verdana"/>
              </a:rPr>
              <a:t>peas,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lentils,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have </a:t>
            </a:r>
            <a:r>
              <a:rPr dirty="0" sz="2700" spc="55">
                <a:latin typeface="Verdana"/>
                <a:cs typeface="Verdana"/>
              </a:rPr>
              <a:t>gained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popularity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recently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-75">
                <a:latin typeface="Verdana"/>
                <a:cs typeface="Verdana"/>
              </a:rPr>
              <a:t>as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more</a:t>
            </a:r>
            <a:r>
              <a:rPr dirty="0" sz="2700" spc="-180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pet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owners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seek </a:t>
            </a:r>
            <a:r>
              <a:rPr dirty="0" sz="2700">
                <a:latin typeface="Verdana"/>
                <a:cs typeface="Verdana"/>
              </a:rPr>
              <a:t>vegetarian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or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vegan</a:t>
            </a:r>
            <a:r>
              <a:rPr dirty="0" sz="2700" spc="-204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options.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</a:pPr>
            <a:r>
              <a:rPr dirty="0" sz="2700">
                <a:latin typeface="Verdana"/>
                <a:cs typeface="Verdana"/>
              </a:rPr>
              <a:t>High-quality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animal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proteins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 spc="-35">
                <a:latin typeface="Verdana"/>
                <a:cs typeface="Verdana"/>
              </a:rPr>
              <a:t>are</a:t>
            </a:r>
            <a:r>
              <a:rPr dirty="0" sz="2700" spc="-10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often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 spc="50">
                <a:latin typeface="Verdana"/>
                <a:cs typeface="Verdana"/>
              </a:rPr>
              <a:t>the</a:t>
            </a:r>
            <a:r>
              <a:rPr dirty="0" sz="2700" spc="-10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primary </a:t>
            </a:r>
            <a:r>
              <a:rPr dirty="0" sz="2700" spc="45">
                <a:latin typeface="Verdana"/>
                <a:cs typeface="Verdana"/>
              </a:rPr>
              <a:t>ingredient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in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90">
                <a:latin typeface="Verdana"/>
                <a:cs typeface="Verdana"/>
              </a:rPr>
              <a:t>premium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60">
                <a:latin typeface="Verdana"/>
                <a:cs typeface="Verdana"/>
              </a:rPr>
              <a:t>pet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60">
                <a:latin typeface="Verdana"/>
                <a:cs typeface="Verdana"/>
              </a:rPr>
              <a:t>foods,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offering</a:t>
            </a:r>
            <a:r>
              <a:rPr dirty="0" sz="2700" spc="-190">
                <a:latin typeface="Verdana"/>
                <a:cs typeface="Verdana"/>
              </a:rPr>
              <a:t> </a:t>
            </a:r>
            <a:r>
              <a:rPr dirty="0" sz="2700" spc="-20">
                <a:latin typeface="Verdana"/>
                <a:cs typeface="Verdana"/>
              </a:rPr>
              <a:t>essential</a:t>
            </a:r>
            <a:r>
              <a:rPr dirty="0" sz="2700" spc="-185">
                <a:latin typeface="Verdana"/>
                <a:cs typeface="Verdana"/>
              </a:rPr>
              <a:t> </a:t>
            </a:r>
            <a:r>
              <a:rPr dirty="0" sz="2700" spc="55">
                <a:latin typeface="Verdana"/>
                <a:cs typeface="Verdana"/>
              </a:rPr>
              <a:t>amino </a:t>
            </a:r>
            <a:r>
              <a:rPr dirty="0" sz="2700">
                <a:latin typeface="Verdana"/>
                <a:cs typeface="Verdana"/>
              </a:rPr>
              <a:t>acids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-40">
                <a:latin typeface="Verdana"/>
                <a:cs typeface="Verdana"/>
              </a:rPr>
              <a:t>fats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that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support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25">
                <a:latin typeface="Verdana"/>
                <a:cs typeface="Verdana"/>
              </a:rPr>
              <a:t>pets'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 spc="70">
                <a:latin typeface="Verdana"/>
                <a:cs typeface="Verdana"/>
              </a:rPr>
              <a:t>growth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65">
                <a:latin typeface="Verdana"/>
                <a:cs typeface="Verdana"/>
              </a:rPr>
              <a:t>and</a:t>
            </a:r>
            <a:r>
              <a:rPr dirty="0" sz="2700" spc="-170">
                <a:latin typeface="Verdana"/>
                <a:cs typeface="Verdana"/>
              </a:rPr>
              <a:t> </a:t>
            </a:r>
            <a:r>
              <a:rPr dirty="0" sz="2700">
                <a:latin typeface="Verdana"/>
                <a:cs typeface="Verdana"/>
              </a:rPr>
              <a:t>energy</a:t>
            </a:r>
            <a:r>
              <a:rPr dirty="0" sz="2700" spc="-175">
                <a:latin typeface="Verdana"/>
                <a:cs typeface="Verdana"/>
              </a:rPr>
              <a:t> </a:t>
            </a:r>
            <a:r>
              <a:rPr dirty="0" sz="2700" spc="-10">
                <a:latin typeface="Verdana"/>
                <a:cs typeface="Verdana"/>
              </a:rPr>
              <a:t>needs.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1007618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http://tinyurl.com/4ntsuf3s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DAF6lwSFvhM,BAFWDJyds2Y</cp:keywords>
  <dc:title>Dry Pet Food Market Report 2024</dc:title>
  <dcterms:created xsi:type="dcterms:W3CDTF">2024-01-22T08:39:25Z</dcterms:created>
  <dcterms:modified xsi:type="dcterms:W3CDTF">2024-01-22T08:39:25Z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2024-01-22T00:00:00Z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2024-01-22T00:00:00Z</vt:filetime>
  </property>
  <property fmtid="{D5CDD505-2E9C-101B-9397-08002B2CF9AE}" pid="5" name="Producer">
    <vt:lpwstr>3-Heights(TM) PDF Security Shell 4.8.25.2 (http://www.pdf-tools.com)</vt:lpwstr>
  </property>
</Properties>
</file>