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2" Type="http://schemas.openxmlformats.org/officeDocument/2006/relationships/image" Target="../media/image2.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mvmna2r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7455" b="-11063"/>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1818740" cy="1858102"/>
          </a:xfrm>
          <a:prstGeom prst="rect">
            <a:avLst/>
          </a:prstGeom>
        </p:spPr>
      </p:pic>
      <p:sp>
        <p:nvSpPr>
          <p:cNvPr id="4" name="TextBox 4"/>
          <p:cNvSpPr txBox="1"/>
          <p:nvPr/>
        </p:nvSpPr>
        <p:spPr>
          <a:xfrm>
            <a:off x="495558" y="3843189"/>
            <a:ext cx="14820643" cy="2984791"/>
          </a:xfrm>
          <a:prstGeom prst="rect">
            <a:avLst/>
          </a:prstGeom>
        </p:spPr>
        <p:txBody>
          <a:bodyPr wrap="square" lIns="0" tIns="0" rIns="0" bIns="0" rtlCol="0" anchor="t">
            <a:spAutoFit/>
          </a:bodyPr>
          <a:lstStyle/>
          <a:p>
            <a:pPr>
              <a:lnSpc>
                <a:spcPts val="7650"/>
              </a:lnSpc>
            </a:pPr>
            <a:r>
              <a:rPr lang="en-US" sz="7500">
                <a:solidFill>
                  <a:srgbClr val="FFFFFF"/>
                </a:solidFill>
                <a:latin typeface="Poppins"/>
              </a:rPr>
              <a:t>DRIED PINEAPPLE</a:t>
            </a:r>
          </a:p>
          <a:p>
            <a:pPr>
              <a:lnSpc>
                <a:spcPts val="7650"/>
              </a:lnSpc>
            </a:pPr>
            <a:r>
              <a:rPr lang="en-US" sz="7500">
                <a:solidFill>
                  <a:srgbClr val="FFFFFF"/>
                </a:solidFill>
                <a:latin typeface="Poppins"/>
              </a:rPr>
              <a:t>MARKET REPORT </a:t>
            </a:r>
          </a:p>
          <a:p>
            <a:pPr>
              <a:lnSpc>
                <a:spcPts val="7650"/>
              </a:lnSpc>
            </a:pPr>
            <a:r>
              <a:rPr lang="en-US" sz="7500">
                <a:solidFill>
                  <a:srgbClr val="FFFFFF"/>
                </a:solidFill>
                <a:latin typeface="Poppins"/>
              </a:rPr>
              <a:t>2024</a:t>
            </a:r>
          </a:p>
        </p:txBody>
      </p:sp>
      <p:sp>
        <p:nvSpPr>
          <p:cNvPr id="5" name="TextBox 5"/>
          <p:cNvSpPr txBox="1"/>
          <p:nvPr/>
        </p:nvSpPr>
        <p:spPr>
          <a:xfrm>
            <a:off x="203915" y="9532522"/>
            <a:ext cx="8940085" cy="559434"/>
          </a:xfrm>
          <a:prstGeom prst="rect">
            <a:avLst/>
          </a:prstGeom>
        </p:spPr>
        <p:txBody>
          <a:bodyPr lIns="0" tIns="0" rIns="0" bIns="0" rtlCol="0" anchor="t">
            <a:spAutoFit/>
          </a:bodyPr>
          <a:lstStyle/>
          <a:p>
            <a:pPr algn="ctr">
              <a:lnSpc>
                <a:spcPts val="4340"/>
              </a:lnSpc>
            </a:pPr>
            <a:r>
              <a:rPr lang="en-US" sz="3100">
                <a:solidFill>
                  <a:srgbClr val="FFFFFF"/>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55" b="-9055"/>
            </a:stretch>
          </a:blipFill>
        </p:spPr>
        <p:txBody>
          <a:bodyPr/>
          <a:lstStyle/>
          <a:p/>
        </p:txBody>
      </p:sp>
      <p:grpSp>
        <p:nvGrpSpPr>
          <p:cNvPr id="3" name="Group 3"/>
          <p:cNvGrpSpPr/>
          <p:nvPr/>
        </p:nvGrpSpPr>
        <p:grpSpPr>
          <a:xfrm>
            <a:off x="1303040" y="1908112"/>
            <a:ext cx="16236544" cy="7350188"/>
            <a:chExt cx="4276291" cy="1935852"/>
          </a:xfrm>
        </p:grpSpPr>
        <p:sp>
          <p:nvSpPr>
            <p:cNvPr id="4" name="Freeform 4"/>
            <p:cNvSpPr/>
            <p:nvPr/>
          </p:nvSpPr>
          <p:spPr>
            <a:xfrm>
              <a:off x="0" y="0"/>
              <a:ext cx="4276291" cy="1935852"/>
            </a:xfrm>
            <a:custGeom>
              <a:rect l="l" t="t" r="r" b="b"/>
              <a:pathLst>
                <a:path w="4276291" h="1935852">
                  <a:moveTo>
                    <a:pt x="0" y="0"/>
                  </a:moveTo>
                  <a:lnTo>
                    <a:pt x="4276291" y="0"/>
                  </a:lnTo>
                  <a:lnTo>
                    <a:pt x="4276291" y="1935852"/>
                  </a:lnTo>
                  <a:lnTo>
                    <a:pt x="0" y="1935852"/>
                  </a:lnTo>
                  <a:close/>
                </a:path>
              </a:pathLst>
            </a:custGeom>
            <a:solidFill>
              <a:srgbClr val="000000">
                <a:alpha val="65882"/>
              </a:srgbClr>
            </a:solidFill>
          </p:spPr>
          <p:txBody>
            <a:bodyPr/>
            <a:lstStyle/>
            <a:p/>
          </p:txBody>
        </p:sp>
        <p:sp>
          <p:nvSpPr>
            <p:cNvPr id="5" name="TextBox 5"/>
            <p:cNvSpPr txBox="1"/>
            <p:nvPr/>
          </p:nvSpPr>
          <p:spPr>
            <a:xfrm>
              <a:off x="0" y="-47625"/>
              <a:ext cx="4276291" cy="198347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1028700" y="842038"/>
            <a:ext cx="2094509" cy="2132148"/>
          </a:xfrm>
          <a:prstGeom prst="rect">
            <a:avLst/>
          </a:prstGeom>
        </p:spPr>
      </p:pic>
      <p:sp>
        <p:nvSpPr>
          <p:cNvPr id="7" name="TextBox 7"/>
          <p:cNvSpPr txBox="1"/>
          <p:nvPr/>
        </p:nvSpPr>
        <p:spPr>
          <a:xfrm>
            <a:off x="1646830" y="3135344"/>
            <a:ext cx="15548966" cy="5876925"/>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Poppins"/>
              </a:rPr>
              <a:t>The production, transport, and consumption of pineapple that has been dehydrated to eliminate moisture and increase shelf life are all included in the dry pineapple market. This market provides a flexible ingredient for a range of culinary products as well as a stand-alone snack choice, catering to both the retail and industrial sectors. The natural sweetness, flavor, and nutritional advantages of pineapple, such as fiber, vitamins, and minerals, are mostly preserved when it is dried. Customers looking for handy and healthful snack options like it because of its mobility, lengthy shelf life, and ease of use. A number of variables, including agricultural methods, weather patterns, processing technology developments, and changing customer tastes for natural and healthier foods, have an impact on the market.</a:t>
            </a:r>
          </a:p>
        </p:txBody>
      </p:sp>
      <p:sp>
        <p:nvSpPr>
          <p:cNvPr id="8" name="TextBox 8"/>
          <p:cNvSpPr txBox="1"/>
          <p:nvPr/>
        </p:nvSpPr>
        <p:spPr>
          <a:xfrm>
            <a:off x="5357409" y="211427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042" b="-16475"/>
            </a:stretch>
          </a:blipFill>
        </p:spPr>
        <p:txBody>
          <a:bodyPr/>
          <a:lstStyle/>
          <a:p/>
        </p:txBody>
      </p:sp>
      <p:grpSp>
        <p:nvGrpSpPr>
          <p:cNvPr id="3" name="Group 3"/>
          <p:cNvGrpSpPr/>
          <p:nvPr/>
        </p:nvGrpSpPr>
        <p:grpSpPr>
          <a:xfrm>
            <a:off x="187812" y="4624572"/>
            <a:ext cx="8956188" cy="2708126"/>
            <a:chExt cx="879738" cy="266011"/>
          </a:xfrm>
        </p:grpSpPr>
        <p:sp>
          <p:nvSpPr>
            <p:cNvPr id="4" name="Freeform 4"/>
            <p:cNvSpPr/>
            <p:nvPr/>
          </p:nvSpPr>
          <p:spPr>
            <a:xfrm>
              <a:off x="0" y="0"/>
              <a:ext cx="879738" cy="266011"/>
            </a:xfrm>
            <a:custGeom>
              <a:rect l="l" t="t" r="r" b="b"/>
              <a:pathLst>
                <a:path w="879737" h="266011">
                  <a:moveTo>
                    <a:pt x="86442" y="0"/>
                  </a:moveTo>
                  <a:lnTo>
                    <a:pt x="793296" y="0"/>
                  </a:lnTo>
                  <a:cubicBezTo>
                    <a:pt x="841037" y="0"/>
                    <a:pt x="879738" y="38701"/>
                    <a:pt x="879738" y="86442"/>
                  </a:cubicBezTo>
                  <a:lnTo>
                    <a:pt x="879738" y="179569"/>
                  </a:lnTo>
                  <a:cubicBezTo>
                    <a:pt x="879738" y="227309"/>
                    <a:pt x="841037" y="266011"/>
                    <a:pt x="793296" y="266011"/>
                  </a:cubicBezTo>
                  <a:lnTo>
                    <a:pt x="86442" y="266011"/>
                  </a:lnTo>
                  <a:cubicBezTo>
                    <a:pt x="38701" y="266011"/>
                    <a:pt x="0" y="227309"/>
                    <a:pt x="0" y="179569"/>
                  </a:cubicBezTo>
                  <a:lnTo>
                    <a:pt x="0" y="86442"/>
                  </a:lnTo>
                  <a:cubicBezTo>
                    <a:pt x="0" y="38701"/>
                    <a:pt x="38701" y="0"/>
                    <a:pt x="86442" y="0"/>
                  </a:cubicBezTo>
                  <a:close/>
                </a:path>
              </a:pathLst>
            </a:custGeom>
            <a:solidFill>
              <a:srgbClr val="512D14">
                <a:alpha val="80000"/>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55009" y="5008742"/>
            <a:ext cx="2178733" cy="2176009"/>
          </a:xfrm>
          <a:custGeom>
            <a:rect l="l" t="t" r="r" b="b"/>
            <a:pathLst>
              <a:path w="2178733" h="2176009">
                <a:moveTo>
                  <a:pt x="0" y="0"/>
                </a:moveTo>
                <a:lnTo>
                  <a:pt x="2178733" y="0"/>
                </a:lnTo>
                <a:lnTo>
                  <a:pt x="2178733" y="2176009"/>
                </a:lnTo>
                <a:lnTo>
                  <a:pt x="0" y="2176009"/>
                </a:lnTo>
                <a:lnTo>
                  <a:pt x="0" y="0"/>
                </a:lnTo>
                <a:close/>
              </a:path>
            </a:pathLst>
          </a:custGeom>
          <a:blipFill>
            <a:blip r:embed="rId3"/>
            <a:stretch>
              <a:fillRect/>
            </a:stretch>
          </a:blipFill>
        </p:spPr>
        <p:txBody>
          <a:bodyPr/>
          <a:lstStyle/>
          <a:p/>
        </p:txBody>
      </p:sp>
      <p:grpSp>
        <p:nvGrpSpPr>
          <p:cNvPr id="7" name="Group 7"/>
          <p:cNvGrpSpPr/>
          <p:nvPr/>
        </p:nvGrpSpPr>
        <p:grpSpPr>
          <a:xfrm>
            <a:off x="504213" y="4921662"/>
            <a:ext cx="2146646" cy="214664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sp>
        <p:nvSpPr>
          <p:cNvPr id="11" name="TextBox 11"/>
          <p:cNvSpPr txBox="1"/>
          <p:nvPr/>
        </p:nvSpPr>
        <p:spPr>
          <a:xfrm>
            <a:off x="791280" y="5499169"/>
            <a:ext cx="1572511" cy="1228299"/>
          </a:xfrm>
          <a:prstGeom prst="rect">
            <a:avLst/>
          </a:prstGeom>
        </p:spPr>
        <p:txBody>
          <a:bodyPr lIns="0" tIns="0" rIns="0" bIns="0" rtlCol="0" anchor="t">
            <a:spAutoFit/>
          </a:bodyPr>
          <a:lstStyle/>
          <a:p>
            <a:pPr algn="ctr">
              <a:lnSpc>
                <a:spcPts val="2917"/>
              </a:lnSpc>
            </a:pPr>
            <a:r>
              <a:rPr lang="en-US" sz="4630">
                <a:solidFill>
                  <a:srgbClr val="1E3048"/>
                </a:solidFill>
                <a:latin typeface="Poppins Bold"/>
              </a:rPr>
              <a:t>2024- 2031</a:t>
            </a:r>
          </a:p>
        </p:txBody>
      </p:sp>
      <p:sp>
        <p:nvSpPr>
          <p:cNvPr id="12" name="TextBox 12"/>
          <p:cNvSpPr txBox="1"/>
          <p:nvPr/>
        </p:nvSpPr>
        <p:spPr>
          <a:xfrm>
            <a:off x="2650858" y="5112137"/>
            <a:ext cx="5885373" cy="1694896"/>
          </a:xfrm>
          <a:prstGeom prst="rect">
            <a:avLst/>
          </a:prstGeom>
        </p:spPr>
        <p:txBody>
          <a:bodyPr lIns="0" tIns="0" rIns="0" bIns="0" rtlCol="0" anchor="t">
            <a:spAutoFit/>
          </a:bodyPr>
          <a:lstStyle/>
          <a:p>
            <a:pPr algn="ctr">
              <a:lnSpc>
                <a:spcPts val="6522"/>
              </a:lnSpc>
            </a:pPr>
            <a:r>
              <a:rPr lang="en-US" sz="5527">
                <a:solidFill>
                  <a:srgbClr val="FFFFFF"/>
                </a:solidFill>
                <a:latin typeface="Poppins"/>
              </a:rPr>
              <a:t>CAGR</a:t>
            </a:r>
          </a:p>
          <a:p>
            <a:pPr algn="ctr">
              <a:lnSpc>
                <a:spcPts val="6522"/>
              </a:lnSpc>
            </a:pPr>
            <a:r>
              <a:rPr lang="en-US" sz="5527">
                <a:solidFill>
                  <a:srgbClr val="FFFFFF"/>
                </a:solidFill>
                <a:latin typeface="Poppins"/>
              </a:rPr>
              <a:t>5.00%</a:t>
            </a:r>
          </a:p>
        </p:txBody>
      </p:sp>
      <p:sp>
        <p:nvSpPr>
          <p:cNvPr id="13" name="TextBox 13"/>
          <p:cNvSpPr txBox="1"/>
          <p:nvPr/>
        </p:nvSpPr>
        <p:spPr>
          <a:xfrm>
            <a:off x="5018353" y="519467"/>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2057404" y="1930574"/>
            <a:ext cx="6223937" cy="2576675"/>
            <a:chExt cx="8680332" cy="3593608"/>
          </a:xfrm>
        </p:grpSpPr>
        <p:sp>
          <p:nvSpPr>
            <p:cNvPr id="4" name="Freeform 4"/>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3D1013">
                <a:alpha val="86667"/>
              </a:srgbClr>
            </a:solidFill>
          </p:spPr>
          <p:txBody>
            <a:bodyPr/>
            <a:lstStyle/>
            <a:p/>
          </p:txBody>
        </p:sp>
      </p:grpSp>
      <p:grpSp>
        <p:nvGrpSpPr>
          <p:cNvPr id="5" name="Group 5"/>
          <p:cNvGrpSpPr/>
          <p:nvPr/>
        </p:nvGrpSpPr>
        <p:grpSpPr>
          <a:xfrm rot="5400000">
            <a:off x="1031266" y="1618795"/>
            <a:ext cx="762296" cy="291167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057404" y="4716798"/>
            <a:ext cx="6223937" cy="2576675"/>
            <a:chExt cx="8680332" cy="3593608"/>
          </a:xfrm>
        </p:grpSpPr>
        <p:sp>
          <p:nvSpPr>
            <p:cNvPr id="8" name="Freeform 8"/>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3D1013">
                <a:alpha val="82745"/>
              </a:srgbClr>
            </a:solidFill>
          </p:spPr>
          <p:txBody>
            <a:bodyPr/>
            <a:lstStyle/>
            <a:p/>
          </p:txBody>
        </p:sp>
      </p:grpSp>
      <p:grpSp>
        <p:nvGrpSpPr>
          <p:cNvPr id="9" name="Group 9"/>
          <p:cNvGrpSpPr/>
          <p:nvPr/>
        </p:nvGrpSpPr>
        <p:grpSpPr>
          <a:xfrm rot="5400000">
            <a:off x="1031266" y="4405020"/>
            <a:ext cx="762296" cy="2911675"/>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55686"/>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1803" y="-194737"/>
            <a:ext cx="1871908" cy="1916613"/>
          </a:xfrm>
          <a:prstGeom prst="rect">
            <a:avLst/>
          </a:prstGeom>
        </p:spPr>
      </p:pic>
      <p:sp>
        <p:nvSpPr>
          <p:cNvPr id="16" name="TextBox 16"/>
          <p:cNvSpPr txBox="1"/>
          <p:nvPr/>
        </p:nvSpPr>
        <p:spPr>
          <a:xfrm>
            <a:off x="3150627" y="2589910"/>
            <a:ext cx="4765995" cy="959921"/>
          </a:xfrm>
          <a:prstGeom prst="rect">
            <a:avLst/>
          </a:prstGeom>
        </p:spPr>
        <p:txBody>
          <a:bodyPr lIns="0" tIns="0" rIns="0" bIns="0" rtlCol="0" anchor="t">
            <a:spAutoFit/>
          </a:bodyPr>
          <a:lstStyle/>
          <a:p>
            <a:pPr marL="686271" lvl="1" indent="-343135">
              <a:lnSpc>
                <a:spcPts val="3687"/>
              </a:lnSpc>
              <a:buFont typeface="Arial"/>
              <a:buChar char="•"/>
            </a:pPr>
            <a:r>
              <a:rPr lang="en-US" sz="3178">
                <a:solidFill>
                  <a:srgbClr val="FFFFFF"/>
                </a:solidFill>
                <a:latin typeface="Poppins"/>
              </a:rPr>
              <a:t>No Sugar </a:t>
            </a:r>
          </a:p>
          <a:p>
            <a:pPr marL="686271" lvl="1" indent="-343135">
              <a:lnSpc>
                <a:spcPts val="3687"/>
              </a:lnSpc>
              <a:buFont typeface="Arial"/>
              <a:buChar char="•"/>
            </a:pPr>
            <a:r>
              <a:rPr lang="en-US" sz="3178">
                <a:solidFill>
                  <a:srgbClr val="FFFFFF"/>
                </a:solidFill>
                <a:latin typeface="Poppins"/>
              </a:rPr>
              <a:t>Traditional Sugar</a:t>
            </a:r>
          </a:p>
        </p:txBody>
      </p:sp>
      <p:sp>
        <p:nvSpPr>
          <p:cNvPr id="17" name="TextBox 17"/>
          <p:cNvSpPr txBox="1"/>
          <p:nvPr/>
        </p:nvSpPr>
        <p:spPr>
          <a:xfrm>
            <a:off x="2868251" y="5053289"/>
            <a:ext cx="5048370" cy="1894169"/>
          </a:xfrm>
          <a:prstGeom prst="rect">
            <a:avLst/>
          </a:prstGeom>
        </p:spPr>
        <p:txBody>
          <a:bodyPr lIns="0" tIns="0" rIns="0" bIns="0" rtlCol="0" anchor="t">
            <a:spAutoFit/>
          </a:bodyPr>
          <a:lstStyle/>
          <a:p>
            <a:pPr marL="686271" lvl="1" indent="-343135">
              <a:lnSpc>
                <a:spcPts val="3687"/>
              </a:lnSpc>
              <a:buFont typeface="Arial"/>
              <a:buChar char="•"/>
            </a:pPr>
            <a:r>
              <a:rPr lang="en-US" sz="3178">
                <a:solidFill>
                  <a:srgbClr val="FFFFFF"/>
                </a:solidFill>
                <a:latin typeface="Poppins"/>
              </a:rPr>
              <a:t>Direct Consumption</a:t>
            </a:r>
          </a:p>
          <a:p>
            <a:pPr marL="686271" lvl="1" indent="-343135">
              <a:lnSpc>
                <a:spcPts val="3687"/>
              </a:lnSpc>
              <a:buFont typeface="Arial"/>
              <a:buChar char="•"/>
            </a:pPr>
            <a:r>
              <a:rPr lang="en-US" sz="3178">
                <a:solidFill>
                  <a:srgbClr val="FFFFFF"/>
                </a:solidFill>
                <a:latin typeface="Poppins"/>
              </a:rPr>
              <a:t>Candy and Snacks</a:t>
            </a:r>
          </a:p>
          <a:p>
            <a:pPr marL="686271" lvl="1" indent="-343135">
              <a:lnSpc>
                <a:spcPts val="3687"/>
              </a:lnSpc>
              <a:buFont typeface="Arial"/>
              <a:buChar char="•"/>
            </a:pPr>
            <a:r>
              <a:rPr lang="en-US" sz="3178">
                <a:solidFill>
                  <a:srgbClr val="FFFFFF"/>
                </a:solidFill>
                <a:latin typeface="Poppins"/>
              </a:rPr>
              <a:t>Food Industry</a:t>
            </a:r>
          </a:p>
          <a:p>
            <a:pPr marL="686271" lvl="1" indent="-343135">
              <a:lnSpc>
                <a:spcPts val="3687"/>
              </a:lnSpc>
              <a:buFont typeface="Arial"/>
              <a:buChar char="•"/>
            </a:pPr>
            <a:r>
              <a:rPr lang="en-US" sz="3178">
                <a:solidFill>
                  <a:srgbClr val="FFFFFF"/>
                </a:solidFill>
                <a:latin typeface="Poppins"/>
              </a:rPr>
              <a:t>Beverages</a:t>
            </a:r>
          </a:p>
        </p:txBody>
      </p:sp>
      <p:sp>
        <p:nvSpPr>
          <p:cNvPr id="18" name="TextBox 18"/>
          <p:cNvSpPr txBox="1"/>
          <p:nvPr/>
        </p:nvSpPr>
        <p:spPr>
          <a:xfrm>
            <a:off x="-41786" y="5508285"/>
            <a:ext cx="2789330" cy="69066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Application Segment</a:t>
            </a:r>
          </a:p>
        </p:txBody>
      </p:sp>
      <p:sp>
        <p:nvSpPr>
          <p:cNvPr id="19" name="TextBox 19"/>
          <p:cNvSpPr txBox="1"/>
          <p:nvPr/>
        </p:nvSpPr>
        <p:spPr>
          <a:xfrm>
            <a:off x="-43424" y="2856652"/>
            <a:ext cx="2789330" cy="36225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Type Segment</a:t>
            </a:r>
          </a:p>
        </p:txBody>
      </p:sp>
      <p:grpSp>
        <p:nvGrpSpPr>
          <p:cNvPr id="20" name="Group 20"/>
          <p:cNvGrpSpPr/>
          <p:nvPr/>
        </p:nvGrpSpPr>
        <p:grpSpPr>
          <a:xfrm>
            <a:off x="2059042" y="7551247"/>
            <a:ext cx="6223937" cy="2576675"/>
            <a:chExt cx="8680332" cy="3593608"/>
          </a:xfrm>
        </p:grpSpPr>
        <p:sp>
          <p:nvSpPr>
            <p:cNvPr id="21" name="Freeform 21"/>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3D1013">
                <a:alpha val="82745"/>
              </a:srgbClr>
            </a:solidFill>
          </p:spPr>
          <p:txBody>
            <a:bodyPr/>
            <a:lstStyle/>
            <a:p/>
          </p:txBody>
        </p:sp>
      </p:grpSp>
      <p:grpSp>
        <p:nvGrpSpPr>
          <p:cNvPr id="22" name="Group 22"/>
          <p:cNvGrpSpPr/>
          <p:nvPr/>
        </p:nvGrpSpPr>
        <p:grpSpPr>
          <a:xfrm rot="5400000">
            <a:off x="1032904" y="7239469"/>
            <a:ext cx="762296" cy="2911675"/>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4" name="TextBox 24"/>
          <p:cNvSpPr txBox="1"/>
          <p:nvPr/>
        </p:nvSpPr>
        <p:spPr>
          <a:xfrm>
            <a:off x="2869889" y="7887738"/>
            <a:ext cx="5048370" cy="1894169"/>
          </a:xfrm>
          <a:prstGeom prst="rect">
            <a:avLst/>
          </a:prstGeom>
        </p:spPr>
        <p:txBody>
          <a:bodyPr lIns="0" tIns="0" rIns="0" bIns="0" rtlCol="0" anchor="t">
            <a:spAutoFit/>
          </a:bodyPr>
          <a:lstStyle/>
          <a:p>
            <a:pPr marL="686271" lvl="1" indent="-343135">
              <a:lnSpc>
                <a:spcPts val="3687"/>
              </a:lnSpc>
              <a:buFont typeface="Arial"/>
              <a:buChar char="•"/>
            </a:pPr>
            <a:r>
              <a:rPr lang="en-US" sz="3178">
                <a:solidFill>
                  <a:srgbClr val="FFFFFF"/>
                </a:solidFill>
                <a:latin typeface="Poppins"/>
              </a:rPr>
              <a:t>Supermarkets &amp; Hypermarkets</a:t>
            </a:r>
          </a:p>
          <a:p>
            <a:pPr marL="686271" lvl="1" indent="-343135">
              <a:lnSpc>
                <a:spcPts val="3687"/>
              </a:lnSpc>
              <a:buFont typeface="Arial"/>
              <a:buChar char="•"/>
            </a:pPr>
            <a:r>
              <a:rPr lang="en-US" sz="3178">
                <a:solidFill>
                  <a:srgbClr val="FFFFFF"/>
                </a:solidFill>
                <a:latin typeface="Poppins"/>
              </a:rPr>
              <a:t>Convenience Stores</a:t>
            </a:r>
          </a:p>
          <a:p>
            <a:pPr marL="686271" lvl="1" indent="-343135">
              <a:lnSpc>
                <a:spcPts val="3687"/>
              </a:lnSpc>
              <a:buFont typeface="Arial"/>
              <a:buChar char="•"/>
            </a:pPr>
            <a:r>
              <a:rPr lang="en-US" sz="3178">
                <a:solidFill>
                  <a:srgbClr val="FFFFFF"/>
                </a:solidFill>
                <a:latin typeface="Poppins"/>
              </a:rPr>
              <a:t>Online</a:t>
            </a:r>
          </a:p>
        </p:txBody>
      </p:sp>
      <p:sp>
        <p:nvSpPr>
          <p:cNvPr id="25" name="TextBox 25"/>
          <p:cNvSpPr txBox="1"/>
          <p:nvPr/>
        </p:nvSpPr>
        <p:spPr>
          <a:xfrm>
            <a:off x="-40148" y="8342734"/>
            <a:ext cx="2789330" cy="69066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Distribution Channel</a:t>
            </a:r>
          </a:p>
        </p:txBody>
      </p:sp>
      <p:grpSp>
        <p:nvGrpSpPr>
          <p:cNvPr id="26" name="Group 26"/>
          <p:cNvGrpSpPr/>
          <p:nvPr/>
        </p:nvGrpSpPr>
        <p:grpSpPr>
          <a:xfrm>
            <a:off x="12064063" y="3476685"/>
            <a:ext cx="6223937" cy="2576675"/>
            <a:chExt cx="8680332" cy="3593608"/>
          </a:xfrm>
        </p:grpSpPr>
        <p:sp>
          <p:nvSpPr>
            <p:cNvPr id="27" name="Freeform 27"/>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3D1013">
                <a:alpha val="86667"/>
              </a:srgbClr>
            </a:solidFill>
          </p:spPr>
          <p:txBody>
            <a:bodyPr/>
            <a:lstStyle/>
            <a:p/>
          </p:txBody>
        </p:sp>
      </p:grpSp>
      <p:grpSp>
        <p:nvGrpSpPr>
          <p:cNvPr id="28" name="Group 28"/>
          <p:cNvGrpSpPr/>
          <p:nvPr/>
        </p:nvGrpSpPr>
        <p:grpSpPr>
          <a:xfrm rot="5400000">
            <a:off x="11037925" y="3164907"/>
            <a:ext cx="762296" cy="2911675"/>
            <a:chExt cx="3130550" cy="11957493"/>
          </a:xfrm>
        </p:grpSpPr>
        <p:sp>
          <p:nvSpPr>
            <p:cNvPr id="29" name="Freeform 2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30" name="Group 30"/>
          <p:cNvGrpSpPr/>
          <p:nvPr/>
        </p:nvGrpSpPr>
        <p:grpSpPr>
          <a:xfrm>
            <a:off x="12064063" y="6262910"/>
            <a:ext cx="6223937" cy="2576675"/>
            <a:chExt cx="8680332" cy="3593608"/>
          </a:xfrm>
        </p:grpSpPr>
        <p:sp>
          <p:nvSpPr>
            <p:cNvPr id="31" name="Freeform 31"/>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3D1013">
                <a:alpha val="82745"/>
              </a:srgbClr>
            </a:solidFill>
          </p:spPr>
          <p:txBody>
            <a:bodyPr/>
            <a:lstStyle/>
            <a:p/>
          </p:txBody>
        </p:sp>
      </p:grpSp>
      <p:grpSp>
        <p:nvGrpSpPr>
          <p:cNvPr id="32" name="Group 32"/>
          <p:cNvGrpSpPr/>
          <p:nvPr/>
        </p:nvGrpSpPr>
        <p:grpSpPr>
          <a:xfrm rot="5400000">
            <a:off x="11037925" y="5951132"/>
            <a:ext cx="762296" cy="2911675"/>
            <a:chExt cx="3130550" cy="11957493"/>
          </a:xfrm>
        </p:grpSpPr>
        <p:sp>
          <p:nvSpPr>
            <p:cNvPr id="33" name="Freeform 3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34" name="TextBox 34"/>
          <p:cNvSpPr txBox="1"/>
          <p:nvPr/>
        </p:nvSpPr>
        <p:spPr>
          <a:xfrm>
            <a:off x="13157285" y="3841434"/>
            <a:ext cx="4765995" cy="1894169"/>
          </a:xfrm>
          <a:prstGeom prst="rect">
            <a:avLst/>
          </a:prstGeom>
        </p:spPr>
        <p:txBody>
          <a:bodyPr lIns="0" tIns="0" rIns="0" bIns="0" rtlCol="0" anchor="t">
            <a:spAutoFit/>
          </a:bodyPr>
          <a:lstStyle/>
          <a:p>
            <a:pPr marL="686271" lvl="1" indent="-343135">
              <a:lnSpc>
                <a:spcPts val="3687"/>
              </a:lnSpc>
              <a:buFont typeface="Arial"/>
              <a:buChar char="•"/>
            </a:pPr>
            <a:r>
              <a:rPr lang="en-US" sz="3178">
                <a:solidFill>
                  <a:srgbClr val="FFFFFF"/>
                </a:solidFill>
                <a:latin typeface="Poppins"/>
              </a:rPr>
              <a:t>Dried Pineapple Piece</a:t>
            </a:r>
          </a:p>
          <a:p>
            <a:pPr marL="686271" lvl="1" indent="-343135">
              <a:lnSpc>
                <a:spcPts val="3687"/>
              </a:lnSpc>
              <a:buFont typeface="Arial"/>
              <a:buChar char="•"/>
            </a:pPr>
            <a:r>
              <a:rPr lang="en-US" sz="3178">
                <a:solidFill>
                  <a:srgbClr val="FFFFFF"/>
                </a:solidFill>
                <a:latin typeface="Poppins"/>
              </a:rPr>
              <a:t>Dried Pineapple Slice</a:t>
            </a:r>
          </a:p>
        </p:txBody>
      </p:sp>
      <p:sp>
        <p:nvSpPr>
          <p:cNvPr id="35" name="TextBox 35"/>
          <p:cNvSpPr txBox="1"/>
          <p:nvPr/>
        </p:nvSpPr>
        <p:spPr>
          <a:xfrm>
            <a:off x="12874910" y="6599400"/>
            <a:ext cx="5048370" cy="1894169"/>
          </a:xfrm>
          <a:prstGeom prst="rect">
            <a:avLst/>
          </a:prstGeom>
        </p:spPr>
        <p:txBody>
          <a:bodyPr lIns="0" tIns="0" rIns="0" bIns="0" rtlCol="0" anchor="t">
            <a:spAutoFit/>
          </a:bodyPr>
          <a:lstStyle/>
          <a:p>
            <a:pPr marL="686271" lvl="1" indent="-343135">
              <a:lnSpc>
                <a:spcPts val="3687"/>
              </a:lnSpc>
              <a:buFont typeface="Arial"/>
              <a:buChar char="•"/>
            </a:pPr>
            <a:r>
              <a:rPr lang="en-US" sz="3178">
                <a:solidFill>
                  <a:srgbClr val="FFFFFF"/>
                </a:solidFill>
                <a:latin typeface="Poppins"/>
              </a:rPr>
              <a:t>Pouches</a:t>
            </a:r>
          </a:p>
          <a:p>
            <a:pPr marL="686271" lvl="1" indent="-343135">
              <a:lnSpc>
                <a:spcPts val="3687"/>
              </a:lnSpc>
              <a:buFont typeface="Arial"/>
              <a:buChar char="•"/>
            </a:pPr>
            <a:r>
              <a:rPr lang="en-US" sz="3178">
                <a:solidFill>
                  <a:srgbClr val="FFFFFF"/>
                </a:solidFill>
                <a:latin typeface="Poppins"/>
              </a:rPr>
              <a:t>Jars</a:t>
            </a:r>
          </a:p>
          <a:p>
            <a:pPr marL="686271" lvl="1" indent="-343135">
              <a:lnSpc>
                <a:spcPts val="3687"/>
              </a:lnSpc>
              <a:buFont typeface="Arial"/>
              <a:buChar char="•"/>
            </a:pPr>
            <a:r>
              <a:rPr lang="en-US" sz="3178">
                <a:solidFill>
                  <a:srgbClr val="FFFFFF"/>
                </a:solidFill>
                <a:latin typeface="Poppins"/>
              </a:rPr>
              <a:t>Containers</a:t>
            </a:r>
          </a:p>
          <a:p>
            <a:pPr marL="686271" lvl="1" indent="-343135">
              <a:lnSpc>
                <a:spcPts val="3687"/>
              </a:lnSpc>
              <a:buFont typeface="Arial"/>
              <a:buChar char="•"/>
            </a:pPr>
            <a:r>
              <a:rPr lang="en-US" sz="3178">
                <a:solidFill>
                  <a:srgbClr val="FFFFFF"/>
                </a:solidFill>
                <a:latin typeface="Poppins"/>
              </a:rPr>
              <a:t>Bulk</a:t>
            </a:r>
          </a:p>
        </p:txBody>
      </p:sp>
      <p:sp>
        <p:nvSpPr>
          <p:cNvPr id="36" name="TextBox 36"/>
          <p:cNvSpPr txBox="1"/>
          <p:nvPr/>
        </p:nvSpPr>
        <p:spPr>
          <a:xfrm>
            <a:off x="9964873" y="7054396"/>
            <a:ext cx="2789330" cy="69066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Packaging Segment</a:t>
            </a:r>
          </a:p>
        </p:txBody>
      </p:sp>
      <p:sp>
        <p:nvSpPr>
          <p:cNvPr id="37" name="TextBox 37"/>
          <p:cNvSpPr txBox="1"/>
          <p:nvPr/>
        </p:nvSpPr>
        <p:spPr>
          <a:xfrm>
            <a:off x="9963235" y="4402764"/>
            <a:ext cx="2789330" cy="36225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Shape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6" name="TextBox 6"/>
          <p:cNvSpPr txBox="1"/>
          <p:nvPr/>
        </p:nvSpPr>
        <p:spPr>
          <a:xfrm>
            <a:off x="9798570"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Dried Pineapple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605" b="-29616"/>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D1013">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86535">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D1013">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86535">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D1013">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86535">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859345"/>
            <a:ext cx="7643613" cy="284797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Poppins"/>
              </a:rPr>
              <a:t>Health-conscious consumers to Increase the Demand Globally</a:t>
            </a:r>
          </a:p>
          <a:p>
            <a:pPr marL="755652" lvl="1" indent="-377826">
              <a:lnSpc>
                <a:spcPts val="3675"/>
              </a:lnSpc>
              <a:buFont typeface="Arial"/>
              <a:buChar char="•"/>
            </a:pPr>
            <a:r>
              <a:rPr lang="en-US" sz="3500" spc="112">
                <a:solidFill>
                  <a:srgbClr val="FFFFFF"/>
                </a:solidFill>
                <a:latin typeface="Poppins"/>
              </a:rPr>
              <a:t>Rising awareness of pineapple's benefits to Propel Market Growth</a:t>
            </a:r>
          </a:p>
        </p:txBody>
      </p:sp>
      <p:sp>
        <p:nvSpPr>
          <p:cNvPr id="19" name="TextBox 19"/>
          <p:cNvSpPr txBox="1"/>
          <p:nvPr/>
        </p:nvSpPr>
        <p:spPr>
          <a:xfrm>
            <a:off x="6765150" y="6432130"/>
            <a:ext cx="7420828" cy="1002030"/>
          </a:xfrm>
          <a:prstGeom prst="rect">
            <a:avLst/>
          </a:prstGeom>
        </p:spPr>
        <p:txBody>
          <a:bodyPr lIns="0" tIns="0" rIns="0" bIns="0" rtlCol="0" anchor="t">
            <a:spAutoFit/>
          </a:bodyPr>
          <a:lstStyle/>
          <a:p>
            <a:pPr>
              <a:lnSpc>
                <a:spcPts val="3780"/>
              </a:lnSpc>
            </a:pPr>
            <a:r>
              <a:rPr lang="en-US" sz="3600" spc="115">
                <a:solidFill>
                  <a:srgbClr val="FFFFFF"/>
                </a:solidFill>
                <a:latin typeface="Poppins"/>
              </a:rPr>
              <a:t>Transportation and storage challenges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420" b="-35801"/>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000000">
                <a:alpha val="67843"/>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1610693" y="2936046"/>
            <a:ext cx="15748059" cy="5756910"/>
          </a:xfrm>
          <a:prstGeom prst="rect">
            <a:avLst/>
          </a:prstGeom>
        </p:spPr>
        <p:txBody>
          <a:bodyPr lIns="0" tIns="0" rIns="0" bIns="0" rtlCol="0" anchor="t">
            <a:spAutoFit/>
          </a:bodyPr>
          <a:lstStyle/>
          <a:p>
            <a:pPr marL="777237" lvl="1" indent="-388618">
              <a:lnSpc>
                <a:spcPts val="5039"/>
              </a:lnSpc>
              <a:buFont typeface="Arial"/>
              <a:buChar char="•"/>
            </a:pPr>
            <a:r>
              <a:rPr lang="en-US" sz="3599">
                <a:solidFill>
                  <a:srgbClr val="FFFFFF"/>
                </a:solidFill>
                <a:latin typeface="Poppins"/>
              </a:rPr>
              <a:t>The global Dried Pineapple market will expand significantly by 5.00% CAGR between 2024 to 2031.</a:t>
            </a:r>
          </a:p>
          <a:p>
            <a:pPr marL="777237" lvl="1" indent="-388618">
              <a:lnSpc>
                <a:spcPts val="5039"/>
              </a:lnSpc>
              <a:buFont typeface="Arial"/>
              <a:buChar char="•"/>
            </a:pPr>
            <a:r>
              <a:rPr lang="en-US" sz="3599">
                <a:solidFill>
                  <a:srgbClr val="FFFFFF"/>
                </a:solidFill>
                <a:latin typeface="Poppins"/>
              </a:rPr>
              <a:t>The dried pineapple market is expanding due to the rise of the candy and snacks industry, which is taking advantage of the fruit's inherent sweetness and health advantages to cater to changing customer tastes. </a:t>
            </a:r>
          </a:p>
          <a:p>
            <a:pPr marL="777237" lvl="1" indent="-388618">
              <a:lnSpc>
                <a:spcPts val="5039"/>
              </a:lnSpc>
              <a:buFont typeface="Arial"/>
              <a:buChar char="•"/>
            </a:pPr>
            <a:r>
              <a:rPr lang="en-US" sz="3599">
                <a:solidFill>
                  <a:srgbClr val="FFFFFF"/>
                </a:solidFill>
                <a:latin typeface="Poppins"/>
              </a:rPr>
              <a:t>Discovering novel and unusual flavors is becoming more and more popular.</a:t>
            </a:r>
          </a:p>
          <a:p>
            <a:pPr marL="777237" lvl="1" indent="-388618">
              <a:lnSpc>
                <a:spcPts val="5039"/>
              </a:lnSpc>
              <a:buFont typeface="Arial"/>
              <a:buChar char="•"/>
            </a:pPr>
            <a:r>
              <a:rPr lang="en-US" sz="3599">
                <a:solidFill>
                  <a:srgbClr val="FFFFFF"/>
                </a:solidFill>
                <a:latin typeface="Poppins"/>
              </a:rPr>
              <a:t>A year-round taste of the tropics is provided by dried pineapple.</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684364" cy="1819778"/>
          </a:xfrm>
          <a:prstGeom prst="rect">
            <a:avLst/>
          </a:prstGeom>
        </p:spPr>
      </p:pic>
      <p:sp>
        <p:nvSpPr>
          <p:cNvPr id="3" name="Freeform 3"/>
          <p:cNvSpPr/>
          <p:nvPr/>
        </p:nvSpPr>
        <p:spPr>
          <a:xfrm>
            <a:off x="10910869" y="100853"/>
            <a:ext cx="7377131" cy="10287000"/>
          </a:xfrm>
          <a:custGeom>
            <a:rect l="l" t="t" r="r" b="b"/>
            <a:pathLst>
              <a:path w="7377131" h="10287000">
                <a:moveTo>
                  <a:pt x="0" y="0"/>
                </a:moveTo>
                <a:lnTo>
                  <a:pt x="7377131" y="0"/>
                </a:lnTo>
                <a:lnTo>
                  <a:pt x="7377131" y="10287000"/>
                </a:lnTo>
                <a:lnTo>
                  <a:pt x="0" y="10287000"/>
                </a:lnTo>
                <a:lnTo>
                  <a:pt x="0" y="0"/>
                </a:lnTo>
                <a:close/>
              </a:path>
            </a:pathLst>
          </a:custGeom>
          <a:blipFill>
            <a:blip r:embed="rId3"/>
            <a:stretch>
              <a:fillRect/>
            </a:stretch>
          </a:blipFill>
        </p:spPr>
        <p:txBody>
          <a:bodyPr/>
          <a:lstStyle/>
          <a:p/>
        </p:txBody>
      </p:sp>
      <p:sp>
        <p:nvSpPr>
          <p:cNvPr id="4" name="Freeform 4"/>
          <p:cNvSpPr/>
          <p:nvPr/>
        </p:nvSpPr>
        <p:spPr>
          <a:xfrm>
            <a:off x="107075" y="2029130"/>
            <a:ext cx="3553587" cy="1741258"/>
          </a:xfrm>
          <a:custGeom>
            <a:rect l="l" t="t" r="r" b="b"/>
            <a:pathLst>
              <a:path w="3553587" h="1741258">
                <a:moveTo>
                  <a:pt x="0" y="0"/>
                </a:moveTo>
                <a:lnTo>
                  <a:pt x="3553587" y="0"/>
                </a:lnTo>
                <a:lnTo>
                  <a:pt x="3553587" y="1741258"/>
                </a:lnTo>
                <a:lnTo>
                  <a:pt x="0" y="1741258"/>
                </a:lnTo>
                <a:lnTo>
                  <a:pt x="0" y="0"/>
                </a:lnTo>
                <a:close/>
              </a:path>
            </a:pathLst>
          </a:custGeom>
          <a:blipFill>
            <a:blip r:embed="rId4"/>
            <a:stretch>
              <a:fillRect/>
            </a:stretch>
          </a:blipFill>
        </p:spPr>
        <p:txBody>
          <a:bodyPr/>
          <a:lstStyle/>
          <a:p/>
        </p:txBody>
      </p:sp>
      <p:sp>
        <p:nvSpPr>
          <p:cNvPr id="5" name="Freeform 5"/>
          <p:cNvSpPr/>
          <p:nvPr/>
        </p:nvSpPr>
        <p:spPr>
          <a:xfrm>
            <a:off x="3903696" y="2199674"/>
            <a:ext cx="4543103" cy="1570714"/>
          </a:xfrm>
          <a:custGeom>
            <a:rect l="l" t="t" r="r" b="b"/>
            <a:pathLst>
              <a:path w="4543103" h="1570714">
                <a:moveTo>
                  <a:pt x="0" y="0"/>
                </a:moveTo>
                <a:lnTo>
                  <a:pt x="4543103" y="0"/>
                </a:lnTo>
                <a:lnTo>
                  <a:pt x="4543103" y="1570714"/>
                </a:lnTo>
                <a:lnTo>
                  <a:pt x="0" y="1570714"/>
                </a:lnTo>
                <a:lnTo>
                  <a:pt x="0" y="0"/>
                </a:lnTo>
                <a:close/>
              </a:path>
            </a:pathLst>
          </a:custGeom>
          <a:blipFill>
            <a:blip r:embed="rId5"/>
            <a:stretch>
              <a:fillRect l="-4542" t="-52555" r="-6359" b="-47300"/>
            </a:stretch>
          </a:blipFill>
        </p:spPr>
        <p:txBody>
          <a:bodyPr/>
          <a:lstStyle/>
          <a:p/>
        </p:txBody>
      </p:sp>
      <p:sp>
        <p:nvSpPr>
          <p:cNvPr id="6" name="Freeform 6"/>
          <p:cNvSpPr/>
          <p:nvPr/>
        </p:nvSpPr>
        <p:spPr>
          <a:xfrm>
            <a:off x="8694449" y="2380600"/>
            <a:ext cx="2837204" cy="1304032"/>
          </a:xfrm>
          <a:custGeom>
            <a:rect l="l" t="t" r="r" b="b"/>
            <a:pathLst>
              <a:path w="2837204" h="1304032">
                <a:moveTo>
                  <a:pt x="0" y="0"/>
                </a:moveTo>
                <a:lnTo>
                  <a:pt x="2837203" y="0"/>
                </a:lnTo>
                <a:lnTo>
                  <a:pt x="2837203" y="1304032"/>
                </a:lnTo>
                <a:lnTo>
                  <a:pt x="0" y="1304032"/>
                </a:lnTo>
                <a:lnTo>
                  <a:pt x="0" y="0"/>
                </a:lnTo>
                <a:close/>
              </a:path>
            </a:pathLst>
          </a:custGeom>
          <a:blipFill>
            <a:blip r:embed="rId6"/>
            <a:stretch>
              <a:fillRect l="-5473" t="-72739" r="-7760" b="-73624"/>
            </a:stretch>
          </a:blipFill>
        </p:spPr>
        <p:txBody>
          <a:bodyPr/>
          <a:lstStyle/>
          <a:p/>
        </p:txBody>
      </p:sp>
      <p:sp>
        <p:nvSpPr>
          <p:cNvPr id="7" name="Freeform 7"/>
          <p:cNvSpPr/>
          <p:nvPr/>
        </p:nvSpPr>
        <p:spPr>
          <a:xfrm>
            <a:off x="267164" y="4171911"/>
            <a:ext cx="5635563" cy="1671884"/>
          </a:xfrm>
          <a:custGeom>
            <a:rect l="l" t="t" r="r" b="b"/>
            <a:pathLst>
              <a:path w="5635563" h="1671884">
                <a:moveTo>
                  <a:pt x="0" y="0"/>
                </a:moveTo>
                <a:lnTo>
                  <a:pt x="5635563" y="0"/>
                </a:lnTo>
                <a:lnTo>
                  <a:pt x="5635563" y="1671884"/>
                </a:lnTo>
                <a:lnTo>
                  <a:pt x="0" y="1671884"/>
                </a:lnTo>
                <a:lnTo>
                  <a:pt x="0" y="0"/>
                </a:lnTo>
                <a:close/>
              </a:path>
            </a:pathLst>
          </a:custGeom>
          <a:blipFill>
            <a:blip r:embed="rId7"/>
            <a:stretch>
              <a:fillRect/>
            </a:stretch>
          </a:blipFill>
        </p:spPr>
        <p:txBody>
          <a:bodyPr/>
          <a:lstStyle/>
          <a:p/>
        </p:txBody>
      </p:sp>
      <p:sp>
        <p:nvSpPr>
          <p:cNvPr id="8" name="Freeform 8"/>
          <p:cNvSpPr/>
          <p:nvPr/>
        </p:nvSpPr>
        <p:spPr>
          <a:xfrm>
            <a:off x="6662539" y="3770388"/>
            <a:ext cx="3450512" cy="2311618"/>
          </a:xfrm>
          <a:custGeom>
            <a:rect l="l" t="t" r="r" b="b"/>
            <a:pathLst>
              <a:path w="3450511" h="2311618">
                <a:moveTo>
                  <a:pt x="0" y="0"/>
                </a:moveTo>
                <a:lnTo>
                  <a:pt x="3450512" y="0"/>
                </a:lnTo>
                <a:lnTo>
                  <a:pt x="3450512" y="2311618"/>
                </a:lnTo>
                <a:lnTo>
                  <a:pt x="0" y="2311618"/>
                </a:lnTo>
                <a:lnTo>
                  <a:pt x="0" y="0"/>
                </a:lnTo>
                <a:close/>
              </a:path>
            </a:pathLst>
          </a:custGeom>
          <a:blipFill>
            <a:blip r:embed="rId8"/>
            <a:stretch>
              <a:fillRect/>
            </a:stretch>
          </a:blipFill>
        </p:spPr>
        <p:txBody>
          <a:bodyPr/>
          <a:lstStyle/>
          <a:p/>
        </p:txBody>
      </p:sp>
      <p:sp>
        <p:nvSpPr>
          <p:cNvPr id="9" name="Freeform 9"/>
          <p:cNvSpPr/>
          <p:nvPr/>
        </p:nvSpPr>
        <p:spPr>
          <a:xfrm>
            <a:off x="446709" y="6082006"/>
            <a:ext cx="4147159" cy="1618403"/>
          </a:xfrm>
          <a:custGeom>
            <a:rect l="l" t="t" r="r" b="b"/>
            <a:pathLst>
              <a:path w="4147159" h="1618403">
                <a:moveTo>
                  <a:pt x="0" y="0"/>
                </a:moveTo>
                <a:lnTo>
                  <a:pt x="4147159" y="0"/>
                </a:lnTo>
                <a:lnTo>
                  <a:pt x="4147159" y="1618403"/>
                </a:lnTo>
                <a:lnTo>
                  <a:pt x="0" y="1618403"/>
                </a:lnTo>
                <a:lnTo>
                  <a:pt x="0" y="0"/>
                </a:lnTo>
                <a:close/>
              </a:path>
            </a:pathLst>
          </a:custGeom>
          <a:blipFill>
            <a:blip r:embed="rId9"/>
            <a:stretch>
              <a:fillRect/>
            </a:stretch>
          </a:blipFill>
        </p:spPr>
        <p:txBody>
          <a:bodyPr/>
          <a:lstStyle/>
          <a:p/>
        </p:txBody>
      </p:sp>
      <p:sp>
        <p:nvSpPr>
          <p:cNvPr id="10" name="Freeform 10"/>
          <p:cNvSpPr/>
          <p:nvPr/>
        </p:nvSpPr>
        <p:spPr>
          <a:xfrm>
            <a:off x="267164" y="7938491"/>
            <a:ext cx="4326704" cy="1889327"/>
          </a:xfrm>
          <a:custGeom>
            <a:rect l="l" t="t" r="r" b="b"/>
            <a:pathLst>
              <a:path w="4326704" h="1889326">
                <a:moveTo>
                  <a:pt x="0" y="0"/>
                </a:moveTo>
                <a:lnTo>
                  <a:pt x="4326704" y="0"/>
                </a:lnTo>
                <a:lnTo>
                  <a:pt x="4326704" y="1889327"/>
                </a:lnTo>
                <a:lnTo>
                  <a:pt x="0" y="1889327"/>
                </a:lnTo>
                <a:lnTo>
                  <a:pt x="0" y="0"/>
                </a:lnTo>
                <a:close/>
              </a:path>
            </a:pathLst>
          </a:custGeom>
          <a:blipFill>
            <a:blip r:embed="rId10"/>
            <a:stretch>
              <a:fillRect/>
            </a:stretch>
          </a:blipFill>
        </p:spPr>
        <p:txBody>
          <a:bodyPr/>
          <a:lstStyle/>
          <a:p/>
        </p:txBody>
      </p:sp>
      <p:sp>
        <p:nvSpPr>
          <p:cNvPr id="11" name="Freeform 11"/>
          <p:cNvSpPr/>
          <p:nvPr/>
        </p:nvSpPr>
        <p:spPr>
          <a:xfrm>
            <a:off x="4917918" y="6082006"/>
            <a:ext cx="2514658" cy="2514658"/>
          </a:xfrm>
          <a:custGeom>
            <a:rect l="l" t="t" r="r" b="b"/>
            <a:pathLst>
              <a:path w="2514658" h="2514658">
                <a:moveTo>
                  <a:pt x="0" y="0"/>
                </a:moveTo>
                <a:lnTo>
                  <a:pt x="2514659" y="0"/>
                </a:lnTo>
                <a:lnTo>
                  <a:pt x="2514659" y="2514658"/>
                </a:lnTo>
                <a:lnTo>
                  <a:pt x="0" y="2514658"/>
                </a:lnTo>
                <a:lnTo>
                  <a:pt x="0" y="0"/>
                </a:lnTo>
                <a:close/>
              </a:path>
            </a:pathLst>
          </a:custGeom>
          <a:blipFill>
            <a:blip r:embed="rId11"/>
            <a:stretch>
              <a:fillRect/>
            </a:stretch>
          </a:blipFill>
        </p:spPr>
        <p:txBody>
          <a:bodyPr/>
          <a:lstStyle/>
          <a:p/>
        </p:txBody>
      </p:sp>
      <p:sp>
        <p:nvSpPr>
          <p:cNvPr id="12" name="Freeform 12"/>
          <p:cNvSpPr/>
          <p:nvPr/>
        </p:nvSpPr>
        <p:spPr>
          <a:xfrm>
            <a:off x="8897343" y="5843795"/>
            <a:ext cx="3100424" cy="2682945"/>
          </a:xfrm>
          <a:custGeom>
            <a:rect l="l" t="t" r="r" b="b"/>
            <a:pathLst>
              <a:path w="3100424" h="2682945">
                <a:moveTo>
                  <a:pt x="0" y="0"/>
                </a:moveTo>
                <a:lnTo>
                  <a:pt x="3100425" y="0"/>
                </a:lnTo>
                <a:lnTo>
                  <a:pt x="3100425" y="2682945"/>
                </a:lnTo>
                <a:lnTo>
                  <a:pt x="0" y="2682945"/>
                </a:lnTo>
                <a:lnTo>
                  <a:pt x="0" y="0"/>
                </a:lnTo>
                <a:close/>
              </a:path>
            </a:pathLst>
          </a:custGeom>
          <a:blipFill>
            <a:blip r:embed="rId12"/>
            <a:stretch>
              <a:fillRect t="-3272" b="-12288"/>
            </a:stretch>
          </a:blipFill>
        </p:spPr>
        <p:txBody>
          <a:bodyPr/>
          <a:lstStyle/>
          <a:p/>
        </p:txBody>
      </p:sp>
      <p:sp>
        <p:nvSpPr>
          <p:cNvPr id="13" name="Freeform 13"/>
          <p:cNvSpPr/>
          <p:nvPr/>
        </p:nvSpPr>
        <p:spPr>
          <a:xfrm>
            <a:off x="6503307" y="8138030"/>
            <a:ext cx="3506213" cy="2148970"/>
          </a:xfrm>
          <a:custGeom>
            <a:rect l="l" t="t" r="r" b="b"/>
            <a:pathLst>
              <a:path w="3506213" h="2148970">
                <a:moveTo>
                  <a:pt x="0" y="0"/>
                </a:moveTo>
                <a:lnTo>
                  <a:pt x="3506213" y="0"/>
                </a:lnTo>
                <a:lnTo>
                  <a:pt x="3506213" y="2148970"/>
                </a:lnTo>
                <a:lnTo>
                  <a:pt x="0" y="2148970"/>
                </a:lnTo>
                <a:lnTo>
                  <a:pt x="0" y="0"/>
                </a:lnTo>
                <a:close/>
              </a:path>
            </a:pathLst>
          </a:custGeom>
          <a:blipFill>
            <a:blip r:embed="rId13"/>
            <a:stretch>
              <a:fillRect/>
            </a:stretch>
          </a:blipFill>
        </p:spPr>
        <p:txBody>
          <a:bodyPr/>
          <a:lstStyle/>
          <a:p/>
        </p:txBody>
      </p:sp>
      <p:sp>
        <p:nvSpPr>
          <p:cNvPr id="14" name="TextBox 14"/>
          <p:cNvSpPr txBox="1"/>
          <p:nvPr/>
        </p:nvSpPr>
        <p:spPr>
          <a:xfrm>
            <a:off x="5715833"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vmna2r4"/>
              </a:rPr>
              <a:t>https://tinyurl.com/mvmna2r4</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Dried Pineapple Market Report 2024</dc:title>
  <cp:lastModifiedBy>decipher market</cp:lastModifiedBy>
  <cp:revision>2</cp:revision>
  <dcterms:created xsi:type="dcterms:W3CDTF">2006-08-16T00:00:00Z</dcterms:created>
  <dcterms:modified xsi:type="dcterms:W3CDTF">2024-05-11T11:50:00Z</dcterms:modified>
</cp:coreProperties>
</file>