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1817" y="2095287"/>
            <a:ext cx="228791" cy="2471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24162" y="1819853"/>
            <a:ext cx="159466" cy="17728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051202" y="2532905"/>
            <a:ext cx="240665" cy="287655"/>
          </a:xfrm>
          <a:custGeom>
            <a:avLst/>
            <a:gdLst/>
            <a:ahLst/>
            <a:cxnLst/>
            <a:rect l="l" t="t" r="r" b="b"/>
            <a:pathLst>
              <a:path w="240665" h="287655">
                <a:moveTo>
                  <a:pt x="120858" y="287561"/>
                </a:moveTo>
                <a:lnTo>
                  <a:pt x="80192" y="286574"/>
                </a:lnTo>
                <a:lnTo>
                  <a:pt x="70604" y="285110"/>
                </a:lnTo>
                <a:lnTo>
                  <a:pt x="69090" y="276240"/>
                </a:lnTo>
                <a:lnTo>
                  <a:pt x="72622" y="269550"/>
                </a:lnTo>
                <a:lnTo>
                  <a:pt x="70200" y="267280"/>
                </a:lnTo>
                <a:lnTo>
                  <a:pt x="68484" y="264172"/>
                </a:lnTo>
                <a:lnTo>
                  <a:pt x="68282" y="251336"/>
                </a:lnTo>
                <a:lnTo>
                  <a:pt x="67374" y="243031"/>
                </a:lnTo>
                <a:lnTo>
                  <a:pt x="65759" y="234918"/>
                </a:lnTo>
                <a:lnTo>
                  <a:pt x="33910" y="201110"/>
                </a:lnTo>
                <a:lnTo>
                  <a:pt x="10965" y="161049"/>
                </a:lnTo>
                <a:lnTo>
                  <a:pt x="0" y="117117"/>
                </a:lnTo>
                <a:lnTo>
                  <a:pt x="4089" y="71696"/>
                </a:lnTo>
                <a:lnTo>
                  <a:pt x="28773" y="27972"/>
                </a:lnTo>
                <a:lnTo>
                  <a:pt x="68560" y="4179"/>
                </a:lnTo>
                <a:lnTo>
                  <a:pt x="116560" y="0"/>
                </a:lnTo>
                <a:lnTo>
                  <a:pt x="165884" y="15115"/>
                </a:lnTo>
                <a:lnTo>
                  <a:pt x="198116" y="37863"/>
                </a:lnTo>
                <a:lnTo>
                  <a:pt x="220913" y="66516"/>
                </a:lnTo>
                <a:lnTo>
                  <a:pt x="234754" y="99235"/>
                </a:lnTo>
                <a:lnTo>
                  <a:pt x="240114" y="134179"/>
                </a:lnTo>
                <a:lnTo>
                  <a:pt x="237470" y="169509"/>
                </a:lnTo>
                <a:lnTo>
                  <a:pt x="227298" y="203386"/>
                </a:lnTo>
                <a:lnTo>
                  <a:pt x="210074" y="233969"/>
                </a:lnTo>
                <a:lnTo>
                  <a:pt x="186276" y="259419"/>
                </a:lnTo>
                <a:lnTo>
                  <a:pt x="156378" y="277897"/>
                </a:lnTo>
                <a:lnTo>
                  <a:pt x="120858" y="28756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379250" y="2242638"/>
            <a:ext cx="293370" cy="339725"/>
          </a:xfrm>
          <a:custGeom>
            <a:avLst/>
            <a:gdLst/>
            <a:ahLst/>
            <a:cxnLst/>
            <a:rect l="l" t="t" r="r" b="b"/>
            <a:pathLst>
              <a:path w="293370" h="339725">
                <a:moveTo>
                  <a:pt x="87935" y="339567"/>
                </a:moveTo>
                <a:lnTo>
                  <a:pt x="60181" y="338775"/>
                </a:lnTo>
                <a:lnTo>
                  <a:pt x="34316" y="329298"/>
                </a:lnTo>
                <a:lnTo>
                  <a:pt x="11143" y="310125"/>
                </a:lnTo>
                <a:lnTo>
                  <a:pt x="0" y="284890"/>
                </a:lnTo>
                <a:lnTo>
                  <a:pt x="211" y="254058"/>
                </a:lnTo>
                <a:lnTo>
                  <a:pt x="15261" y="194532"/>
                </a:lnTo>
                <a:lnTo>
                  <a:pt x="31502" y="151774"/>
                </a:lnTo>
                <a:lnTo>
                  <a:pt x="53824" y="108878"/>
                </a:lnTo>
                <a:lnTo>
                  <a:pt x="81362" y="69048"/>
                </a:lnTo>
                <a:lnTo>
                  <a:pt x="113248" y="35489"/>
                </a:lnTo>
                <a:lnTo>
                  <a:pt x="148618" y="11404"/>
                </a:lnTo>
                <a:lnTo>
                  <a:pt x="186604" y="0"/>
                </a:lnTo>
                <a:lnTo>
                  <a:pt x="226342" y="4478"/>
                </a:lnTo>
                <a:lnTo>
                  <a:pt x="256241" y="19196"/>
                </a:lnTo>
                <a:lnTo>
                  <a:pt x="276815" y="39374"/>
                </a:lnTo>
                <a:lnTo>
                  <a:pt x="288865" y="64000"/>
                </a:lnTo>
                <a:lnTo>
                  <a:pt x="293193" y="92065"/>
                </a:lnTo>
                <a:lnTo>
                  <a:pt x="290598" y="122558"/>
                </a:lnTo>
                <a:lnTo>
                  <a:pt x="267846" y="186788"/>
                </a:lnTo>
                <a:lnTo>
                  <a:pt x="227021" y="248607"/>
                </a:lnTo>
                <a:lnTo>
                  <a:pt x="174528" y="299933"/>
                </a:lnTo>
                <a:lnTo>
                  <a:pt x="116779" y="332683"/>
                </a:lnTo>
                <a:lnTo>
                  <a:pt x="87935" y="33956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2429" y="2057054"/>
            <a:ext cx="172116" cy="2095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0615" y="2161284"/>
            <a:ext cx="248066" cy="235857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343527" y="2318251"/>
            <a:ext cx="387350" cy="334645"/>
          </a:xfrm>
          <a:custGeom>
            <a:avLst/>
            <a:gdLst/>
            <a:ahLst/>
            <a:cxnLst/>
            <a:rect l="l" t="t" r="r" b="b"/>
            <a:pathLst>
              <a:path w="387350" h="334644">
                <a:moveTo>
                  <a:pt x="219122" y="334577"/>
                </a:moveTo>
                <a:lnTo>
                  <a:pt x="176634" y="334342"/>
                </a:lnTo>
                <a:lnTo>
                  <a:pt x="140232" y="316071"/>
                </a:lnTo>
                <a:lnTo>
                  <a:pt x="109307" y="288789"/>
                </a:lnTo>
                <a:lnTo>
                  <a:pt x="82303" y="256757"/>
                </a:lnTo>
                <a:lnTo>
                  <a:pt x="57664" y="224239"/>
                </a:lnTo>
                <a:lnTo>
                  <a:pt x="35339" y="195668"/>
                </a:lnTo>
                <a:lnTo>
                  <a:pt x="12755" y="161466"/>
                </a:lnTo>
                <a:lnTo>
                  <a:pt x="0" y="124842"/>
                </a:lnTo>
                <a:lnTo>
                  <a:pt x="7157" y="88999"/>
                </a:lnTo>
                <a:lnTo>
                  <a:pt x="47372" y="49027"/>
                </a:lnTo>
                <a:lnTo>
                  <a:pt x="100833" y="30088"/>
                </a:lnTo>
                <a:lnTo>
                  <a:pt x="139723" y="21679"/>
                </a:lnTo>
                <a:lnTo>
                  <a:pt x="178818" y="14168"/>
                </a:lnTo>
                <a:lnTo>
                  <a:pt x="218078" y="7586"/>
                </a:lnTo>
                <a:lnTo>
                  <a:pt x="257461" y="1964"/>
                </a:lnTo>
                <a:lnTo>
                  <a:pt x="284178" y="0"/>
                </a:lnTo>
                <a:lnTo>
                  <a:pt x="308729" y="2633"/>
                </a:lnTo>
                <a:lnTo>
                  <a:pt x="331650" y="11665"/>
                </a:lnTo>
                <a:lnTo>
                  <a:pt x="353479" y="28897"/>
                </a:lnTo>
                <a:lnTo>
                  <a:pt x="380205" y="70096"/>
                </a:lnTo>
                <a:lnTo>
                  <a:pt x="387278" y="114790"/>
                </a:lnTo>
                <a:lnTo>
                  <a:pt x="378093" y="159964"/>
                </a:lnTo>
                <a:lnTo>
                  <a:pt x="356049" y="202601"/>
                </a:lnTo>
                <a:lnTo>
                  <a:pt x="324541" y="239688"/>
                </a:lnTo>
                <a:lnTo>
                  <a:pt x="326308" y="244138"/>
                </a:lnTo>
                <a:lnTo>
                  <a:pt x="326096" y="249386"/>
                </a:lnTo>
                <a:lnTo>
                  <a:pt x="322078" y="253967"/>
                </a:lnTo>
                <a:lnTo>
                  <a:pt x="293643" y="284667"/>
                </a:lnTo>
                <a:lnTo>
                  <a:pt x="258724" y="314778"/>
                </a:lnTo>
                <a:lnTo>
                  <a:pt x="219122" y="33457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092364" y="2266644"/>
            <a:ext cx="302260" cy="302260"/>
          </a:xfrm>
          <a:custGeom>
            <a:avLst/>
            <a:gdLst/>
            <a:ahLst/>
            <a:cxnLst/>
            <a:rect l="l" t="t" r="r" b="b"/>
            <a:pathLst>
              <a:path w="302260" h="302260">
                <a:moveTo>
                  <a:pt x="208554" y="301737"/>
                </a:moveTo>
                <a:lnTo>
                  <a:pt x="168635" y="292268"/>
                </a:lnTo>
                <a:lnTo>
                  <a:pt x="132163" y="259004"/>
                </a:lnTo>
                <a:lnTo>
                  <a:pt x="100641" y="231000"/>
                </a:lnTo>
                <a:lnTo>
                  <a:pt x="67181" y="199402"/>
                </a:lnTo>
                <a:lnTo>
                  <a:pt x="36265" y="165094"/>
                </a:lnTo>
                <a:lnTo>
                  <a:pt x="12377" y="128956"/>
                </a:lnTo>
                <a:lnTo>
                  <a:pt x="0" y="91871"/>
                </a:lnTo>
                <a:lnTo>
                  <a:pt x="3615" y="54722"/>
                </a:lnTo>
                <a:lnTo>
                  <a:pt x="25944" y="23736"/>
                </a:lnTo>
                <a:lnTo>
                  <a:pt x="61855" y="6271"/>
                </a:lnTo>
                <a:lnTo>
                  <a:pt x="105717" y="0"/>
                </a:lnTo>
                <a:lnTo>
                  <a:pt x="151900" y="2592"/>
                </a:lnTo>
                <a:lnTo>
                  <a:pt x="194773" y="11719"/>
                </a:lnTo>
                <a:lnTo>
                  <a:pt x="262007" y="50731"/>
                </a:lnTo>
                <a:lnTo>
                  <a:pt x="285196" y="84887"/>
                </a:lnTo>
                <a:lnTo>
                  <a:pt x="298472" y="124557"/>
                </a:lnTo>
                <a:lnTo>
                  <a:pt x="302035" y="166776"/>
                </a:lnTo>
                <a:lnTo>
                  <a:pt x="296087" y="208581"/>
                </a:lnTo>
                <a:lnTo>
                  <a:pt x="280827" y="247006"/>
                </a:lnTo>
                <a:lnTo>
                  <a:pt x="247444" y="286840"/>
                </a:lnTo>
                <a:lnTo>
                  <a:pt x="208554" y="30173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31" y="1626318"/>
            <a:ext cx="13850055" cy="8428933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891381" y="9227040"/>
            <a:ext cx="263525" cy="223520"/>
          </a:xfrm>
          <a:custGeom>
            <a:avLst/>
            <a:gdLst/>
            <a:ahLst/>
            <a:cxnLst/>
            <a:rect l="l" t="t" r="r" b="b"/>
            <a:pathLst>
              <a:path w="263525" h="223520">
                <a:moveTo>
                  <a:pt x="118400" y="223071"/>
                </a:moveTo>
                <a:lnTo>
                  <a:pt x="75337" y="216002"/>
                </a:lnTo>
                <a:lnTo>
                  <a:pt x="35531" y="199350"/>
                </a:lnTo>
                <a:lnTo>
                  <a:pt x="7559" y="172194"/>
                </a:lnTo>
                <a:lnTo>
                  <a:pt x="0" y="133615"/>
                </a:lnTo>
                <a:lnTo>
                  <a:pt x="17502" y="97515"/>
                </a:lnTo>
                <a:lnTo>
                  <a:pt x="53507" y="68915"/>
                </a:lnTo>
                <a:lnTo>
                  <a:pt x="98365" y="46049"/>
                </a:lnTo>
                <a:lnTo>
                  <a:pt x="142426" y="27154"/>
                </a:lnTo>
                <a:lnTo>
                  <a:pt x="169516" y="9149"/>
                </a:lnTo>
                <a:lnTo>
                  <a:pt x="196264" y="0"/>
                </a:lnTo>
                <a:lnTo>
                  <a:pt x="221459" y="3891"/>
                </a:lnTo>
                <a:lnTo>
                  <a:pt x="243894" y="25005"/>
                </a:lnTo>
                <a:lnTo>
                  <a:pt x="261128" y="64879"/>
                </a:lnTo>
                <a:lnTo>
                  <a:pt x="263421" y="106283"/>
                </a:lnTo>
                <a:lnTo>
                  <a:pt x="252422" y="145931"/>
                </a:lnTo>
                <a:lnTo>
                  <a:pt x="229777" y="180537"/>
                </a:lnTo>
                <a:lnTo>
                  <a:pt x="197135" y="206814"/>
                </a:lnTo>
                <a:lnTo>
                  <a:pt x="156143" y="221477"/>
                </a:lnTo>
                <a:lnTo>
                  <a:pt x="118400" y="22307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8120" y="244536"/>
            <a:ext cx="1669669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639955" y="2070936"/>
            <a:ext cx="6331585" cy="2413635"/>
          </a:xfrm>
          <a:custGeom>
            <a:avLst/>
            <a:gdLst/>
            <a:ahLst/>
            <a:cxnLst/>
            <a:rect l="l" t="t" r="r" b="b"/>
            <a:pathLst>
              <a:path w="6331584" h="2413635">
                <a:moveTo>
                  <a:pt x="6224237" y="2413305"/>
                </a:moveTo>
                <a:lnTo>
                  <a:pt x="107076" y="2413305"/>
                </a:lnTo>
                <a:lnTo>
                  <a:pt x="65472" y="2404874"/>
                </a:lnTo>
                <a:lnTo>
                  <a:pt x="31421" y="2381886"/>
                </a:lnTo>
                <a:lnTo>
                  <a:pt x="8435" y="2347834"/>
                </a:lnTo>
                <a:lnTo>
                  <a:pt x="0" y="2306205"/>
                </a:lnTo>
                <a:lnTo>
                  <a:pt x="0" y="107106"/>
                </a:lnTo>
                <a:lnTo>
                  <a:pt x="8435" y="65474"/>
                </a:lnTo>
                <a:lnTo>
                  <a:pt x="31421" y="31422"/>
                </a:lnTo>
                <a:lnTo>
                  <a:pt x="65472" y="8436"/>
                </a:lnTo>
                <a:lnTo>
                  <a:pt x="107106" y="0"/>
                </a:lnTo>
                <a:lnTo>
                  <a:pt x="6224207" y="0"/>
                </a:lnTo>
                <a:lnTo>
                  <a:pt x="6265837" y="8436"/>
                </a:lnTo>
                <a:lnTo>
                  <a:pt x="6299889" y="31422"/>
                </a:lnTo>
                <a:lnTo>
                  <a:pt x="6322876" y="65474"/>
                </a:lnTo>
                <a:lnTo>
                  <a:pt x="6331313" y="107106"/>
                </a:lnTo>
                <a:lnTo>
                  <a:pt x="6331313" y="2306205"/>
                </a:lnTo>
                <a:lnTo>
                  <a:pt x="6322876" y="2347834"/>
                </a:lnTo>
                <a:lnTo>
                  <a:pt x="6299889" y="2381886"/>
                </a:lnTo>
                <a:lnTo>
                  <a:pt x="6265837" y="2404874"/>
                </a:lnTo>
                <a:lnTo>
                  <a:pt x="6224237" y="2413305"/>
                </a:lnTo>
                <a:close/>
              </a:path>
            </a:pathLst>
          </a:custGeom>
          <a:solidFill>
            <a:srgbClr val="FAC14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2668258"/>
            <a:ext cx="3947795" cy="1219200"/>
          </a:xfrm>
          <a:custGeom>
            <a:avLst/>
            <a:gdLst/>
            <a:ahLst/>
            <a:cxnLst/>
            <a:rect l="l" t="t" r="r" b="b"/>
            <a:pathLst>
              <a:path w="3947795" h="1219200">
                <a:moveTo>
                  <a:pt x="0" y="1218703"/>
                </a:moveTo>
                <a:lnTo>
                  <a:pt x="0" y="0"/>
                </a:lnTo>
                <a:lnTo>
                  <a:pt x="3509924" y="0"/>
                </a:lnTo>
                <a:lnTo>
                  <a:pt x="3947480" y="1218660"/>
                </a:lnTo>
                <a:lnTo>
                  <a:pt x="0" y="12187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639955" y="4658928"/>
            <a:ext cx="6331585" cy="2413635"/>
          </a:xfrm>
          <a:custGeom>
            <a:avLst/>
            <a:gdLst/>
            <a:ahLst/>
            <a:cxnLst/>
            <a:rect l="l" t="t" r="r" b="b"/>
            <a:pathLst>
              <a:path w="6331584" h="2413634">
                <a:moveTo>
                  <a:pt x="6224207" y="2413284"/>
                </a:moveTo>
                <a:lnTo>
                  <a:pt x="107106" y="2413284"/>
                </a:lnTo>
                <a:lnTo>
                  <a:pt x="65472" y="2404851"/>
                </a:lnTo>
                <a:lnTo>
                  <a:pt x="31421" y="2381870"/>
                </a:lnTo>
                <a:lnTo>
                  <a:pt x="8435" y="2347820"/>
                </a:lnTo>
                <a:lnTo>
                  <a:pt x="0" y="2306177"/>
                </a:lnTo>
                <a:lnTo>
                  <a:pt x="0" y="107106"/>
                </a:lnTo>
                <a:lnTo>
                  <a:pt x="8435" y="65463"/>
                </a:lnTo>
                <a:lnTo>
                  <a:pt x="31421" y="31413"/>
                </a:lnTo>
                <a:lnTo>
                  <a:pt x="65472" y="8432"/>
                </a:lnTo>
                <a:lnTo>
                  <a:pt x="107106" y="0"/>
                </a:lnTo>
                <a:lnTo>
                  <a:pt x="6224207" y="0"/>
                </a:lnTo>
                <a:lnTo>
                  <a:pt x="6265837" y="8432"/>
                </a:lnTo>
                <a:lnTo>
                  <a:pt x="6299889" y="31413"/>
                </a:lnTo>
                <a:lnTo>
                  <a:pt x="6322876" y="65463"/>
                </a:lnTo>
                <a:lnTo>
                  <a:pt x="6331313" y="107106"/>
                </a:lnTo>
                <a:lnTo>
                  <a:pt x="6331313" y="2306177"/>
                </a:lnTo>
                <a:lnTo>
                  <a:pt x="6322876" y="2347820"/>
                </a:lnTo>
                <a:lnTo>
                  <a:pt x="6299889" y="2381870"/>
                </a:lnTo>
                <a:lnTo>
                  <a:pt x="6265837" y="2404851"/>
                </a:lnTo>
                <a:lnTo>
                  <a:pt x="6224207" y="2413284"/>
                </a:lnTo>
                <a:close/>
              </a:path>
            </a:pathLst>
          </a:custGeom>
          <a:solidFill>
            <a:srgbClr val="AC54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5256245"/>
            <a:ext cx="4050029" cy="1219200"/>
          </a:xfrm>
          <a:custGeom>
            <a:avLst/>
            <a:gdLst/>
            <a:ahLst/>
            <a:cxnLst/>
            <a:rect l="l" t="t" r="r" b="b"/>
            <a:pathLst>
              <a:path w="4050029" h="1219200">
                <a:moveTo>
                  <a:pt x="0" y="1218712"/>
                </a:moveTo>
                <a:lnTo>
                  <a:pt x="0" y="0"/>
                </a:lnTo>
                <a:lnTo>
                  <a:pt x="3612337" y="0"/>
                </a:lnTo>
                <a:lnTo>
                  <a:pt x="4049877" y="1218712"/>
                </a:lnTo>
                <a:lnTo>
                  <a:pt x="0" y="1218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639955" y="7245218"/>
            <a:ext cx="6331585" cy="2413635"/>
          </a:xfrm>
          <a:custGeom>
            <a:avLst/>
            <a:gdLst/>
            <a:ahLst/>
            <a:cxnLst/>
            <a:rect l="l" t="t" r="r" b="b"/>
            <a:pathLst>
              <a:path w="6331584" h="2413634">
                <a:moveTo>
                  <a:pt x="6224207" y="2413284"/>
                </a:moveTo>
                <a:lnTo>
                  <a:pt x="107106" y="2413284"/>
                </a:lnTo>
                <a:lnTo>
                  <a:pt x="65472" y="2404851"/>
                </a:lnTo>
                <a:lnTo>
                  <a:pt x="31421" y="2381870"/>
                </a:lnTo>
                <a:lnTo>
                  <a:pt x="8435" y="2347820"/>
                </a:lnTo>
                <a:lnTo>
                  <a:pt x="0" y="2306177"/>
                </a:lnTo>
                <a:lnTo>
                  <a:pt x="0" y="107106"/>
                </a:lnTo>
                <a:lnTo>
                  <a:pt x="8435" y="65463"/>
                </a:lnTo>
                <a:lnTo>
                  <a:pt x="31421" y="31413"/>
                </a:lnTo>
                <a:lnTo>
                  <a:pt x="65472" y="8432"/>
                </a:lnTo>
                <a:lnTo>
                  <a:pt x="107105" y="0"/>
                </a:lnTo>
                <a:lnTo>
                  <a:pt x="6224208" y="0"/>
                </a:lnTo>
                <a:lnTo>
                  <a:pt x="6265837" y="8432"/>
                </a:lnTo>
                <a:lnTo>
                  <a:pt x="6299889" y="31413"/>
                </a:lnTo>
                <a:lnTo>
                  <a:pt x="6322876" y="65463"/>
                </a:lnTo>
                <a:lnTo>
                  <a:pt x="6331313" y="107106"/>
                </a:lnTo>
                <a:lnTo>
                  <a:pt x="6331313" y="2306177"/>
                </a:lnTo>
                <a:lnTo>
                  <a:pt x="6322876" y="2347820"/>
                </a:lnTo>
                <a:lnTo>
                  <a:pt x="6299889" y="2381870"/>
                </a:lnTo>
                <a:lnTo>
                  <a:pt x="6265837" y="2404851"/>
                </a:lnTo>
                <a:lnTo>
                  <a:pt x="6224207" y="2413284"/>
                </a:lnTo>
                <a:close/>
              </a:path>
            </a:pathLst>
          </a:custGeom>
          <a:solidFill>
            <a:srgbClr val="6F94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7842534"/>
            <a:ext cx="4050029" cy="1219200"/>
          </a:xfrm>
          <a:custGeom>
            <a:avLst/>
            <a:gdLst/>
            <a:ahLst/>
            <a:cxnLst/>
            <a:rect l="l" t="t" r="r" b="b"/>
            <a:pathLst>
              <a:path w="4050029" h="1219200">
                <a:moveTo>
                  <a:pt x="0" y="1218712"/>
                </a:moveTo>
                <a:lnTo>
                  <a:pt x="0" y="0"/>
                </a:lnTo>
                <a:lnTo>
                  <a:pt x="3612337" y="0"/>
                </a:lnTo>
                <a:lnTo>
                  <a:pt x="4049877" y="1218712"/>
                </a:lnTo>
                <a:lnTo>
                  <a:pt x="0" y="1218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32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0" y="2042571"/>
            <a:ext cx="3790949" cy="160971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51199" y="2233540"/>
            <a:ext cx="3695699" cy="12287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97249" y="3961881"/>
            <a:ext cx="2619374" cy="20192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38363" y="4062221"/>
            <a:ext cx="4724399" cy="16763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80496" y="6298295"/>
            <a:ext cx="3457590" cy="12191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620213" y="6154551"/>
            <a:ext cx="5457839" cy="12668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58765" y="8007217"/>
            <a:ext cx="4371989" cy="16954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87643" y="7714305"/>
            <a:ext cx="3724289" cy="19907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6273"/>
            <a:ext cx="17002587" cy="218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4606" y="4026781"/>
            <a:ext cx="1500822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hyperlink" Target="http://tinyurl.com/eyyw7et7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24515" y="9461771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7062" y="3197319"/>
            <a:ext cx="410464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390">
                <a:latin typeface="Arial Black"/>
                <a:cs typeface="Arial Black"/>
              </a:rPr>
              <a:t>GLOBAL</a:t>
            </a:r>
            <a:endParaRPr sz="7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7062" y="4092669"/>
            <a:ext cx="8463915" cy="295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25"/>
              </a:lnSpc>
              <a:spcBef>
                <a:spcPts val="100"/>
              </a:spcBef>
            </a:pPr>
            <a:r>
              <a:rPr dirty="0" sz="7500" spc="-160">
                <a:latin typeface="Arial Black"/>
                <a:cs typeface="Arial Black"/>
              </a:rPr>
              <a:t>DRIED</a:t>
            </a:r>
            <a:r>
              <a:rPr dirty="0" sz="7500" spc="-455">
                <a:latin typeface="Arial Black"/>
                <a:cs typeface="Arial Black"/>
              </a:rPr>
              <a:t> </a:t>
            </a:r>
            <a:r>
              <a:rPr dirty="0" sz="7500" spc="-10">
                <a:latin typeface="Arial Black"/>
                <a:cs typeface="Arial Black"/>
              </a:rPr>
              <a:t>MANGO</a:t>
            </a:r>
            <a:endParaRPr sz="7500">
              <a:latin typeface="Arial Black"/>
              <a:cs typeface="Arial Black"/>
            </a:endParaRPr>
          </a:p>
          <a:p>
            <a:pPr marL="12700" marR="5080">
              <a:lnSpc>
                <a:spcPct val="78300"/>
              </a:lnSpc>
              <a:spcBef>
                <a:spcPts val="975"/>
              </a:spcBef>
            </a:pPr>
            <a:r>
              <a:rPr dirty="0" sz="7500" spc="-550">
                <a:latin typeface="Arial Black"/>
                <a:cs typeface="Arial Black"/>
              </a:rPr>
              <a:t>MARKET</a:t>
            </a:r>
            <a:r>
              <a:rPr dirty="0" sz="7500" spc="-85">
                <a:latin typeface="Arial Black"/>
                <a:cs typeface="Arial Black"/>
              </a:rPr>
              <a:t> </a:t>
            </a:r>
            <a:r>
              <a:rPr dirty="0" sz="7500" spc="-505">
                <a:latin typeface="Arial Black"/>
                <a:cs typeface="Arial Black"/>
              </a:rPr>
              <a:t>REPORT </a:t>
            </a:r>
            <a:r>
              <a:rPr dirty="0" sz="7500" spc="-20">
                <a:latin typeface="Arial Black"/>
                <a:cs typeface="Arial Black"/>
              </a:rPr>
              <a:t>2024</a:t>
            </a:r>
            <a:endParaRPr sz="7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5902" y="1823347"/>
            <a:ext cx="15019019" cy="6640830"/>
          </a:xfrm>
          <a:custGeom>
            <a:avLst/>
            <a:gdLst/>
            <a:ahLst/>
            <a:cxnLst/>
            <a:rect l="l" t="t" r="r" b="b"/>
            <a:pathLst>
              <a:path w="15019019" h="6640830">
                <a:moveTo>
                  <a:pt x="15018503" y="6640305"/>
                </a:moveTo>
                <a:lnTo>
                  <a:pt x="0" y="6640305"/>
                </a:lnTo>
                <a:lnTo>
                  <a:pt x="0" y="0"/>
                </a:lnTo>
                <a:lnTo>
                  <a:pt x="15018503" y="0"/>
                </a:lnTo>
                <a:lnTo>
                  <a:pt x="15018503" y="6640305"/>
                </a:lnTo>
                <a:close/>
              </a:path>
            </a:pathLst>
          </a:custGeom>
          <a:solidFill>
            <a:srgbClr val="521E04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82690" y="1982677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17884" y="3236592"/>
            <a:ext cx="14317980" cy="448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preference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healthy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snacking,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awareness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nutritional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benefits,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considered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portable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snack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option,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vegan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vegetarian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diets,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retail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channels,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flavors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variants,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globalization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food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markets,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applications,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adoption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parents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healthy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snack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option,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concerns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environmental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ethical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aspects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production,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effective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marketing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campaigns</a:t>
            </a:r>
            <a:r>
              <a:rPr dirty="0" sz="28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promotions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retailers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growth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4643688"/>
            <a:ext cx="8091170" cy="2266315"/>
            <a:chOff x="0" y="4643688"/>
            <a:chExt cx="8091170" cy="2266315"/>
          </a:xfrm>
        </p:grpSpPr>
        <p:sp>
          <p:nvSpPr>
            <p:cNvPr id="4" name="object 4" descr=""/>
            <p:cNvSpPr/>
            <p:nvPr/>
          </p:nvSpPr>
          <p:spPr>
            <a:xfrm>
              <a:off x="0" y="4643688"/>
              <a:ext cx="8091170" cy="2266315"/>
            </a:xfrm>
            <a:custGeom>
              <a:avLst/>
              <a:gdLst/>
              <a:ahLst/>
              <a:cxnLst/>
              <a:rect l="l" t="t" r="r" b="b"/>
              <a:pathLst>
                <a:path w="8091170" h="2266315">
                  <a:moveTo>
                    <a:pt x="7138233" y="2266218"/>
                  </a:moveTo>
                  <a:lnTo>
                    <a:pt x="952500" y="2266218"/>
                  </a:lnTo>
                  <a:lnTo>
                    <a:pt x="902130" y="2264887"/>
                  </a:lnTo>
                  <a:lnTo>
                    <a:pt x="852130" y="2260919"/>
                  </a:lnTo>
                  <a:lnTo>
                    <a:pt x="802596" y="2254353"/>
                  </a:lnTo>
                  <a:lnTo>
                    <a:pt x="753623" y="2245230"/>
                  </a:lnTo>
                  <a:lnTo>
                    <a:pt x="705304" y="2233587"/>
                  </a:lnTo>
                  <a:lnTo>
                    <a:pt x="657734" y="2219465"/>
                  </a:lnTo>
                  <a:lnTo>
                    <a:pt x="611010" y="2202902"/>
                  </a:lnTo>
                  <a:lnTo>
                    <a:pt x="565224" y="2183937"/>
                  </a:lnTo>
                  <a:lnTo>
                    <a:pt x="520472" y="2162611"/>
                  </a:lnTo>
                  <a:lnTo>
                    <a:pt x="476849" y="2138961"/>
                  </a:lnTo>
                  <a:lnTo>
                    <a:pt x="434449" y="2113027"/>
                  </a:lnTo>
                  <a:lnTo>
                    <a:pt x="393368" y="2084848"/>
                  </a:lnTo>
                  <a:lnTo>
                    <a:pt x="353699" y="2054463"/>
                  </a:lnTo>
                  <a:lnTo>
                    <a:pt x="315539" y="2021913"/>
                  </a:lnTo>
                  <a:lnTo>
                    <a:pt x="278980" y="1987235"/>
                  </a:lnTo>
                  <a:lnTo>
                    <a:pt x="244305" y="1950673"/>
                  </a:lnTo>
                  <a:lnTo>
                    <a:pt x="211756" y="1912511"/>
                  </a:lnTo>
                  <a:lnTo>
                    <a:pt x="181373" y="1872841"/>
                  </a:lnTo>
                  <a:lnTo>
                    <a:pt x="153195" y="1831759"/>
                  </a:lnTo>
                  <a:lnTo>
                    <a:pt x="127261" y="1789359"/>
                  </a:lnTo>
                  <a:lnTo>
                    <a:pt x="103612" y="1745737"/>
                  </a:lnTo>
                  <a:lnTo>
                    <a:pt x="82284" y="1700986"/>
                  </a:lnTo>
                  <a:lnTo>
                    <a:pt x="63319" y="1655201"/>
                  </a:lnTo>
                  <a:lnTo>
                    <a:pt x="46756" y="1608478"/>
                  </a:lnTo>
                  <a:lnTo>
                    <a:pt x="32633" y="1560910"/>
                  </a:lnTo>
                  <a:lnTo>
                    <a:pt x="20989" y="1512592"/>
                  </a:lnTo>
                  <a:lnTo>
                    <a:pt x="11865" y="1463619"/>
                  </a:lnTo>
                  <a:lnTo>
                    <a:pt x="5299" y="1414086"/>
                  </a:lnTo>
                  <a:lnTo>
                    <a:pt x="1331" y="1364088"/>
                  </a:lnTo>
                  <a:lnTo>
                    <a:pt x="0" y="1313718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0"/>
                  </a:lnTo>
                  <a:lnTo>
                    <a:pt x="32633" y="705300"/>
                  </a:lnTo>
                  <a:lnTo>
                    <a:pt x="46756" y="657729"/>
                  </a:lnTo>
                  <a:lnTo>
                    <a:pt x="63319" y="611002"/>
                  </a:lnTo>
                  <a:lnTo>
                    <a:pt x="82284" y="565215"/>
                  </a:lnTo>
                  <a:lnTo>
                    <a:pt x="103612" y="520461"/>
                  </a:lnTo>
                  <a:lnTo>
                    <a:pt x="127261" y="476835"/>
                  </a:lnTo>
                  <a:lnTo>
                    <a:pt x="153195" y="434433"/>
                  </a:lnTo>
                  <a:lnTo>
                    <a:pt x="181373" y="393349"/>
                  </a:lnTo>
                  <a:lnTo>
                    <a:pt x="211756" y="353678"/>
                  </a:lnTo>
                  <a:lnTo>
                    <a:pt x="244305" y="315514"/>
                  </a:lnTo>
                  <a:lnTo>
                    <a:pt x="278980" y="278952"/>
                  </a:lnTo>
                  <a:lnTo>
                    <a:pt x="315539" y="244280"/>
                  </a:lnTo>
                  <a:lnTo>
                    <a:pt x="353699" y="211734"/>
                  </a:lnTo>
                  <a:lnTo>
                    <a:pt x="393368" y="181354"/>
                  </a:lnTo>
                  <a:lnTo>
                    <a:pt x="434449" y="153179"/>
                  </a:lnTo>
                  <a:lnTo>
                    <a:pt x="476849" y="127248"/>
                  </a:lnTo>
                  <a:lnTo>
                    <a:pt x="520472" y="103600"/>
                  </a:lnTo>
                  <a:lnTo>
                    <a:pt x="565224" y="82275"/>
                  </a:lnTo>
                  <a:lnTo>
                    <a:pt x="611010" y="63312"/>
                  </a:lnTo>
                  <a:lnTo>
                    <a:pt x="657734" y="46750"/>
                  </a:lnTo>
                  <a:lnTo>
                    <a:pt x="705304" y="32629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6" y="0"/>
                  </a:lnTo>
                  <a:lnTo>
                    <a:pt x="7138237" y="0"/>
                  </a:lnTo>
                  <a:lnTo>
                    <a:pt x="7188603" y="1331"/>
                  </a:lnTo>
                  <a:lnTo>
                    <a:pt x="7238601" y="5299"/>
                  </a:lnTo>
                  <a:lnTo>
                    <a:pt x="7288134" y="11864"/>
                  </a:lnTo>
                  <a:lnTo>
                    <a:pt x="7337107" y="20987"/>
                  </a:lnTo>
                  <a:lnTo>
                    <a:pt x="7385425" y="32629"/>
                  </a:lnTo>
                  <a:lnTo>
                    <a:pt x="7432993" y="46750"/>
                  </a:lnTo>
                  <a:lnTo>
                    <a:pt x="7479716" y="63312"/>
                  </a:lnTo>
                  <a:lnTo>
                    <a:pt x="7525501" y="82275"/>
                  </a:lnTo>
                  <a:lnTo>
                    <a:pt x="7570252" y="103600"/>
                  </a:lnTo>
                  <a:lnTo>
                    <a:pt x="7613874" y="127248"/>
                  </a:lnTo>
                  <a:lnTo>
                    <a:pt x="7656274" y="153179"/>
                  </a:lnTo>
                  <a:lnTo>
                    <a:pt x="7697356" y="181354"/>
                  </a:lnTo>
                  <a:lnTo>
                    <a:pt x="7737026" y="211734"/>
                  </a:lnTo>
                  <a:lnTo>
                    <a:pt x="7775188" y="244280"/>
                  </a:lnTo>
                  <a:lnTo>
                    <a:pt x="7811749" y="278952"/>
                  </a:lnTo>
                  <a:lnTo>
                    <a:pt x="7846422" y="315514"/>
                  </a:lnTo>
                  <a:lnTo>
                    <a:pt x="7878969" y="353678"/>
                  </a:lnTo>
                  <a:lnTo>
                    <a:pt x="7909351" y="393349"/>
                  </a:lnTo>
                  <a:lnTo>
                    <a:pt x="7937528" y="434433"/>
                  </a:lnTo>
                  <a:lnTo>
                    <a:pt x="7963462" y="476835"/>
                  </a:lnTo>
                  <a:lnTo>
                    <a:pt x="7987112" y="520461"/>
                  </a:lnTo>
                  <a:lnTo>
                    <a:pt x="8008440" y="565215"/>
                  </a:lnTo>
                  <a:lnTo>
                    <a:pt x="8027406" y="611002"/>
                  </a:lnTo>
                  <a:lnTo>
                    <a:pt x="8043971" y="657729"/>
                  </a:lnTo>
                  <a:lnTo>
                    <a:pt x="8058096" y="705300"/>
                  </a:lnTo>
                  <a:lnTo>
                    <a:pt x="8069740" y="753620"/>
                  </a:lnTo>
                  <a:lnTo>
                    <a:pt x="8078865" y="802595"/>
                  </a:lnTo>
                  <a:lnTo>
                    <a:pt x="8085432" y="852130"/>
                  </a:lnTo>
                  <a:lnTo>
                    <a:pt x="8089401" y="902129"/>
                  </a:lnTo>
                  <a:lnTo>
                    <a:pt x="8090733" y="952499"/>
                  </a:lnTo>
                  <a:lnTo>
                    <a:pt x="8090733" y="1313718"/>
                  </a:lnTo>
                  <a:lnTo>
                    <a:pt x="8089401" y="1364088"/>
                  </a:lnTo>
                  <a:lnTo>
                    <a:pt x="8085432" y="1414086"/>
                  </a:lnTo>
                  <a:lnTo>
                    <a:pt x="8078865" y="1463619"/>
                  </a:lnTo>
                  <a:lnTo>
                    <a:pt x="8069740" y="1512592"/>
                  </a:lnTo>
                  <a:lnTo>
                    <a:pt x="8058096" y="1560910"/>
                  </a:lnTo>
                  <a:lnTo>
                    <a:pt x="8043971" y="1608478"/>
                  </a:lnTo>
                  <a:lnTo>
                    <a:pt x="8027406" y="1655201"/>
                  </a:lnTo>
                  <a:lnTo>
                    <a:pt x="8008440" y="1700986"/>
                  </a:lnTo>
                  <a:lnTo>
                    <a:pt x="7987112" y="1745737"/>
                  </a:lnTo>
                  <a:lnTo>
                    <a:pt x="7963462" y="1789359"/>
                  </a:lnTo>
                  <a:lnTo>
                    <a:pt x="7937528" y="1831759"/>
                  </a:lnTo>
                  <a:lnTo>
                    <a:pt x="7909351" y="1872841"/>
                  </a:lnTo>
                  <a:lnTo>
                    <a:pt x="7878969" y="1912511"/>
                  </a:lnTo>
                  <a:lnTo>
                    <a:pt x="7846422" y="1950673"/>
                  </a:lnTo>
                  <a:lnTo>
                    <a:pt x="7811749" y="1987235"/>
                  </a:lnTo>
                  <a:lnTo>
                    <a:pt x="7775188" y="2021913"/>
                  </a:lnTo>
                  <a:lnTo>
                    <a:pt x="7737026" y="2054463"/>
                  </a:lnTo>
                  <a:lnTo>
                    <a:pt x="7697356" y="2084848"/>
                  </a:lnTo>
                  <a:lnTo>
                    <a:pt x="7656274" y="2113027"/>
                  </a:lnTo>
                  <a:lnTo>
                    <a:pt x="7613874" y="2138961"/>
                  </a:lnTo>
                  <a:lnTo>
                    <a:pt x="7570252" y="2162611"/>
                  </a:lnTo>
                  <a:lnTo>
                    <a:pt x="7525501" y="2183937"/>
                  </a:lnTo>
                  <a:lnTo>
                    <a:pt x="7479716" y="2202902"/>
                  </a:lnTo>
                  <a:lnTo>
                    <a:pt x="7432993" y="2219465"/>
                  </a:lnTo>
                  <a:lnTo>
                    <a:pt x="7385425" y="2233587"/>
                  </a:lnTo>
                  <a:lnTo>
                    <a:pt x="7337107" y="2245230"/>
                  </a:lnTo>
                  <a:lnTo>
                    <a:pt x="7288134" y="2254353"/>
                  </a:lnTo>
                  <a:lnTo>
                    <a:pt x="7238601" y="2260919"/>
                  </a:lnTo>
                  <a:lnTo>
                    <a:pt x="7188603" y="2264887"/>
                  </a:lnTo>
                  <a:lnTo>
                    <a:pt x="7138233" y="2266218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43" y="4922123"/>
              <a:ext cx="18287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5520" y="4849062"/>
              <a:ext cx="1801495" cy="1801495"/>
            </a:xfrm>
            <a:custGeom>
              <a:avLst/>
              <a:gdLst/>
              <a:ahLst/>
              <a:cxnLst/>
              <a:rect l="l" t="t" r="r" b="b"/>
              <a:pathLst>
                <a:path w="1801495" h="1801495">
                  <a:moveTo>
                    <a:pt x="900708" y="1801398"/>
                  </a:moveTo>
                  <a:lnTo>
                    <a:pt x="852872" y="1800149"/>
                  </a:lnTo>
                  <a:lnTo>
                    <a:pt x="805686" y="1796445"/>
                  </a:lnTo>
                  <a:lnTo>
                    <a:pt x="759213" y="1790348"/>
                  </a:lnTo>
                  <a:lnTo>
                    <a:pt x="713515" y="1781920"/>
                  </a:lnTo>
                  <a:lnTo>
                    <a:pt x="668654" y="1771223"/>
                  </a:lnTo>
                  <a:lnTo>
                    <a:pt x="624692" y="1758320"/>
                  </a:lnTo>
                  <a:lnTo>
                    <a:pt x="581692" y="1743272"/>
                  </a:lnTo>
                  <a:lnTo>
                    <a:pt x="539716" y="1726143"/>
                  </a:lnTo>
                  <a:lnTo>
                    <a:pt x="498825" y="1706994"/>
                  </a:lnTo>
                  <a:lnTo>
                    <a:pt x="459083" y="1685887"/>
                  </a:lnTo>
                  <a:lnTo>
                    <a:pt x="420551" y="1662885"/>
                  </a:lnTo>
                  <a:lnTo>
                    <a:pt x="383293" y="1638049"/>
                  </a:lnTo>
                  <a:lnTo>
                    <a:pt x="347369" y="1611443"/>
                  </a:lnTo>
                  <a:lnTo>
                    <a:pt x="312842" y="1583129"/>
                  </a:lnTo>
                  <a:lnTo>
                    <a:pt x="279775" y="1553168"/>
                  </a:lnTo>
                  <a:lnTo>
                    <a:pt x="248230" y="1521623"/>
                  </a:lnTo>
                  <a:lnTo>
                    <a:pt x="218269" y="1488556"/>
                  </a:lnTo>
                  <a:lnTo>
                    <a:pt x="189954" y="1454030"/>
                  </a:lnTo>
                  <a:lnTo>
                    <a:pt x="163348" y="1418106"/>
                  </a:lnTo>
                  <a:lnTo>
                    <a:pt x="138512" y="1380847"/>
                  </a:lnTo>
                  <a:lnTo>
                    <a:pt x="115510" y="1342316"/>
                  </a:lnTo>
                  <a:lnTo>
                    <a:pt x="94403" y="1302573"/>
                  </a:lnTo>
                  <a:lnTo>
                    <a:pt x="75253" y="1261682"/>
                  </a:lnTo>
                  <a:lnTo>
                    <a:pt x="58123" y="1219706"/>
                  </a:lnTo>
                  <a:lnTo>
                    <a:pt x="43075" y="1176705"/>
                  </a:lnTo>
                  <a:lnTo>
                    <a:pt x="30171" y="1132742"/>
                  </a:lnTo>
                  <a:lnTo>
                    <a:pt x="19474" y="1087880"/>
                  </a:lnTo>
                  <a:lnTo>
                    <a:pt x="11046" y="1042181"/>
                  </a:lnTo>
                  <a:lnTo>
                    <a:pt x="4949" y="995707"/>
                  </a:lnTo>
                  <a:lnTo>
                    <a:pt x="1245" y="948521"/>
                  </a:lnTo>
                  <a:lnTo>
                    <a:pt x="0" y="900552"/>
                  </a:lnTo>
                  <a:lnTo>
                    <a:pt x="1245" y="852849"/>
                  </a:lnTo>
                  <a:lnTo>
                    <a:pt x="4949" y="805665"/>
                  </a:lnTo>
                  <a:lnTo>
                    <a:pt x="11046" y="759193"/>
                  </a:lnTo>
                  <a:lnTo>
                    <a:pt x="19474" y="713497"/>
                  </a:lnTo>
                  <a:lnTo>
                    <a:pt x="30171" y="668637"/>
                  </a:lnTo>
                  <a:lnTo>
                    <a:pt x="43075" y="624676"/>
                  </a:lnTo>
                  <a:lnTo>
                    <a:pt x="58123" y="581677"/>
                  </a:lnTo>
                  <a:lnTo>
                    <a:pt x="75253" y="539702"/>
                  </a:lnTo>
                  <a:lnTo>
                    <a:pt x="94403" y="498813"/>
                  </a:lnTo>
                  <a:lnTo>
                    <a:pt x="115510" y="459072"/>
                  </a:lnTo>
                  <a:lnTo>
                    <a:pt x="138512" y="420542"/>
                  </a:lnTo>
                  <a:lnTo>
                    <a:pt x="163348" y="383284"/>
                  </a:lnTo>
                  <a:lnTo>
                    <a:pt x="189954" y="347361"/>
                  </a:lnTo>
                  <a:lnTo>
                    <a:pt x="218269" y="312836"/>
                  </a:lnTo>
                  <a:lnTo>
                    <a:pt x="248230" y="279770"/>
                  </a:lnTo>
                  <a:lnTo>
                    <a:pt x="279775" y="248226"/>
                  </a:lnTo>
                  <a:lnTo>
                    <a:pt x="312842" y="218266"/>
                  </a:lnTo>
                  <a:lnTo>
                    <a:pt x="347369" y="189952"/>
                  </a:lnTo>
                  <a:lnTo>
                    <a:pt x="383293" y="163346"/>
                  </a:lnTo>
                  <a:lnTo>
                    <a:pt x="420551" y="138511"/>
                  </a:lnTo>
                  <a:lnTo>
                    <a:pt x="459083" y="115509"/>
                  </a:lnTo>
                  <a:lnTo>
                    <a:pt x="498825" y="94403"/>
                  </a:lnTo>
                  <a:lnTo>
                    <a:pt x="539716" y="75254"/>
                  </a:lnTo>
                  <a:lnTo>
                    <a:pt x="581692" y="58124"/>
                  </a:lnTo>
                  <a:lnTo>
                    <a:pt x="624692" y="43077"/>
                  </a:lnTo>
                  <a:lnTo>
                    <a:pt x="668654" y="30174"/>
                  </a:lnTo>
                  <a:lnTo>
                    <a:pt x="713515" y="19477"/>
                  </a:lnTo>
                  <a:lnTo>
                    <a:pt x="759213" y="11049"/>
                  </a:lnTo>
                  <a:lnTo>
                    <a:pt x="805686" y="4952"/>
                  </a:lnTo>
                  <a:lnTo>
                    <a:pt x="852872" y="1248"/>
                  </a:lnTo>
                  <a:lnTo>
                    <a:pt x="900704" y="0"/>
                  </a:lnTo>
                  <a:lnTo>
                    <a:pt x="948544" y="1248"/>
                  </a:lnTo>
                  <a:lnTo>
                    <a:pt x="995729" y="4952"/>
                  </a:lnTo>
                  <a:lnTo>
                    <a:pt x="1042202" y="11049"/>
                  </a:lnTo>
                  <a:lnTo>
                    <a:pt x="1087900" y="19477"/>
                  </a:lnTo>
                  <a:lnTo>
                    <a:pt x="1132761" y="30174"/>
                  </a:lnTo>
                  <a:lnTo>
                    <a:pt x="1176723" y="43077"/>
                  </a:lnTo>
                  <a:lnTo>
                    <a:pt x="1219723" y="58124"/>
                  </a:lnTo>
                  <a:lnTo>
                    <a:pt x="1261700" y="75254"/>
                  </a:lnTo>
                  <a:lnTo>
                    <a:pt x="1302590" y="94403"/>
                  </a:lnTo>
                  <a:lnTo>
                    <a:pt x="1342332" y="115509"/>
                  </a:lnTo>
                  <a:lnTo>
                    <a:pt x="1380864" y="138511"/>
                  </a:lnTo>
                  <a:lnTo>
                    <a:pt x="1418123" y="163346"/>
                  </a:lnTo>
                  <a:lnTo>
                    <a:pt x="1454047" y="189952"/>
                  </a:lnTo>
                  <a:lnTo>
                    <a:pt x="1488573" y="218266"/>
                  </a:lnTo>
                  <a:lnTo>
                    <a:pt x="1521640" y="248226"/>
                  </a:lnTo>
                  <a:lnTo>
                    <a:pt x="1553185" y="279770"/>
                  </a:lnTo>
                  <a:lnTo>
                    <a:pt x="1583146" y="312836"/>
                  </a:lnTo>
                  <a:lnTo>
                    <a:pt x="1611461" y="347361"/>
                  </a:lnTo>
                  <a:lnTo>
                    <a:pt x="1638068" y="383284"/>
                  </a:lnTo>
                  <a:lnTo>
                    <a:pt x="1662903" y="420542"/>
                  </a:lnTo>
                  <a:lnTo>
                    <a:pt x="1685906" y="459072"/>
                  </a:lnTo>
                  <a:lnTo>
                    <a:pt x="1707013" y="498813"/>
                  </a:lnTo>
                  <a:lnTo>
                    <a:pt x="1726162" y="539702"/>
                  </a:lnTo>
                  <a:lnTo>
                    <a:pt x="1743292" y="581677"/>
                  </a:lnTo>
                  <a:lnTo>
                    <a:pt x="1758340" y="624676"/>
                  </a:lnTo>
                  <a:lnTo>
                    <a:pt x="1771244" y="668637"/>
                  </a:lnTo>
                  <a:lnTo>
                    <a:pt x="1781941" y="713497"/>
                  </a:lnTo>
                  <a:lnTo>
                    <a:pt x="1790369" y="759193"/>
                  </a:lnTo>
                  <a:lnTo>
                    <a:pt x="1796467" y="805665"/>
                  </a:lnTo>
                  <a:lnTo>
                    <a:pt x="1800171" y="852849"/>
                  </a:lnTo>
                  <a:lnTo>
                    <a:pt x="1801412" y="900684"/>
                  </a:lnTo>
                  <a:lnTo>
                    <a:pt x="1800171" y="948521"/>
                  </a:lnTo>
                  <a:lnTo>
                    <a:pt x="1796467" y="995707"/>
                  </a:lnTo>
                  <a:lnTo>
                    <a:pt x="1790369" y="1042181"/>
                  </a:lnTo>
                  <a:lnTo>
                    <a:pt x="1781941" y="1087880"/>
                  </a:lnTo>
                  <a:lnTo>
                    <a:pt x="1771244" y="1132742"/>
                  </a:lnTo>
                  <a:lnTo>
                    <a:pt x="1758340" y="1176705"/>
                  </a:lnTo>
                  <a:lnTo>
                    <a:pt x="1743292" y="1219706"/>
                  </a:lnTo>
                  <a:lnTo>
                    <a:pt x="1726162" y="1261682"/>
                  </a:lnTo>
                  <a:lnTo>
                    <a:pt x="1707013" y="1302573"/>
                  </a:lnTo>
                  <a:lnTo>
                    <a:pt x="1685906" y="1342316"/>
                  </a:lnTo>
                  <a:lnTo>
                    <a:pt x="1662903" y="1380847"/>
                  </a:lnTo>
                  <a:lnTo>
                    <a:pt x="1638068" y="1418106"/>
                  </a:lnTo>
                  <a:lnTo>
                    <a:pt x="1611461" y="1454030"/>
                  </a:lnTo>
                  <a:lnTo>
                    <a:pt x="1583146" y="1488556"/>
                  </a:lnTo>
                  <a:lnTo>
                    <a:pt x="1553185" y="1521623"/>
                  </a:lnTo>
                  <a:lnTo>
                    <a:pt x="1521640" y="1553168"/>
                  </a:lnTo>
                  <a:lnTo>
                    <a:pt x="1488573" y="1583129"/>
                  </a:lnTo>
                  <a:lnTo>
                    <a:pt x="1454047" y="1611443"/>
                  </a:lnTo>
                  <a:lnTo>
                    <a:pt x="1418123" y="1638049"/>
                  </a:lnTo>
                  <a:lnTo>
                    <a:pt x="1380864" y="1662885"/>
                  </a:lnTo>
                  <a:lnTo>
                    <a:pt x="1342332" y="1685887"/>
                  </a:lnTo>
                  <a:lnTo>
                    <a:pt x="1302590" y="1706994"/>
                  </a:lnTo>
                  <a:lnTo>
                    <a:pt x="1261700" y="1726143"/>
                  </a:lnTo>
                  <a:lnTo>
                    <a:pt x="1219723" y="1743272"/>
                  </a:lnTo>
                  <a:lnTo>
                    <a:pt x="1176723" y="1758320"/>
                  </a:lnTo>
                  <a:lnTo>
                    <a:pt x="1132761" y="1771223"/>
                  </a:lnTo>
                  <a:lnTo>
                    <a:pt x="1087900" y="1781920"/>
                  </a:lnTo>
                  <a:lnTo>
                    <a:pt x="1042202" y="1790348"/>
                  </a:lnTo>
                  <a:lnTo>
                    <a:pt x="995729" y="1796445"/>
                  </a:lnTo>
                  <a:lnTo>
                    <a:pt x="948544" y="1800149"/>
                  </a:lnTo>
                  <a:lnTo>
                    <a:pt x="900708" y="18013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542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583348" y="5110284"/>
            <a:ext cx="116586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3550" spc="-14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50" spc="-136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341" sz="5325" spc="-139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50" spc="-4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0379" y="5726479"/>
            <a:ext cx="1151890" cy="570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50" spc="-34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42811" y="4989506"/>
            <a:ext cx="1553210" cy="151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255">
              <a:lnSpc>
                <a:spcPct val="116500"/>
              </a:lnSpc>
              <a:spcBef>
                <a:spcPts val="100"/>
              </a:spcBef>
            </a:pPr>
            <a:r>
              <a:rPr dirty="0" sz="4200" spc="-120" b="1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200" spc="-10" b="1">
                <a:solidFill>
                  <a:srgbClr val="FFFFFF"/>
                </a:solidFill>
                <a:latin typeface="Arial"/>
                <a:cs typeface="Arial"/>
              </a:rPr>
              <a:t>6.98%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198652" y="2979856"/>
            <a:ext cx="294894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4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20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9188" y="2420745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9188" y="2954145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9188" y="3487545"/>
            <a:ext cx="123825" cy="12382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531288" y="2131821"/>
            <a:ext cx="4183379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14">
                <a:latin typeface="Verdana"/>
                <a:cs typeface="Verdana"/>
              </a:rPr>
              <a:t>No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Sugar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125">
                <a:latin typeface="Verdana"/>
                <a:cs typeface="Verdana"/>
              </a:rPr>
              <a:t>Add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Type </a:t>
            </a:r>
            <a:r>
              <a:rPr dirty="0" sz="3000" spc="100">
                <a:latin typeface="Verdana"/>
                <a:cs typeface="Verdana"/>
              </a:rPr>
              <a:t>Low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Sugar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Type </a:t>
            </a:r>
            <a:r>
              <a:rPr dirty="0" sz="3000" spc="-10">
                <a:latin typeface="Verdana"/>
                <a:cs typeface="Verdana"/>
              </a:rPr>
              <a:t>Traditional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Sugar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100">
                <a:latin typeface="Verdana"/>
                <a:cs typeface="Verdana"/>
              </a:rPr>
              <a:t>Add </a:t>
            </a:r>
            <a:r>
              <a:rPr dirty="0" sz="3000" spc="-20">
                <a:latin typeface="Verdana"/>
                <a:cs typeface="Verdana"/>
              </a:rPr>
              <a:t>Type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9531" y="5405506"/>
            <a:ext cx="2386965" cy="92075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267335" marR="5080" indent="-255270">
              <a:lnSpc>
                <a:spcPts val="3200"/>
              </a:lnSpc>
              <a:spcBef>
                <a:spcPts val="740"/>
              </a:spcBef>
            </a:pPr>
            <a:r>
              <a:rPr dirty="0" sz="3200" spc="19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559" y="4981925"/>
            <a:ext cx="123825" cy="1238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559" y="5515325"/>
            <a:ext cx="123825" cy="12382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5559" y="6048725"/>
            <a:ext cx="123825" cy="1238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5559" y="6582125"/>
            <a:ext cx="123825" cy="12382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4537659" y="4693000"/>
            <a:ext cx="319151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Candy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Snacks Bakery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48473" y="8171901"/>
            <a:ext cx="305371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70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3200" spc="-13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00" spc="30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597846" y="7838084"/>
            <a:ext cx="123825" cy="1190625"/>
            <a:chOff x="4597846" y="7838084"/>
            <a:chExt cx="123825" cy="1190625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7846" y="7838084"/>
              <a:ext cx="123825" cy="12382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7846" y="8371484"/>
              <a:ext cx="123825" cy="1238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97846" y="8904884"/>
              <a:ext cx="123825" cy="123825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4889946" y="7549159"/>
            <a:ext cx="1514475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Slices Chunks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Powder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9323678" y="6015267"/>
            <a:ext cx="8964930" cy="2413635"/>
            <a:chOff x="9323678" y="6015267"/>
            <a:chExt cx="8964930" cy="2413635"/>
          </a:xfrm>
        </p:grpSpPr>
        <p:sp>
          <p:nvSpPr>
            <p:cNvPr id="21" name="object 21" descr=""/>
            <p:cNvSpPr/>
            <p:nvPr/>
          </p:nvSpPr>
          <p:spPr>
            <a:xfrm>
              <a:off x="9323678" y="6015267"/>
              <a:ext cx="6331585" cy="2413635"/>
            </a:xfrm>
            <a:custGeom>
              <a:avLst/>
              <a:gdLst/>
              <a:ahLst/>
              <a:cxnLst/>
              <a:rect l="l" t="t" r="r" b="b"/>
              <a:pathLst>
                <a:path w="6331584" h="2413634">
                  <a:moveTo>
                    <a:pt x="107061" y="0"/>
                  </a:moveTo>
                  <a:lnTo>
                    <a:pt x="6224243" y="0"/>
                  </a:lnTo>
                  <a:lnTo>
                    <a:pt x="6265828" y="8428"/>
                  </a:lnTo>
                  <a:lnTo>
                    <a:pt x="6299880" y="31415"/>
                  </a:lnTo>
                  <a:lnTo>
                    <a:pt x="6322867" y="65467"/>
                  </a:lnTo>
                  <a:lnTo>
                    <a:pt x="6331304" y="107097"/>
                  </a:lnTo>
                  <a:lnTo>
                    <a:pt x="6331304" y="2306198"/>
                  </a:lnTo>
                  <a:lnTo>
                    <a:pt x="6322867" y="2347828"/>
                  </a:lnTo>
                  <a:lnTo>
                    <a:pt x="6299880" y="2381880"/>
                  </a:lnTo>
                  <a:lnTo>
                    <a:pt x="6265828" y="2404868"/>
                  </a:lnTo>
                  <a:lnTo>
                    <a:pt x="6224243" y="2413296"/>
                  </a:lnTo>
                  <a:lnTo>
                    <a:pt x="107061" y="2413296"/>
                  </a:lnTo>
                  <a:lnTo>
                    <a:pt x="65476" y="2404868"/>
                  </a:lnTo>
                  <a:lnTo>
                    <a:pt x="31424" y="2381880"/>
                  </a:lnTo>
                  <a:lnTo>
                    <a:pt x="8437" y="2347828"/>
                  </a:lnTo>
                  <a:lnTo>
                    <a:pt x="0" y="2306198"/>
                  </a:lnTo>
                  <a:lnTo>
                    <a:pt x="0" y="107097"/>
                  </a:lnTo>
                  <a:lnTo>
                    <a:pt x="8437" y="65467"/>
                  </a:lnTo>
                  <a:lnTo>
                    <a:pt x="31424" y="31415"/>
                  </a:lnTo>
                  <a:lnTo>
                    <a:pt x="65476" y="8428"/>
                  </a:lnTo>
                  <a:lnTo>
                    <a:pt x="107061" y="0"/>
                  </a:lnTo>
                  <a:close/>
                </a:path>
              </a:pathLst>
            </a:custGeom>
            <a:solidFill>
              <a:srgbClr val="AC541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4244949" y="6612544"/>
              <a:ext cx="4043045" cy="1219200"/>
            </a:xfrm>
            <a:custGeom>
              <a:avLst/>
              <a:gdLst/>
              <a:ahLst/>
              <a:cxnLst/>
              <a:rect l="l" t="t" r="r" b="b"/>
              <a:pathLst>
                <a:path w="4043044" h="1219200">
                  <a:moveTo>
                    <a:pt x="4043049" y="0"/>
                  </a:moveTo>
                  <a:lnTo>
                    <a:pt x="4043049" y="1218712"/>
                  </a:lnTo>
                  <a:lnTo>
                    <a:pt x="437540" y="1218712"/>
                  </a:lnTo>
                  <a:lnTo>
                    <a:pt x="0" y="0"/>
                  </a:lnTo>
                  <a:lnTo>
                    <a:pt x="4043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9323678" y="3428979"/>
            <a:ext cx="8964930" cy="2413635"/>
            <a:chOff x="9323678" y="3428979"/>
            <a:chExt cx="8964930" cy="2413635"/>
          </a:xfrm>
        </p:grpSpPr>
        <p:sp>
          <p:nvSpPr>
            <p:cNvPr id="24" name="object 24" descr=""/>
            <p:cNvSpPr/>
            <p:nvPr/>
          </p:nvSpPr>
          <p:spPr>
            <a:xfrm>
              <a:off x="9323678" y="3428979"/>
              <a:ext cx="6331585" cy="2413635"/>
            </a:xfrm>
            <a:custGeom>
              <a:avLst/>
              <a:gdLst/>
              <a:ahLst/>
              <a:cxnLst/>
              <a:rect l="l" t="t" r="r" b="b"/>
              <a:pathLst>
                <a:path w="6331584" h="2413635">
                  <a:moveTo>
                    <a:pt x="107062" y="0"/>
                  </a:moveTo>
                  <a:lnTo>
                    <a:pt x="6224242" y="0"/>
                  </a:lnTo>
                  <a:lnTo>
                    <a:pt x="6265828" y="8428"/>
                  </a:lnTo>
                  <a:lnTo>
                    <a:pt x="6299880" y="31415"/>
                  </a:lnTo>
                  <a:lnTo>
                    <a:pt x="6322867" y="65467"/>
                  </a:lnTo>
                  <a:lnTo>
                    <a:pt x="6331304" y="107097"/>
                  </a:lnTo>
                  <a:lnTo>
                    <a:pt x="6331304" y="2306198"/>
                  </a:lnTo>
                  <a:lnTo>
                    <a:pt x="6322867" y="2347828"/>
                  </a:lnTo>
                  <a:lnTo>
                    <a:pt x="6299880" y="2381880"/>
                  </a:lnTo>
                  <a:lnTo>
                    <a:pt x="6265828" y="2404868"/>
                  </a:lnTo>
                  <a:lnTo>
                    <a:pt x="6224243" y="2413296"/>
                  </a:lnTo>
                  <a:lnTo>
                    <a:pt x="107061" y="2413296"/>
                  </a:lnTo>
                  <a:lnTo>
                    <a:pt x="65476" y="2404868"/>
                  </a:lnTo>
                  <a:lnTo>
                    <a:pt x="31424" y="2381880"/>
                  </a:lnTo>
                  <a:lnTo>
                    <a:pt x="8437" y="2347828"/>
                  </a:lnTo>
                  <a:lnTo>
                    <a:pt x="0" y="2306198"/>
                  </a:lnTo>
                  <a:lnTo>
                    <a:pt x="0" y="107097"/>
                  </a:lnTo>
                  <a:lnTo>
                    <a:pt x="8437" y="65467"/>
                  </a:lnTo>
                  <a:lnTo>
                    <a:pt x="31424" y="31415"/>
                  </a:lnTo>
                  <a:lnTo>
                    <a:pt x="65476" y="8428"/>
                  </a:lnTo>
                  <a:lnTo>
                    <a:pt x="107062" y="0"/>
                  </a:lnTo>
                  <a:close/>
                </a:path>
              </a:pathLst>
            </a:custGeom>
            <a:solidFill>
              <a:srgbClr val="6F94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4244949" y="4026254"/>
              <a:ext cx="4043045" cy="1219200"/>
            </a:xfrm>
            <a:custGeom>
              <a:avLst/>
              <a:gdLst/>
              <a:ahLst/>
              <a:cxnLst/>
              <a:rect l="l" t="t" r="r" b="b"/>
              <a:pathLst>
                <a:path w="4043044" h="1219200">
                  <a:moveTo>
                    <a:pt x="4043049" y="0"/>
                  </a:moveTo>
                  <a:lnTo>
                    <a:pt x="4043049" y="1218712"/>
                  </a:lnTo>
                  <a:lnTo>
                    <a:pt x="437540" y="1218712"/>
                  </a:lnTo>
                  <a:lnTo>
                    <a:pt x="0" y="0"/>
                  </a:lnTo>
                  <a:lnTo>
                    <a:pt x="4043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5073903" y="4291553"/>
            <a:ext cx="300672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35">
                <a:solidFill>
                  <a:srgbClr val="43B4BD"/>
                </a:solidFill>
                <a:latin typeface="Trebuchet MS"/>
                <a:cs typeface="Trebuchet MS"/>
              </a:rPr>
              <a:t>Drying</a:t>
            </a:r>
            <a:r>
              <a:rPr dirty="0" sz="320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200" spc="180">
                <a:solidFill>
                  <a:srgbClr val="43B4BD"/>
                </a:solidFill>
                <a:latin typeface="Trebuchet MS"/>
                <a:cs typeface="Trebuchet MS"/>
              </a:rPr>
              <a:t>Process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5359233" y="6761927"/>
            <a:ext cx="2435860" cy="92075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371475" marR="5080" indent="-359410">
              <a:lnSpc>
                <a:spcPts val="3200"/>
              </a:lnSpc>
              <a:spcBef>
                <a:spcPts val="740"/>
              </a:spcBef>
            </a:pPr>
            <a:r>
              <a:rPr dirty="0" sz="3200" spc="160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200" spc="235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0399958" y="3891259"/>
            <a:ext cx="123825" cy="1190625"/>
            <a:chOff x="10399958" y="3891259"/>
            <a:chExt cx="123825" cy="1190625"/>
          </a:xfrm>
        </p:grpSpPr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99958" y="3891259"/>
              <a:ext cx="123825" cy="12382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99958" y="4424659"/>
              <a:ext cx="123825" cy="12382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99958" y="4958059"/>
              <a:ext cx="123825" cy="123825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10692058" y="3602334"/>
            <a:ext cx="3364865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18210">
              <a:lnSpc>
                <a:spcPct val="116700"/>
              </a:lnSpc>
              <a:spcBef>
                <a:spcPts val="95"/>
              </a:spcBef>
            </a:pP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Sun-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dried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Freeze-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Dehydrator-dried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0107594" y="6392631"/>
            <a:ext cx="123825" cy="1724025"/>
            <a:chOff x="10107594" y="6392631"/>
            <a:chExt cx="123825" cy="1724025"/>
          </a:xfrm>
        </p:grpSpPr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07594" y="6392631"/>
              <a:ext cx="123825" cy="12382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07594" y="7459431"/>
              <a:ext cx="123825" cy="12382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07594" y="7992831"/>
              <a:ext cx="123825" cy="123825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10399694" y="6103706"/>
            <a:ext cx="3823335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&amp;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Hypermarkets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Retail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000" spc="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65"/>
              <a:t> </a:t>
            </a:r>
            <a:r>
              <a:rPr dirty="0" sz="5000" spc="80"/>
              <a:t>Dried</a:t>
            </a:r>
            <a:r>
              <a:rPr dirty="0" sz="5000" spc="-160"/>
              <a:t> </a:t>
            </a:r>
            <a:r>
              <a:rPr dirty="0" sz="5000" spc="50"/>
              <a:t>Mango</a:t>
            </a:r>
            <a:r>
              <a:rPr dirty="0" sz="5000" spc="-165"/>
              <a:t> </a:t>
            </a:r>
            <a:r>
              <a:rPr dirty="0" sz="5000"/>
              <a:t>Market</a:t>
            </a:r>
            <a:r>
              <a:rPr dirty="0" sz="5000" spc="-160"/>
              <a:t> </a:t>
            </a:r>
            <a:r>
              <a:rPr dirty="0" sz="5000"/>
              <a:t>Revenue</a:t>
            </a:r>
            <a:r>
              <a:rPr dirty="0" sz="5000" spc="-165"/>
              <a:t> </a:t>
            </a:r>
            <a:r>
              <a:rPr dirty="0" sz="5000"/>
              <a:t>share</a:t>
            </a:r>
            <a:r>
              <a:rPr dirty="0" sz="5000" spc="-160"/>
              <a:t> </a:t>
            </a:r>
            <a:r>
              <a:rPr dirty="0" sz="5000" spc="135"/>
              <a:t>for</a:t>
            </a:r>
            <a:r>
              <a:rPr dirty="0" sz="5000" spc="-16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250693" y="5318316"/>
            <a:ext cx="432117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397635" marR="5080" indent="-1385570">
              <a:lnSpc>
                <a:spcPts val="6450"/>
              </a:lnSpc>
              <a:spcBef>
                <a:spcPts val="94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-765">
                <a:latin typeface="Verdana"/>
                <a:cs typeface="Verdana"/>
              </a:rPr>
              <a:t>36%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EDB3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EDB31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421584"/>
            <a:ext cx="6353810" cy="1682750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545" b="0">
                <a:latin typeface="Yanone Kaffeesatz Thin"/>
                <a:cs typeface="Yanone Kaffeesatz Thin"/>
              </a:rPr>
              <a:t>Introduction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latin typeface="Yanone Kaffeesatz Thin"/>
                <a:cs typeface="Yanone Kaffeesatz Thin"/>
              </a:rPr>
              <a:t>of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45" b="0">
                <a:latin typeface="Yanone Kaffeesatz Thin"/>
                <a:cs typeface="Yanone Kaffeesatz Thin"/>
              </a:rPr>
              <a:t>new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15" b="0">
                <a:latin typeface="Yanone Kaffeesatz Thin"/>
                <a:cs typeface="Yanone Kaffeesatz Thin"/>
              </a:rPr>
              <a:t>flavors </a:t>
            </a:r>
            <a:r>
              <a:rPr dirty="0" sz="4000" spc="585" b="0">
                <a:latin typeface="Yanone Kaffeesatz Thin"/>
                <a:cs typeface="Yanone Kaffeesatz Thin"/>
              </a:rPr>
              <a:t>and</a:t>
            </a:r>
            <a:r>
              <a:rPr dirty="0" sz="4000" spc="315" b="0"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latin typeface="Yanone Kaffeesatz Thin"/>
                <a:cs typeface="Yanone Kaffeesatz Thin"/>
              </a:rPr>
              <a:t>product</a:t>
            </a:r>
            <a:r>
              <a:rPr dirty="0" sz="4000" spc="320" b="0">
                <a:latin typeface="Yanone Kaffeesatz Thin"/>
                <a:cs typeface="Yanone Kaffeesatz Thin"/>
              </a:rPr>
              <a:t> </a:t>
            </a:r>
            <a:r>
              <a:rPr dirty="0" sz="4000" spc="509" b="0">
                <a:latin typeface="Yanone Kaffeesatz Thin"/>
                <a:cs typeface="Yanone Kaffeesatz Thin"/>
              </a:rPr>
              <a:t>variants</a:t>
            </a:r>
            <a:r>
              <a:rPr dirty="0" sz="4000" spc="315" b="0">
                <a:latin typeface="Yanone Kaffeesatz Thin"/>
                <a:cs typeface="Yanone Kaffeesatz Thin"/>
              </a:rPr>
              <a:t> </a:t>
            </a:r>
            <a:r>
              <a:rPr dirty="0" sz="4000" spc="450" b="0">
                <a:latin typeface="Yanone Kaffeesatz Thin"/>
                <a:cs typeface="Yanone Kaffeesatz Thin"/>
              </a:rPr>
              <a:t>to </a:t>
            </a:r>
            <a:r>
              <a:rPr dirty="0" sz="4000" spc="625" b="0"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latin typeface="Yanone Kaffeesatz Thin"/>
                <a:cs typeface="Yanone Kaffeesatz Thin"/>
              </a:rPr>
              <a:t>Market</a:t>
            </a:r>
            <a:r>
              <a:rPr dirty="0" sz="4000" spc="330" b="0"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6105679"/>
            <a:ext cx="6928484" cy="16827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Changing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Consumer </a:t>
            </a:r>
            <a:r>
              <a:rPr dirty="0" sz="40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Preferences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8771" y="1596782"/>
            <a:ext cx="15527019" cy="6725920"/>
          </a:xfrm>
          <a:custGeom>
            <a:avLst/>
            <a:gdLst/>
            <a:ahLst/>
            <a:cxnLst/>
            <a:rect l="l" t="t" r="r" b="b"/>
            <a:pathLst>
              <a:path w="15527019" h="6725920">
                <a:moveTo>
                  <a:pt x="15526603" y="6725567"/>
                </a:moveTo>
                <a:lnTo>
                  <a:pt x="0" y="6725567"/>
                </a:lnTo>
                <a:lnTo>
                  <a:pt x="0" y="0"/>
                </a:lnTo>
                <a:lnTo>
                  <a:pt x="15526603" y="0"/>
                </a:lnTo>
                <a:lnTo>
                  <a:pt x="15526603" y="6725567"/>
                </a:lnTo>
                <a:close/>
              </a:path>
            </a:pathLst>
          </a:custGeom>
          <a:solidFill>
            <a:srgbClr val="561D0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797929" y="2974713"/>
            <a:ext cx="123825" cy="4410075"/>
            <a:chOff x="1797929" y="2974713"/>
            <a:chExt cx="123825" cy="441007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7929" y="2974713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7929" y="3450963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7929" y="4403463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7929" y="5355963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7929" y="6308463"/>
              <a:ext cx="123825" cy="123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7929" y="7260963"/>
              <a:ext cx="123825" cy="123825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091815" y="2735299"/>
            <a:ext cx="14518005" cy="526415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12700" marR="259715">
              <a:lnSpc>
                <a:spcPct val="115700"/>
              </a:lnSpc>
            </a:pP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inherent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sweetness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chewy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texture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make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ideal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inclusion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candies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snacks,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tropical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fruity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flavor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products.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115700"/>
              </a:lnSpc>
            </a:pP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slices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retain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fruit's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shape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flavor,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convenient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sweet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alternative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Mango.</a:t>
            </a:r>
            <a:endParaRPr sz="2700">
              <a:latin typeface="Verdana"/>
              <a:cs typeface="Verdana"/>
            </a:endParaRPr>
          </a:p>
          <a:p>
            <a:pPr marL="12700" marR="370840">
              <a:lnSpc>
                <a:spcPct val="115700"/>
              </a:lnSpc>
              <a:spcBef>
                <a:spcPts val="5"/>
              </a:spcBef>
            </a:pP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4">
                <a:solidFill>
                  <a:srgbClr val="FFFFFF"/>
                </a:solidFill>
                <a:latin typeface="Verdana"/>
                <a:cs typeface="Verdana"/>
              </a:rPr>
              <a:t>mango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chunks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trail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mixes,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5">
                <a:solidFill>
                  <a:srgbClr val="FFFFFF"/>
                </a:solidFill>
                <a:latin typeface="Verdana"/>
                <a:cs typeface="Verdana"/>
              </a:rPr>
              <a:t>cereal,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ingredient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various </a:t>
            </a:r>
            <a:r>
              <a:rPr dirty="0" sz="2700" spc="-65">
                <a:solidFill>
                  <a:srgbClr val="FFFFFF"/>
                </a:solidFill>
                <a:latin typeface="Verdana"/>
                <a:cs typeface="Verdana"/>
              </a:rPr>
              <a:t>recipes,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burst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tropical</a:t>
            </a:r>
            <a:r>
              <a:rPr dirty="0" sz="27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flavor.</a:t>
            </a:r>
            <a:endParaRPr sz="2700">
              <a:latin typeface="Verdana"/>
              <a:cs typeface="Verdana"/>
            </a:endParaRPr>
          </a:p>
          <a:p>
            <a:pPr marL="12700" marR="306705" indent="83820">
              <a:lnSpc>
                <a:spcPct val="115700"/>
              </a:lnSpc>
            </a:pP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Sun-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mangoes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Verdana"/>
                <a:cs typeface="Verdana"/>
              </a:rPr>
              <a:t>readily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available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cost-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effective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compared</a:t>
            </a:r>
            <a:r>
              <a:rPr dirty="0" sz="27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freeze-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27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mangoes.</a:t>
            </a:r>
            <a:endParaRPr sz="2700">
              <a:latin typeface="Verdana"/>
              <a:cs typeface="Verdana"/>
            </a:endParaRPr>
          </a:p>
          <a:p>
            <a:pPr marL="12700" marR="955675">
              <a:lnSpc>
                <a:spcPct val="115700"/>
              </a:lnSpc>
            </a:pPr>
            <a:r>
              <a:rPr dirty="0" sz="2700" spc="-95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hypermarkets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shopping</a:t>
            </a:r>
            <a:r>
              <a:rPr dirty="0" sz="27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experience,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allowing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20">
                <a:solidFill>
                  <a:srgbClr val="FFFFFF"/>
                </a:solidFill>
                <a:latin typeface="Verdana"/>
                <a:cs typeface="Verdana"/>
              </a:rPr>
              <a:t>examine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quality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packaging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before</a:t>
            </a:r>
            <a:r>
              <a:rPr dirty="0" sz="27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purchasing.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597" rIns="0" bIns="0" rtlCol="0" vert="horz">
            <a:spAutoFit/>
          </a:bodyPr>
          <a:lstStyle/>
          <a:p>
            <a:pPr marL="1013269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650" b="0">
                <a:latin typeface="Lato"/>
                <a:cs typeface="Lato"/>
              </a:rPr>
              <a:t> </a:t>
            </a:r>
            <a:r>
              <a:rPr dirty="0" u="heavy" sz="4100" spc="434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http://tinyurl.com/eyyw7et7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DAF7hHAy3lU,BAFWDJyds2Y</cp:keywords>
  <dc:title>Dried Mango Market Report 2024</dc:title>
  <dcterms:created xsi:type="dcterms:W3CDTF">2024-02-06T11:27:20Z</dcterms:created>
  <dcterms:modified xsi:type="dcterms:W3CDTF">2024-02-06T11:27:20Z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2024-02-01T00:00:00Z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