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f9k26pn3"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233882" y="4051947"/>
            <a:ext cx="13177318" cy="2735621"/>
          </a:xfrm>
          <a:prstGeom prst="rect">
            <a:avLst/>
          </a:prstGeom>
        </p:spPr>
        <p:txBody>
          <a:bodyPr wrap="square" lIns="0" tIns="0" rIns="0" bIns="0" rtlCol="0" anchor="t">
            <a:spAutoFit/>
          </a:bodyPr>
          <a:lstStyle/>
          <a:p>
            <a:pPr algn="l">
              <a:lnSpc>
                <a:spcPts val="7070"/>
              </a:lnSpc>
            </a:pPr>
            <a:r>
              <a:rPr lang="en-US" sz="7000">
                <a:solidFill>
                  <a:srgbClr val="000000"/>
                </a:solidFill>
                <a:latin typeface="Canva Sans"/>
              </a:rPr>
              <a:t>DRIED DURIAN </a:t>
            </a:r>
          </a:p>
          <a:p>
            <a:pPr algn="l">
              <a:lnSpc>
                <a:spcPts val="7070"/>
              </a:lnSpc>
            </a:pPr>
            <a:r>
              <a:rPr lang="en-US" sz="7000">
                <a:solidFill>
                  <a:srgbClr val="000000"/>
                </a:solidFill>
                <a:latin typeface="Canva Sans"/>
              </a:rPr>
              <a:t>MARKET REPORT </a:t>
            </a:r>
          </a:p>
          <a:p>
            <a:pPr algn="l">
              <a:lnSpc>
                <a:spcPts val="7070"/>
              </a:lnSpc>
            </a:pPr>
            <a:r>
              <a:rPr lang="en-US" sz="7000">
                <a:solidFill>
                  <a:srgbClr val="000000"/>
                </a:solidFill>
                <a:latin typeface="Canva Sans"/>
              </a:rPr>
              <a:t>2024</a:t>
            </a:r>
          </a:p>
        </p:txBody>
      </p:sp>
      <p:sp>
        <p:nvSpPr>
          <p:cNvPr id="5" name="TextBox 5"/>
          <p:cNvSpPr txBox="1"/>
          <p:nvPr/>
        </p:nvSpPr>
        <p:spPr>
          <a:xfrm>
            <a:off x="-397695" y="9572479"/>
            <a:ext cx="10027118" cy="521334"/>
          </a:xfrm>
          <a:prstGeom prst="rect">
            <a:avLst/>
          </a:prstGeom>
        </p:spPr>
        <p:txBody>
          <a:bodyPr lIns="0" tIns="0" rIns="0" bIns="0" rtlCol="0" anchor="t">
            <a:spAutoFit/>
          </a:bodyPr>
          <a:lstStyle/>
          <a:p>
            <a:pPr algn="ctr">
              <a:lnSpc>
                <a:spcPts val="4340"/>
              </a:lnSpc>
            </a:pPr>
            <a:r>
              <a:rPr lang="en-US" sz="3100">
                <a:solidFill>
                  <a:srgbClr val="000000"/>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p:txBody>
      </p:sp>
      <p:grpSp>
        <p:nvGrpSpPr>
          <p:cNvPr id="3" name="Group 3"/>
          <p:cNvGrpSpPr/>
          <p:nvPr/>
        </p:nvGrpSpPr>
        <p:grpSpPr>
          <a:xfrm>
            <a:off x="1150587" y="1299169"/>
            <a:ext cx="16236544" cy="7959131"/>
            <a:chExt cx="4276291" cy="2096232"/>
          </a:xfrm>
        </p:grpSpPr>
        <p:sp>
          <p:nvSpPr>
            <p:cNvPr id="4" name="Freeform 4"/>
            <p:cNvSpPr/>
            <p:nvPr/>
          </p:nvSpPr>
          <p:spPr>
            <a:xfrm>
              <a:off x="0" y="0"/>
              <a:ext cx="4276291" cy="2096232"/>
            </a:xfrm>
            <a:custGeom>
              <a:rect l="l" t="t" r="r" b="b"/>
              <a:pathLst>
                <a:path w="4276291" h="2096232">
                  <a:moveTo>
                    <a:pt x="0" y="0"/>
                  </a:moveTo>
                  <a:lnTo>
                    <a:pt x="4276291" y="0"/>
                  </a:lnTo>
                  <a:lnTo>
                    <a:pt x="4276291" y="2096232"/>
                  </a:lnTo>
                  <a:lnTo>
                    <a:pt x="0" y="2096232"/>
                  </a:lnTo>
                  <a:close/>
                </a:path>
              </a:pathLst>
            </a:custGeom>
            <a:solidFill>
              <a:srgbClr val="000000">
                <a:alpha val="69804"/>
              </a:srgbClr>
            </a:solidFill>
          </p:spPr>
          <p:txBody>
            <a:bodyPr/>
            <a:lstStyle/>
            <a:p/>
          </p:txBody>
        </p:sp>
        <p:sp>
          <p:nvSpPr>
            <p:cNvPr id="5" name="TextBox 5"/>
            <p:cNvSpPr txBox="1"/>
            <p:nvPr/>
          </p:nvSpPr>
          <p:spPr>
            <a:xfrm>
              <a:off x="0" y="-47625"/>
              <a:ext cx="4276291" cy="214385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816596" y="615539"/>
            <a:ext cx="2188594" cy="1972639"/>
          </a:xfrm>
          <a:prstGeom prst="rect">
            <a:avLst/>
          </a:prstGeom>
        </p:spPr>
      </p:pic>
      <p:sp>
        <p:nvSpPr>
          <p:cNvPr id="7" name="TextBox 7"/>
          <p:cNvSpPr txBox="1"/>
          <p:nvPr/>
        </p:nvSpPr>
        <p:spPr>
          <a:xfrm>
            <a:off x="1494377" y="2945287"/>
            <a:ext cx="15548966" cy="5613401"/>
          </a:xfrm>
          <a:prstGeom prst="rect">
            <a:avLst/>
          </a:prstGeom>
        </p:spPr>
        <p:txBody>
          <a:bodyPr lIns="0" tIns="0" rIns="0" bIns="0" rtlCol="0" anchor="t">
            <a:spAutoFit/>
          </a:bodyPr>
          <a:lstStyle/>
          <a:p>
            <a:pPr algn="l">
              <a:lnSpc>
                <a:spcPts val="5599"/>
              </a:lnSpc>
              <a:spcBef>
                <a:spcPct val="0"/>
              </a:spcBef>
            </a:pPr>
            <a:r>
              <a:rPr lang="en-US" sz="3999">
                <a:solidFill>
                  <a:srgbClr val="FFFFFF"/>
                </a:solidFill>
                <a:latin typeface="Canva Sans"/>
              </a:rPr>
              <a:t>The Dried Durian market combines the trade and consumption of durian fruit that is processed by drying the result being preservation and stability of product. Durian is called 'the king of fruits' in many Southeast Asian countries due to its unique smell and taste. Drying Duran preserves its unique flavor while making it last longer, so many customers opt for it as a convenient and exotic snack or ingredient for a variety of culinary applications.</a:t>
            </a:r>
          </a:p>
        </p:txBody>
      </p:sp>
      <p:sp>
        <p:nvSpPr>
          <p:cNvPr id="8" name="TextBox 8"/>
          <p:cNvSpPr txBox="1"/>
          <p:nvPr/>
        </p:nvSpPr>
        <p:spPr>
          <a:xfrm>
            <a:off x="5204955" y="167805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285339" y="4680748"/>
            <a:ext cx="9934162" cy="2880119"/>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392204">
                <a:alpha val="72941"/>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675857" y="5089316"/>
            <a:ext cx="2317104" cy="2314208"/>
          </a:xfrm>
          <a:custGeom>
            <a:rect l="l" t="t" r="r" b="b"/>
            <a:pathLst>
              <a:path w="2317104" h="2314208">
                <a:moveTo>
                  <a:pt x="0" y="0"/>
                </a:moveTo>
                <a:lnTo>
                  <a:pt x="2317104" y="0"/>
                </a:lnTo>
                <a:lnTo>
                  <a:pt x="2317104" y="2314207"/>
                </a:lnTo>
                <a:lnTo>
                  <a:pt x="0" y="2314207"/>
                </a:lnTo>
                <a:lnTo>
                  <a:pt x="0" y="0"/>
                </a:lnTo>
                <a:close/>
              </a:path>
            </a:pathLst>
          </a:custGeom>
          <a:blipFill>
            <a:blip r:embed="rId3"/>
            <a:stretch>
              <a:fillRect/>
            </a:stretch>
          </a:blipFill>
        </p:spPr>
        <p:txBody>
          <a:bodyPr/>
          <a:lstStyle/>
          <a:p/>
        </p:txBody>
      </p:sp>
      <p:grpSp>
        <p:nvGrpSpPr>
          <p:cNvPr id="7" name="Group 7"/>
          <p:cNvGrpSpPr/>
          <p:nvPr/>
        </p:nvGrpSpPr>
        <p:grpSpPr>
          <a:xfrm>
            <a:off x="593472" y="4979317"/>
            <a:ext cx="2282979" cy="228297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sp>
        <p:nvSpPr>
          <p:cNvPr id="11" name="TextBox 11"/>
          <p:cNvSpPr txBox="1"/>
          <p:nvPr/>
        </p:nvSpPr>
        <p:spPr>
          <a:xfrm>
            <a:off x="927133" y="5704817"/>
            <a:ext cx="1672382" cy="1266339"/>
          </a:xfrm>
          <a:prstGeom prst="rect">
            <a:avLst/>
          </a:prstGeom>
        </p:spPr>
        <p:txBody>
          <a:bodyPr lIns="0" tIns="0" rIns="0" bIns="0" rtlCol="0" anchor="t">
            <a:spAutoFit/>
          </a:bodyPr>
          <a:lstStyle/>
          <a:p>
            <a:pPr algn="ctr">
              <a:lnSpc>
                <a:spcPts val="3102"/>
              </a:lnSpc>
            </a:pPr>
            <a:r>
              <a:rPr lang="en-US" sz="4924">
                <a:solidFill>
                  <a:srgbClr val="1E3048"/>
                </a:solidFill>
                <a:latin typeface="Canva Sans Bold"/>
              </a:rPr>
              <a:t>2024- 2031</a:t>
            </a:r>
          </a:p>
        </p:txBody>
      </p:sp>
      <p:sp>
        <p:nvSpPr>
          <p:cNvPr id="12" name="TextBox 12"/>
          <p:cNvSpPr txBox="1"/>
          <p:nvPr/>
        </p:nvSpPr>
        <p:spPr>
          <a:xfrm>
            <a:off x="3538480" y="5270458"/>
            <a:ext cx="5605520" cy="1700697"/>
          </a:xfrm>
          <a:prstGeom prst="rect">
            <a:avLst/>
          </a:prstGeom>
        </p:spPr>
        <p:txBody>
          <a:bodyPr lIns="0" tIns="0" rIns="0" bIns="0" rtlCol="0" anchor="t">
            <a:spAutoFit/>
          </a:bodyPr>
          <a:lstStyle/>
          <a:p>
            <a:pPr algn="ctr">
              <a:lnSpc>
                <a:spcPts val="6798"/>
              </a:lnSpc>
            </a:pPr>
            <a:r>
              <a:rPr lang="en-US" sz="5527">
                <a:solidFill>
                  <a:srgbClr val="FFFFFF"/>
                </a:solidFill>
                <a:latin typeface="Canva Sans"/>
              </a:rPr>
              <a:t>MARKET SIZE</a:t>
            </a:r>
          </a:p>
          <a:p>
            <a:pPr algn="ctr">
              <a:lnSpc>
                <a:spcPts val="6798"/>
              </a:lnSpc>
            </a:pPr>
            <a:r>
              <a:rPr lang="en-US" sz="5527">
                <a:solidFill>
                  <a:srgbClr val="FFFFFF"/>
                </a:solidFill>
                <a:latin typeface="Canva Sans"/>
              </a:rPr>
              <a:t>5.00%</a:t>
            </a:r>
          </a:p>
        </p:txBody>
      </p:sp>
      <p:sp>
        <p:nvSpPr>
          <p:cNvPr id="13" name="TextBox 13"/>
          <p:cNvSpPr txBox="1"/>
          <p:nvPr/>
        </p:nvSpPr>
        <p:spPr>
          <a:xfrm>
            <a:off x="5162248" y="359103"/>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2205570" y="2582165"/>
            <a:ext cx="10980196" cy="3258536"/>
            <a:chExt cx="13431143" cy="3985890"/>
          </a:xfrm>
        </p:grpSpPr>
        <p:sp>
          <p:nvSpPr>
            <p:cNvPr id="4" name="Freeform 4"/>
            <p:cNvSpPr/>
            <p:nvPr/>
          </p:nvSpPr>
          <p:spPr>
            <a:xfrm>
              <a:off x="0" y="0"/>
              <a:ext cx="13431143" cy="3985890"/>
            </a:xfrm>
            <a:custGeom>
              <a:rect l="l" t="t" r="r" b="b"/>
              <a:pathLst>
                <a:path w="13431143" h="3985890">
                  <a:moveTo>
                    <a:pt x="13306684" y="3985890"/>
                  </a:moveTo>
                  <a:lnTo>
                    <a:pt x="124460" y="3985890"/>
                  </a:lnTo>
                  <a:cubicBezTo>
                    <a:pt x="55880" y="3985890"/>
                    <a:pt x="0" y="3930010"/>
                    <a:pt x="0" y="3861430"/>
                  </a:cubicBezTo>
                  <a:lnTo>
                    <a:pt x="0" y="124460"/>
                  </a:lnTo>
                  <a:cubicBezTo>
                    <a:pt x="0" y="55880"/>
                    <a:pt x="55880" y="0"/>
                    <a:pt x="124460" y="0"/>
                  </a:cubicBezTo>
                  <a:lnTo>
                    <a:pt x="13306684" y="0"/>
                  </a:lnTo>
                  <a:cubicBezTo>
                    <a:pt x="13375263" y="0"/>
                    <a:pt x="13431143" y="55880"/>
                    <a:pt x="13431143" y="124460"/>
                  </a:cubicBezTo>
                  <a:lnTo>
                    <a:pt x="13431143" y="3861430"/>
                  </a:lnTo>
                  <a:cubicBezTo>
                    <a:pt x="13431143" y="3930010"/>
                    <a:pt x="13375263" y="3985890"/>
                    <a:pt x="13306684" y="3985890"/>
                  </a:cubicBezTo>
                  <a:close/>
                </a:path>
              </a:pathLst>
            </a:custGeom>
            <a:solidFill>
              <a:srgbClr val="000000">
                <a:alpha val="72941"/>
              </a:srgbClr>
            </a:solidFill>
          </p:spPr>
          <p:txBody>
            <a:bodyPr/>
            <a:lstStyle/>
            <a:p/>
          </p:txBody>
        </p:sp>
      </p:grpSp>
      <p:grpSp>
        <p:nvGrpSpPr>
          <p:cNvPr id="5" name="Group 5"/>
          <p:cNvGrpSpPr/>
          <p:nvPr/>
        </p:nvGrpSpPr>
        <p:grpSpPr>
          <a:xfrm rot="5400000">
            <a:off x="1073980" y="2334246"/>
            <a:ext cx="923932" cy="352906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267317" y="211262"/>
            <a:ext cx="17301600" cy="903607"/>
          </a:xfrm>
          <a:prstGeom prst="rect">
            <a:avLst/>
          </a:prstGeom>
        </p:spPr>
        <p:txBody>
          <a:bodyPr lIns="0" tIns="0" rIns="0" bIns="0" rtlCol="0" anchor="t">
            <a:spAutoFit/>
          </a:bodyPr>
          <a:lstStyle/>
          <a:p>
            <a:pPr algn="ctr">
              <a:lnSpc>
                <a:spcPts val="7419"/>
              </a:lnSpc>
            </a:pPr>
            <a:r>
              <a:rPr lang="en-US" sz="5299">
                <a:solidFill>
                  <a:srgbClr val="FFFFFF"/>
                </a:solidFill>
                <a:latin typeface="Canva Sa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40826" y="-72756"/>
            <a:ext cx="2139052" cy="2190137"/>
          </a:xfrm>
          <a:prstGeom prst="rect">
            <a:avLst/>
          </a:prstGeom>
        </p:spPr>
      </p:pic>
      <p:sp>
        <p:nvSpPr>
          <p:cNvPr id="9" name="TextBox 9"/>
          <p:cNvSpPr txBox="1"/>
          <p:nvPr/>
        </p:nvSpPr>
        <p:spPr>
          <a:xfrm>
            <a:off x="3300479" y="2745651"/>
            <a:ext cx="9807854" cy="2941088"/>
          </a:xfrm>
          <a:prstGeom prst="rect">
            <a:avLst/>
          </a:prstGeom>
        </p:spPr>
        <p:txBody>
          <a:bodyPr lIns="0" tIns="0" rIns="0" bIns="0" rtlCol="0" anchor="t">
            <a:spAutoFit/>
          </a:bodyPr>
          <a:lstStyle/>
          <a:p>
            <a:pPr marL="722773" lvl="1" indent="-361386" algn="l">
              <a:lnSpc>
                <a:spcPts val="3883"/>
              </a:lnSpc>
              <a:buFont typeface="Arial"/>
              <a:buChar char="•"/>
            </a:pPr>
            <a:r>
              <a:rPr lang="en-US" sz="3347">
                <a:solidFill>
                  <a:srgbClr val="FFFFFF"/>
                </a:solidFill>
                <a:latin typeface="Canva Sans"/>
              </a:rPr>
              <a:t>Dried Durian market, it is via the segment of vacuum-dried durian that stands out most magnificently.</a:t>
            </a:r>
          </a:p>
          <a:p>
            <a:pPr marL="722773" lvl="1" indent="-361386" algn="l">
              <a:lnSpc>
                <a:spcPts val="3883"/>
              </a:lnSpc>
              <a:buFont typeface="Arial"/>
              <a:buChar char="•"/>
            </a:pPr>
            <a:r>
              <a:rPr lang="en-US" sz="3347">
                <a:solidFill>
                  <a:srgbClr val="FFFFFF"/>
                </a:solidFill>
                <a:latin typeface="Canva Sans"/>
              </a:rPr>
              <a:t>Among all segments of the dried durian market, it is the freeze-dried segment which develops most rapidly as of late. </a:t>
            </a:r>
          </a:p>
        </p:txBody>
      </p:sp>
      <p:sp>
        <p:nvSpPr>
          <p:cNvPr id="10" name="TextBox 10"/>
          <p:cNvSpPr txBox="1"/>
          <p:nvPr/>
        </p:nvSpPr>
        <p:spPr>
          <a:xfrm>
            <a:off x="-181411" y="3935861"/>
            <a:ext cx="3180301" cy="382986"/>
          </a:xfrm>
          <a:prstGeom prst="rect">
            <a:avLst/>
          </a:prstGeom>
        </p:spPr>
        <p:txBody>
          <a:bodyPr lIns="0" tIns="0" rIns="0" bIns="0" rtlCol="0" anchor="t">
            <a:spAutoFit/>
          </a:bodyPr>
          <a:lstStyle/>
          <a:p>
            <a:pPr algn="ctr">
              <a:lnSpc>
                <a:spcPts val="2979"/>
              </a:lnSpc>
            </a:pPr>
            <a:r>
              <a:rPr lang="en-US" sz="2949">
                <a:solidFill>
                  <a:srgbClr val="43B4BE"/>
                </a:solidFill>
                <a:latin typeface="Canva Sans"/>
              </a:rPr>
              <a:t>Type Segment</a:t>
            </a:r>
          </a:p>
        </p:txBody>
      </p:sp>
      <p:grpSp>
        <p:nvGrpSpPr>
          <p:cNvPr id="11" name="Group 11"/>
          <p:cNvGrpSpPr/>
          <p:nvPr/>
        </p:nvGrpSpPr>
        <p:grpSpPr>
          <a:xfrm>
            <a:off x="2205570" y="6361522"/>
            <a:ext cx="10980196" cy="3258536"/>
            <a:chExt cx="13431143" cy="3985890"/>
          </a:xfrm>
        </p:grpSpPr>
        <p:sp>
          <p:nvSpPr>
            <p:cNvPr id="12" name="Freeform 12"/>
            <p:cNvSpPr/>
            <p:nvPr/>
          </p:nvSpPr>
          <p:spPr>
            <a:xfrm>
              <a:off x="0" y="0"/>
              <a:ext cx="13431143" cy="3985890"/>
            </a:xfrm>
            <a:custGeom>
              <a:rect l="l" t="t" r="r" b="b"/>
              <a:pathLst>
                <a:path w="13431143" h="3985890">
                  <a:moveTo>
                    <a:pt x="13306684" y="3985890"/>
                  </a:moveTo>
                  <a:lnTo>
                    <a:pt x="124460" y="3985890"/>
                  </a:lnTo>
                  <a:cubicBezTo>
                    <a:pt x="55880" y="3985890"/>
                    <a:pt x="0" y="3930010"/>
                    <a:pt x="0" y="3861430"/>
                  </a:cubicBezTo>
                  <a:lnTo>
                    <a:pt x="0" y="124460"/>
                  </a:lnTo>
                  <a:cubicBezTo>
                    <a:pt x="0" y="55880"/>
                    <a:pt x="55880" y="0"/>
                    <a:pt x="124460" y="0"/>
                  </a:cubicBezTo>
                  <a:lnTo>
                    <a:pt x="13306684" y="0"/>
                  </a:lnTo>
                  <a:cubicBezTo>
                    <a:pt x="13375263" y="0"/>
                    <a:pt x="13431143" y="55880"/>
                    <a:pt x="13431143" y="124460"/>
                  </a:cubicBezTo>
                  <a:lnTo>
                    <a:pt x="13431143" y="3861430"/>
                  </a:lnTo>
                  <a:cubicBezTo>
                    <a:pt x="13431143" y="3930010"/>
                    <a:pt x="13375263" y="3985890"/>
                    <a:pt x="13306684" y="3985890"/>
                  </a:cubicBezTo>
                  <a:close/>
                </a:path>
              </a:pathLst>
            </a:custGeom>
            <a:solidFill>
              <a:srgbClr val="000000">
                <a:alpha val="72941"/>
              </a:srgbClr>
            </a:solidFill>
          </p:spPr>
          <p:txBody>
            <a:bodyPr/>
            <a:lstStyle/>
            <a:p/>
          </p:txBody>
        </p:sp>
      </p:grpSp>
      <p:grpSp>
        <p:nvGrpSpPr>
          <p:cNvPr id="13" name="Group 13"/>
          <p:cNvGrpSpPr/>
          <p:nvPr/>
        </p:nvGrpSpPr>
        <p:grpSpPr>
          <a:xfrm rot="5400000">
            <a:off x="1073980" y="6113603"/>
            <a:ext cx="923932" cy="3529065"/>
            <a:chExt cx="3130550" cy="11957493"/>
          </a:xfrm>
        </p:grpSpPr>
        <p:sp>
          <p:nvSpPr>
            <p:cNvPr id="14" name="Freeform 14"/>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5" name="TextBox 15"/>
          <p:cNvSpPr txBox="1"/>
          <p:nvPr/>
        </p:nvSpPr>
        <p:spPr>
          <a:xfrm>
            <a:off x="3300479" y="6525008"/>
            <a:ext cx="9807854" cy="2941088"/>
          </a:xfrm>
          <a:prstGeom prst="rect">
            <a:avLst/>
          </a:prstGeom>
        </p:spPr>
        <p:txBody>
          <a:bodyPr lIns="0" tIns="0" rIns="0" bIns="0" rtlCol="0" anchor="t">
            <a:spAutoFit/>
          </a:bodyPr>
          <a:lstStyle/>
          <a:p>
            <a:pPr marL="722773" lvl="1" indent="-361386" algn="l">
              <a:lnSpc>
                <a:spcPts val="3883"/>
              </a:lnSpc>
              <a:buFont typeface="Arial"/>
              <a:buChar char="•"/>
            </a:pPr>
            <a:r>
              <a:rPr lang="en-US" sz="3347">
                <a:solidFill>
                  <a:srgbClr val="FFFFFF"/>
                </a:solidFill>
                <a:latin typeface="Canva Sans"/>
              </a:rPr>
              <a:t>End User Outlook category of the dried durian market, the direct consumption segment is the market leader.</a:t>
            </a:r>
          </a:p>
          <a:p>
            <a:pPr marL="722773" lvl="1" indent="-361386" algn="l">
              <a:lnSpc>
                <a:spcPts val="3883"/>
              </a:lnSpc>
              <a:buFont typeface="Arial"/>
              <a:buChar char="•"/>
            </a:pPr>
            <a:r>
              <a:rPr lang="en-US" sz="3347">
                <a:solidFill>
                  <a:srgbClr val="FFFFFF"/>
                </a:solidFill>
                <a:latin typeface="Canva Sans"/>
              </a:rPr>
              <a:t>Candy and snacks are the most rapidly growing segments in the End User Outlook category.</a:t>
            </a:r>
          </a:p>
        </p:txBody>
      </p:sp>
      <p:sp>
        <p:nvSpPr>
          <p:cNvPr id="16" name="TextBox 16"/>
          <p:cNvSpPr txBox="1"/>
          <p:nvPr/>
        </p:nvSpPr>
        <p:spPr>
          <a:xfrm>
            <a:off x="-54204" y="7530737"/>
            <a:ext cx="3180301" cy="751948"/>
          </a:xfrm>
          <a:prstGeom prst="rect">
            <a:avLst/>
          </a:prstGeom>
        </p:spPr>
        <p:txBody>
          <a:bodyPr lIns="0" tIns="0" rIns="0" bIns="0" rtlCol="0" anchor="t">
            <a:spAutoFit/>
          </a:bodyPr>
          <a:lstStyle/>
          <a:p>
            <a:pPr algn="ctr">
              <a:lnSpc>
                <a:spcPts val="2979"/>
              </a:lnSpc>
            </a:pPr>
            <a:r>
              <a:rPr lang="en-US" sz="2949">
                <a:solidFill>
                  <a:srgbClr val="43B4BE"/>
                </a:solidFill>
                <a:latin typeface="Canva Sans"/>
              </a:rPr>
              <a:t>End User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278000" y="8955026"/>
            <a:ext cx="17732001" cy="596388"/>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North America Dried Durian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768035" y="5307951"/>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E6B72D">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E6B72D">
                <a:alpha val="85882"/>
              </a:srgbClr>
            </a:solidFill>
          </p:spPr>
          <p:txBody>
            <a:bodyPr/>
            <a:lstStyle/>
            <a:p/>
          </p:txBody>
        </p:sp>
      </p:grpSp>
      <p:grpSp>
        <p:nvGrpSpPr>
          <p:cNvPr id="9" name="Group 9"/>
          <p:cNvGrpSpPr/>
          <p:nvPr/>
        </p:nvGrpSpPr>
        <p:grpSpPr>
          <a:xfrm>
            <a:off x="3226760" y="5892321"/>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E6B72D">
                <a:alpha val="85882"/>
              </a:srgbClr>
            </a:solidFill>
          </p:spPr>
          <p:txBody>
            <a:bodyPr/>
            <a:lstStyle/>
            <a:p/>
          </p:txBody>
        </p:sp>
      </p:grpSp>
      <p:grpSp>
        <p:nvGrpSpPr>
          <p:cNvPr id="13" name="Group 13"/>
          <p:cNvGrpSpPr>
            <a:grpSpLocks noChangeAspect="1"/>
          </p:cNvGrpSpPr>
          <p:nvPr/>
        </p:nvGrpSpPr>
        <p:grpSpPr>
          <a:xfrm rot="5400000">
            <a:off x="5888990" y="6699328"/>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000000"/>
                </a:solidFill>
                <a:latin typeface="Canva Sans Bold"/>
              </a:rPr>
              <a:t>Drivers</a:t>
            </a:r>
          </a:p>
        </p:txBody>
      </p:sp>
      <p:sp>
        <p:nvSpPr>
          <p:cNvPr id="17" name="TextBox 17"/>
          <p:cNvSpPr txBox="1"/>
          <p:nvPr/>
        </p:nvSpPr>
        <p:spPr>
          <a:xfrm>
            <a:off x="3145304" y="6677766"/>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5939855" y="1709485"/>
            <a:ext cx="8776180" cy="3138170"/>
          </a:xfrm>
          <a:prstGeom prst="rect">
            <a:avLst/>
          </a:prstGeom>
        </p:spPr>
        <p:txBody>
          <a:bodyPr lIns="0" tIns="0" rIns="0" bIns="0" rtlCol="0" anchor="t">
            <a:spAutoFit/>
          </a:bodyPr>
          <a:lstStyle/>
          <a:p>
            <a:pPr marL="755652" lvl="1" indent="-377826" algn="l">
              <a:lnSpc>
                <a:spcPts val="4165"/>
              </a:lnSpc>
              <a:buFont typeface="Arial"/>
              <a:buChar char="•"/>
            </a:pPr>
            <a:r>
              <a:rPr lang="en-US" sz="3500" spc="112">
                <a:solidFill>
                  <a:srgbClr val="FFFFFF"/>
                </a:solidFill>
                <a:latin typeface="Canva Sans"/>
              </a:rPr>
              <a:t> Growing Consumer Awareness Regarding Health Benefits of Dried Durian</a:t>
            </a:r>
          </a:p>
          <a:p>
            <a:pPr marL="755652" lvl="1" indent="-377826" algn="l">
              <a:lnSpc>
                <a:spcPts val="4165"/>
              </a:lnSpc>
              <a:buFont typeface="Arial"/>
              <a:buChar char="•"/>
            </a:pPr>
            <a:r>
              <a:rPr lang="en-US" sz="3500" spc="112">
                <a:solidFill>
                  <a:srgbClr val="FFFFFF"/>
                </a:solidFill>
                <a:latin typeface="Canva Sans"/>
              </a:rPr>
              <a:t>Increasing Adoption of E-commerce Platforms for Purchasing Dried Durian Products</a:t>
            </a:r>
          </a:p>
        </p:txBody>
      </p:sp>
      <p:sp>
        <p:nvSpPr>
          <p:cNvPr id="19" name="TextBox 19"/>
          <p:cNvSpPr txBox="1"/>
          <p:nvPr/>
        </p:nvSpPr>
        <p:spPr>
          <a:xfrm>
            <a:off x="6839115" y="6217036"/>
            <a:ext cx="7420828" cy="1566545"/>
          </a:xfrm>
          <a:prstGeom prst="rect">
            <a:avLst/>
          </a:prstGeom>
        </p:spPr>
        <p:txBody>
          <a:bodyPr lIns="0" tIns="0" rIns="0" bIns="0" rtlCol="0" anchor="t">
            <a:spAutoFit/>
          </a:bodyPr>
          <a:lstStyle/>
          <a:p>
            <a:pPr algn="l">
              <a:lnSpc>
                <a:spcPts val="4164"/>
              </a:lnSpc>
            </a:pPr>
            <a:r>
              <a:rPr lang="en-US" sz="3499" spc="111">
                <a:solidFill>
                  <a:srgbClr val="000000"/>
                </a:solidFill>
                <a:latin typeface="Canva Sans"/>
              </a:rPr>
              <a:t>Limited Shelf Life and Susceptibility to Spoilage of Dried Durian Products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55" b="0"/>
            </a:stretch>
          </a:blipFill>
        </p:spPr>
        <p:txBody>
          <a:bodyPr/>
          <a:lstStyle/>
          <a:p/>
        </p:txBody>
      </p:sp>
      <p:grpSp>
        <p:nvGrpSpPr>
          <p:cNvPr id="3" name="Group 3"/>
          <p:cNvGrpSpPr/>
          <p:nvPr/>
        </p:nvGrpSpPr>
        <p:grpSpPr>
          <a:xfrm>
            <a:off x="1143169" y="1626038"/>
            <a:ext cx="15877515" cy="7393645"/>
            <a:chExt cx="4519799" cy="2104724"/>
          </a:xfrm>
        </p:grpSpPr>
        <p:sp>
          <p:nvSpPr>
            <p:cNvPr id="4" name="Freeform 4"/>
            <p:cNvSpPr/>
            <p:nvPr/>
          </p:nvSpPr>
          <p:spPr>
            <a:xfrm>
              <a:off x="0" y="0"/>
              <a:ext cx="4519799" cy="2104724"/>
            </a:xfrm>
            <a:custGeom>
              <a:rect l="l" t="t" r="r" b="b"/>
              <a:pathLst>
                <a:path w="4519799" h="2104724">
                  <a:moveTo>
                    <a:pt x="0" y="0"/>
                  </a:moveTo>
                  <a:lnTo>
                    <a:pt x="4519799" y="0"/>
                  </a:lnTo>
                  <a:lnTo>
                    <a:pt x="4519799" y="2104724"/>
                  </a:lnTo>
                  <a:lnTo>
                    <a:pt x="0" y="2104724"/>
                  </a:lnTo>
                  <a:close/>
                </a:path>
              </a:pathLst>
            </a:custGeom>
            <a:solidFill>
              <a:srgbClr val="000000">
                <a:alpha val="62745"/>
              </a:srgbClr>
            </a:solidFill>
          </p:spPr>
          <p:txBody>
            <a:bodyPr/>
            <a:lstStyle/>
            <a:p/>
          </p:txBody>
        </p:sp>
        <p:sp>
          <p:nvSpPr>
            <p:cNvPr id="5" name="TextBox 5"/>
            <p:cNvSpPr txBox="1"/>
            <p:nvPr/>
          </p:nvSpPr>
          <p:spPr>
            <a:xfrm>
              <a:off x="0" y="-38100"/>
              <a:ext cx="4519799" cy="214282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594445" y="643474"/>
            <a:ext cx="1815395" cy="2169783"/>
          </a:xfrm>
          <a:prstGeom prst="rect">
            <a:avLst/>
          </a:prstGeom>
        </p:spPr>
      </p:pic>
      <p:sp>
        <p:nvSpPr>
          <p:cNvPr id="7" name="TextBox 7"/>
          <p:cNvSpPr txBox="1"/>
          <p:nvPr/>
        </p:nvSpPr>
        <p:spPr>
          <a:xfrm>
            <a:off x="1434715" y="3111740"/>
            <a:ext cx="15259492" cy="5230495"/>
          </a:xfrm>
          <a:prstGeom prst="rect">
            <a:avLst/>
          </a:prstGeom>
        </p:spPr>
        <p:txBody>
          <a:bodyPr lIns="0" tIns="0" rIns="0" bIns="0" rtlCol="0" anchor="t">
            <a:spAutoFit/>
          </a:bodyPr>
          <a:lstStyle/>
          <a:p>
            <a:pPr marL="798829" lvl="1" indent="-399415" algn="l">
              <a:lnSpc>
                <a:spcPts val="5179"/>
              </a:lnSpc>
              <a:buFont typeface="Arial"/>
              <a:buChar char="•"/>
            </a:pPr>
            <a:r>
              <a:rPr lang="en-US" sz="3699">
                <a:solidFill>
                  <a:srgbClr val="FFFFFF"/>
                </a:solidFill>
                <a:latin typeface="Canva Sans"/>
              </a:rPr>
              <a:t>The global Dried durian market will expand significantly by 5.00% CAGR between 2024 to 2031.</a:t>
            </a:r>
          </a:p>
          <a:p>
            <a:pPr marL="798829" lvl="1" indent="-399415" algn="l">
              <a:lnSpc>
                <a:spcPts val="5179"/>
              </a:lnSpc>
              <a:buFont typeface="Arial"/>
              <a:buChar char="•"/>
            </a:pPr>
            <a:r>
              <a:rPr lang="en-US" sz="3699">
                <a:solidFill>
                  <a:srgbClr val="FFFFFF"/>
                </a:solidFill>
                <a:latin typeface="Canva Sans"/>
              </a:rPr>
              <a:t>We especially benefit from online channels because they give us convenience, choice and wide range of product types. </a:t>
            </a:r>
          </a:p>
          <a:p>
            <a:pPr marL="798829" lvl="1" indent="-399415" algn="l">
              <a:lnSpc>
                <a:spcPts val="5179"/>
              </a:lnSpc>
              <a:buFont typeface="Arial"/>
              <a:buChar char="•"/>
            </a:pPr>
            <a:r>
              <a:rPr lang="en-US" sz="3699">
                <a:solidFill>
                  <a:srgbClr val="FFFFFF"/>
                </a:solidFill>
                <a:latin typeface="Canva Sans"/>
              </a:rPr>
              <a:t>And this has given us significant sales and market share.</a:t>
            </a:r>
          </a:p>
          <a:p>
            <a:pPr marL="798829" lvl="1" indent="-399415" algn="l">
              <a:lnSpc>
                <a:spcPts val="5179"/>
              </a:lnSpc>
              <a:buFont typeface="Arial"/>
              <a:buChar char="•"/>
            </a:pPr>
            <a:r>
              <a:rPr lang="en-US" sz="3699">
                <a:solidFill>
                  <a:srgbClr val="FFFFFF"/>
                </a:solidFill>
                <a:latin typeface="Canva Sans"/>
              </a:rPr>
              <a:t>Dried durian is both a standalone snack and a popular ingredient in many dishes because of its unique flavor and health benefits. Therefore, this category is leading the pack.</a:t>
            </a:r>
          </a:p>
        </p:txBody>
      </p:sp>
      <p:sp>
        <p:nvSpPr>
          <p:cNvPr id="8" name="TextBox 8"/>
          <p:cNvSpPr txBox="1"/>
          <p:nvPr/>
        </p:nvSpPr>
        <p:spPr>
          <a:xfrm>
            <a:off x="4288940" y="1900999"/>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1217" y="-52084"/>
            <a:ext cx="1837067" cy="1984756"/>
          </a:xfrm>
          <a:prstGeom prst="rect">
            <a:avLst/>
          </a:prstGeom>
        </p:spPr>
      </p:pic>
      <p:sp>
        <p:nvSpPr>
          <p:cNvPr id="3" name="Freeform 3"/>
          <p:cNvSpPr/>
          <p:nvPr/>
        </p:nvSpPr>
        <p:spPr>
          <a:xfrm>
            <a:off x="-1217" y="4210741"/>
            <a:ext cx="12312889" cy="6076259"/>
          </a:xfrm>
          <a:custGeom>
            <a:rect l="l" t="t" r="r" b="b"/>
            <a:pathLst>
              <a:path w="12312889" h="6076259">
                <a:moveTo>
                  <a:pt x="0" y="0"/>
                </a:moveTo>
                <a:lnTo>
                  <a:pt x="12312889" y="0"/>
                </a:lnTo>
                <a:lnTo>
                  <a:pt x="12312889" y="6076259"/>
                </a:lnTo>
                <a:lnTo>
                  <a:pt x="0" y="6076259"/>
                </a:lnTo>
                <a:lnTo>
                  <a:pt x="0" y="0"/>
                </a:lnTo>
                <a:close/>
              </a:path>
            </a:pathLst>
          </a:custGeom>
          <a:blipFill>
            <a:blip r:embed="rId3"/>
            <a:stretch>
              <a:fillRect/>
            </a:stretch>
          </a:blipFill>
        </p:spPr>
        <p:txBody>
          <a:bodyPr/>
          <a:lstStyle/>
          <a:p/>
        </p:txBody>
      </p:sp>
      <p:sp>
        <p:nvSpPr>
          <p:cNvPr id="4" name="Freeform 4"/>
          <p:cNvSpPr/>
          <p:nvPr/>
        </p:nvSpPr>
        <p:spPr>
          <a:xfrm>
            <a:off x="338928" y="2300151"/>
            <a:ext cx="4335999" cy="1416811"/>
          </a:xfrm>
          <a:custGeom>
            <a:rect l="l" t="t" r="r" b="b"/>
            <a:pathLst>
              <a:path w="4335999" h="1416811">
                <a:moveTo>
                  <a:pt x="0" y="0"/>
                </a:moveTo>
                <a:lnTo>
                  <a:pt x="4336000" y="0"/>
                </a:lnTo>
                <a:lnTo>
                  <a:pt x="4336000" y="1416811"/>
                </a:lnTo>
                <a:lnTo>
                  <a:pt x="0" y="1416811"/>
                </a:lnTo>
                <a:lnTo>
                  <a:pt x="0" y="0"/>
                </a:lnTo>
                <a:close/>
              </a:path>
            </a:pathLst>
          </a:custGeom>
          <a:blipFill>
            <a:blip r:embed="rId4"/>
            <a:stretch>
              <a:fillRect l="-3233" t="-53074" r="-4409" b="-52174"/>
            </a:stretch>
          </a:blipFill>
        </p:spPr>
        <p:txBody>
          <a:bodyPr/>
          <a:lstStyle/>
          <a:p/>
        </p:txBody>
      </p:sp>
      <p:sp>
        <p:nvSpPr>
          <p:cNvPr id="5" name="Freeform 5"/>
          <p:cNvSpPr/>
          <p:nvPr/>
        </p:nvSpPr>
        <p:spPr>
          <a:xfrm>
            <a:off x="4603105" y="2317074"/>
            <a:ext cx="3993826" cy="1537536"/>
          </a:xfrm>
          <a:custGeom>
            <a:rect l="l" t="t" r="r" b="b"/>
            <a:pathLst>
              <a:path w="3993825" h="1537536">
                <a:moveTo>
                  <a:pt x="0" y="0"/>
                </a:moveTo>
                <a:lnTo>
                  <a:pt x="3993826" y="0"/>
                </a:lnTo>
                <a:lnTo>
                  <a:pt x="3993826" y="1537536"/>
                </a:lnTo>
                <a:lnTo>
                  <a:pt x="0" y="1537536"/>
                </a:lnTo>
                <a:lnTo>
                  <a:pt x="0" y="0"/>
                </a:lnTo>
                <a:close/>
              </a:path>
            </a:pathLst>
          </a:custGeom>
          <a:blipFill>
            <a:blip r:embed="rId5"/>
            <a:stretch>
              <a:fillRect t="-81702" b="-78052"/>
            </a:stretch>
          </a:blipFill>
        </p:spPr>
        <p:txBody>
          <a:bodyPr/>
          <a:lstStyle/>
          <a:p/>
        </p:txBody>
      </p:sp>
      <p:sp>
        <p:nvSpPr>
          <p:cNvPr id="6" name="Freeform 6"/>
          <p:cNvSpPr/>
          <p:nvPr/>
        </p:nvSpPr>
        <p:spPr>
          <a:xfrm>
            <a:off x="8835056" y="1764497"/>
            <a:ext cx="2174037" cy="2608845"/>
          </a:xfrm>
          <a:custGeom>
            <a:rect l="l" t="t" r="r" b="b"/>
            <a:pathLst>
              <a:path w="2174037" h="2608845">
                <a:moveTo>
                  <a:pt x="0" y="0"/>
                </a:moveTo>
                <a:lnTo>
                  <a:pt x="2174037" y="0"/>
                </a:lnTo>
                <a:lnTo>
                  <a:pt x="2174037" y="2608845"/>
                </a:lnTo>
                <a:lnTo>
                  <a:pt x="0" y="2608845"/>
                </a:lnTo>
                <a:lnTo>
                  <a:pt x="0" y="0"/>
                </a:lnTo>
                <a:close/>
              </a:path>
            </a:pathLst>
          </a:custGeom>
          <a:blipFill>
            <a:blip r:embed="rId6"/>
            <a:stretch>
              <a:fillRect/>
            </a:stretch>
          </a:blipFill>
        </p:spPr>
        <p:txBody>
          <a:bodyPr/>
          <a:lstStyle/>
          <a:p/>
        </p:txBody>
      </p:sp>
      <p:sp>
        <p:nvSpPr>
          <p:cNvPr id="7" name="Freeform 7"/>
          <p:cNvSpPr/>
          <p:nvPr/>
        </p:nvSpPr>
        <p:spPr>
          <a:xfrm>
            <a:off x="12355128" y="4749811"/>
            <a:ext cx="4947372" cy="1620691"/>
          </a:xfrm>
          <a:custGeom>
            <a:rect l="l" t="t" r="r" b="b"/>
            <a:pathLst>
              <a:path w="4947372" h="1620691">
                <a:moveTo>
                  <a:pt x="0" y="0"/>
                </a:moveTo>
                <a:lnTo>
                  <a:pt x="4947372" y="0"/>
                </a:lnTo>
                <a:lnTo>
                  <a:pt x="4947372" y="1620691"/>
                </a:lnTo>
                <a:lnTo>
                  <a:pt x="0" y="1620691"/>
                </a:lnTo>
                <a:lnTo>
                  <a:pt x="0" y="0"/>
                </a:lnTo>
                <a:close/>
              </a:path>
            </a:pathLst>
          </a:custGeom>
          <a:blipFill>
            <a:blip r:embed="rId7"/>
            <a:stretch>
              <a:fillRect/>
            </a:stretch>
          </a:blipFill>
        </p:spPr>
        <p:txBody>
          <a:bodyPr/>
          <a:lstStyle/>
          <a:p/>
        </p:txBody>
      </p:sp>
      <p:sp>
        <p:nvSpPr>
          <p:cNvPr id="8" name="Freeform 8"/>
          <p:cNvSpPr/>
          <p:nvPr/>
        </p:nvSpPr>
        <p:spPr>
          <a:xfrm>
            <a:off x="14796585" y="2177724"/>
            <a:ext cx="3054384" cy="1676886"/>
          </a:xfrm>
          <a:custGeom>
            <a:rect l="l" t="t" r="r" b="b"/>
            <a:pathLst>
              <a:path w="3054384" h="1676886">
                <a:moveTo>
                  <a:pt x="0" y="0"/>
                </a:moveTo>
                <a:lnTo>
                  <a:pt x="3054383" y="0"/>
                </a:lnTo>
                <a:lnTo>
                  <a:pt x="3054383" y="1676886"/>
                </a:lnTo>
                <a:lnTo>
                  <a:pt x="0" y="1676886"/>
                </a:lnTo>
                <a:lnTo>
                  <a:pt x="0" y="0"/>
                </a:lnTo>
                <a:close/>
              </a:path>
            </a:pathLst>
          </a:custGeom>
          <a:blipFill>
            <a:blip r:embed="rId8"/>
            <a:stretch>
              <a:fillRect t="-38346" b="-43799"/>
            </a:stretch>
          </a:blipFill>
        </p:spPr>
        <p:txBody>
          <a:bodyPr/>
          <a:lstStyle/>
          <a:p/>
        </p:txBody>
      </p:sp>
      <p:sp>
        <p:nvSpPr>
          <p:cNvPr id="9" name="Freeform 9"/>
          <p:cNvSpPr/>
          <p:nvPr/>
        </p:nvSpPr>
        <p:spPr>
          <a:xfrm>
            <a:off x="11492676" y="2157201"/>
            <a:ext cx="2818134" cy="1893666"/>
          </a:xfrm>
          <a:custGeom>
            <a:rect l="l" t="t" r="r" b="b"/>
            <a:pathLst>
              <a:path w="2818134" h="1893666">
                <a:moveTo>
                  <a:pt x="0" y="0"/>
                </a:moveTo>
                <a:lnTo>
                  <a:pt x="2818134" y="0"/>
                </a:lnTo>
                <a:lnTo>
                  <a:pt x="2818134" y="1893667"/>
                </a:lnTo>
                <a:lnTo>
                  <a:pt x="0" y="1893667"/>
                </a:lnTo>
                <a:lnTo>
                  <a:pt x="0" y="0"/>
                </a:lnTo>
                <a:close/>
              </a:path>
            </a:pathLst>
          </a:custGeom>
          <a:blipFill>
            <a:blip r:embed="rId9"/>
            <a:stretch>
              <a:fillRect l="-9523" t="-35433" r="-9523" b="-41732"/>
            </a:stretch>
          </a:blipFill>
        </p:spPr>
        <p:txBody>
          <a:bodyPr/>
          <a:lstStyle/>
          <a:p/>
        </p:txBody>
      </p:sp>
      <p:sp>
        <p:nvSpPr>
          <p:cNvPr id="10" name="Freeform 10"/>
          <p:cNvSpPr/>
          <p:nvPr/>
        </p:nvSpPr>
        <p:spPr>
          <a:xfrm>
            <a:off x="12333550" y="7069446"/>
            <a:ext cx="4968950" cy="2018636"/>
          </a:xfrm>
          <a:custGeom>
            <a:rect l="l" t="t" r="r" b="b"/>
            <a:pathLst>
              <a:path w="4968950" h="2018636">
                <a:moveTo>
                  <a:pt x="0" y="0"/>
                </a:moveTo>
                <a:lnTo>
                  <a:pt x="4968950" y="0"/>
                </a:lnTo>
                <a:lnTo>
                  <a:pt x="4968950" y="2018636"/>
                </a:lnTo>
                <a:lnTo>
                  <a:pt x="0" y="2018636"/>
                </a:lnTo>
                <a:lnTo>
                  <a:pt x="0" y="0"/>
                </a:lnTo>
                <a:close/>
              </a:path>
            </a:pathLst>
          </a:custGeom>
          <a:blipFill>
            <a:blip r:embed="rId10"/>
            <a:stretch>
              <a:fillRect/>
            </a:stretch>
          </a:blipFill>
        </p:spPr>
        <p:txBody>
          <a:bodyPr/>
          <a:lstStyle/>
          <a:p/>
        </p:txBody>
      </p:sp>
      <p:sp>
        <p:nvSpPr>
          <p:cNvPr id="11" name="TextBox 11"/>
          <p:cNvSpPr txBox="1"/>
          <p:nvPr/>
        </p:nvSpPr>
        <p:spPr>
          <a:xfrm>
            <a:off x="5477216"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f9k26pn3"/>
              </a:rPr>
              <a:t>https://tinyurl.com/f9k26pn3</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Dried Durian Market Report 2024</dc:title>
  <cp:lastModifiedBy>decipher market</cp:lastModifiedBy>
  <cp:revision>2</cp:revision>
  <dcterms:created xsi:type="dcterms:W3CDTF">2006-08-16T00:00:00Z</dcterms:created>
  <dcterms:modified xsi:type="dcterms:W3CDTF">2024-05-18T06:42:57Z</dcterms:modified>
</cp:coreProperties>
</file>