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hyperlink" Target="https://tinyurl.com/cb4r9e29"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384603" cy="10287000"/>
            <a:chExt cx="3423529" cy="3752725"/>
          </a:xfrm>
        </p:grpSpPr>
        <p:sp>
          <p:nvSpPr>
            <p:cNvPr id="4" name="Freeform 4"/>
            <p:cNvSpPr/>
            <p:nvPr/>
          </p:nvSpPr>
          <p:spPr>
            <a:xfrm>
              <a:off x="0" y="0"/>
              <a:ext cx="3423529" cy="3752726"/>
            </a:xfrm>
            <a:custGeom>
              <a:rect l="l" t="t" r="r" b="b"/>
              <a:pathLst>
                <a:path w="3423529" h="3752726">
                  <a:moveTo>
                    <a:pt x="0" y="0"/>
                  </a:moveTo>
                  <a:lnTo>
                    <a:pt x="3423529" y="0"/>
                  </a:lnTo>
                  <a:lnTo>
                    <a:pt x="3423529" y="3752726"/>
                  </a:lnTo>
                  <a:lnTo>
                    <a:pt x="0" y="3752726"/>
                  </a:lnTo>
                  <a:close/>
                </a:path>
              </a:pathLst>
            </a:custGeom>
            <a:solidFill>
              <a:srgbClr val="A63129">
                <a:alpha val="89804"/>
              </a:srgbClr>
            </a:solidFill>
          </p:spPr>
          <p:txBody>
            <a:bodyPr/>
            <a:lstStyle/>
            <a:p/>
          </p:txBody>
        </p:sp>
      </p:grpSp>
      <p:sp>
        <p:nvSpPr>
          <p:cNvPr id="5" name="TextBox 5"/>
          <p:cNvSpPr txBox="1"/>
          <p:nvPr/>
        </p:nvSpPr>
        <p:spPr>
          <a:xfrm>
            <a:off x="139505" y="2965643"/>
            <a:ext cx="9105594" cy="4508115"/>
          </a:xfrm>
          <a:prstGeom prst="rect">
            <a:avLst/>
          </a:prstGeom>
        </p:spPr>
        <p:txBody>
          <a:bodyPr lIns="0" tIns="0" rIns="0" bIns="0" rtlCol="0" anchor="t">
            <a:spAutoFit/>
          </a:bodyPr>
          <a:lstStyle/>
          <a:p>
            <a:pPr>
              <a:lnSpc>
                <a:spcPts val="8887"/>
              </a:lnSpc>
            </a:pPr>
            <a:r>
              <a:rPr lang="en-US" sz="8799">
                <a:solidFill>
                  <a:srgbClr val="FFFFFF"/>
                </a:solidFill>
                <a:latin typeface="Lato"/>
              </a:rPr>
              <a:t>GLOBAL</a:t>
            </a:r>
          </a:p>
          <a:p>
            <a:pPr>
              <a:lnSpc>
                <a:spcPts val="8483"/>
              </a:lnSpc>
            </a:pPr>
            <a:r>
              <a:rPr lang="en-US" sz="8399">
                <a:solidFill>
                  <a:srgbClr val="FFFFFF"/>
                </a:solidFill>
                <a:latin typeface="Lato"/>
              </a:rPr>
              <a:t>DOUGHNUTS</a:t>
            </a:r>
          </a:p>
          <a:p>
            <a:pPr>
              <a:lnSpc>
                <a:spcPts val="8887"/>
              </a:lnSpc>
            </a:pPr>
            <a:r>
              <a:rPr lang="en-US" sz="8799">
                <a:solidFill>
                  <a:srgbClr val="FFFFFF"/>
                </a:solidFill>
                <a:latin typeface="Lato"/>
              </a:rPr>
              <a:t>MARKET REPORT 2024</a:t>
            </a:r>
          </a:p>
        </p:txBody>
      </p:sp>
      <p:sp>
        <p:nvSpPr>
          <p:cNvPr id="6" name="TextBox 6"/>
          <p:cNvSpPr txBox="1"/>
          <p:nvPr/>
        </p:nvSpPr>
        <p:spPr>
          <a:xfrm>
            <a:off x="240603" y="9380393"/>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sp>
        <p:nvSpPr>
          <p:cNvPr id="3" name="TextBox 3"/>
          <p:cNvSpPr txBox="1"/>
          <p:nvPr/>
        </p:nvSpPr>
        <p:spPr>
          <a:xfrm>
            <a:off x="0" y="622617"/>
            <a:ext cx="7929589" cy="897890"/>
          </a:xfrm>
          <a:prstGeom prst="rect">
            <a:avLst/>
          </a:prstGeom>
        </p:spPr>
        <p:txBody>
          <a:bodyPr lIns="0" tIns="0" rIns="0" bIns="0" rtlCol="0" anchor="t">
            <a:spAutoFit/>
          </a:bodyPr>
          <a:lstStyle/>
          <a:p>
            <a:pPr algn="ctr">
              <a:lnSpc>
                <a:spcPts val="6955"/>
              </a:lnSpc>
            </a:pPr>
            <a:r>
              <a:rPr lang="en-US" sz="6500">
                <a:solidFill>
                  <a:srgbClr val="F8F8F8"/>
                </a:solidFill>
                <a:latin typeface="Canva Sans"/>
              </a:rPr>
              <a:t>INTRODUCTION</a:t>
            </a:r>
          </a:p>
        </p:txBody>
      </p:sp>
      <p:sp>
        <p:nvSpPr>
          <p:cNvPr id="4" name="TextBox 4"/>
          <p:cNvSpPr txBox="1"/>
          <p:nvPr/>
        </p:nvSpPr>
        <p:spPr>
          <a:xfrm>
            <a:off x="230386" y="3142418"/>
            <a:ext cx="8138548" cy="6356985"/>
          </a:xfrm>
          <a:prstGeom prst="rect">
            <a:avLst/>
          </a:prstGeom>
        </p:spPr>
        <p:txBody>
          <a:bodyPr lIns="0" tIns="0" rIns="0" bIns="0" rtlCol="0" anchor="t">
            <a:spAutoFit/>
          </a:bodyPr>
          <a:lstStyle/>
          <a:p>
            <a:pPr>
              <a:lnSpc>
                <a:spcPts val="5040"/>
              </a:lnSpc>
              <a:spcBef>
                <a:spcPct val="0"/>
              </a:spcBef>
            </a:pPr>
            <a:r>
              <a:rPr lang="en-US" sz="3600">
                <a:solidFill>
                  <a:srgbClr val="F8F8F8"/>
                </a:solidFill>
                <a:latin typeface="Montserrat"/>
              </a:rPr>
              <a:t>A doughnut is a type of fried pastry popular in many parts of the world. It is made from flour, sugar, Yeast, eggs, and milk. Doughnuts can be either cake or yeast style. They are typically round and have a hole in the center. Growth is fueled by rising disposable income, changing food preferences, and growing demand for convenience foods.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0679855" y="5629342"/>
            <a:ext cx="7252786" cy="2195775"/>
            <a:chExt cx="860407" cy="260488"/>
          </a:xfrm>
        </p:grpSpPr>
        <p:sp>
          <p:nvSpPr>
            <p:cNvPr id="4" name="Freeform 4"/>
            <p:cNvSpPr/>
            <p:nvPr/>
          </p:nvSpPr>
          <p:spPr>
            <a:xfrm>
              <a:off x="0" y="0"/>
              <a:ext cx="860407" cy="260488"/>
            </a:xfrm>
            <a:custGeom>
              <a:rect l="l" t="t" r="r" b="b"/>
              <a:pathLst>
                <a:path w="860407" h="260488">
                  <a:moveTo>
                    <a:pt x="106744" y="0"/>
                  </a:moveTo>
                  <a:lnTo>
                    <a:pt x="753663" y="0"/>
                  </a:lnTo>
                  <a:cubicBezTo>
                    <a:pt x="812616" y="0"/>
                    <a:pt x="860407" y="47791"/>
                    <a:pt x="860407" y="106744"/>
                  </a:cubicBezTo>
                  <a:lnTo>
                    <a:pt x="860407" y="153743"/>
                  </a:lnTo>
                  <a:cubicBezTo>
                    <a:pt x="860407" y="212697"/>
                    <a:pt x="812616" y="260488"/>
                    <a:pt x="753663" y="260488"/>
                  </a:cubicBezTo>
                  <a:lnTo>
                    <a:pt x="106744" y="260488"/>
                  </a:lnTo>
                  <a:cubicBezTo>
                    <a:pt x="47791" y="260488"/>
                    <a:pt x="0" y="212697"/>
                    <a:pt x="0" y="153743"/>
                  </a:cubicBezTo>
                  <a:lnTo>
                    <a:pt x="0" y="106744"/>
                  </a:lnTo>
                  <a:cubicBezTo>
                    <a:pt x="0" y="47791"/>
                    <a:pt x="47791" y="0"/>
                    <a:pt x="106744" y="0"/>
                  </a:cubicBezTo>
                  <a:close/>
                </a:path>
              </a:pathLst>
            </a:custGeom>
            <a:solidFill>
              <a:srgbClr val="A6312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978420" y="5899130"/>
            <a:ext cx="1771508" cy="1769294"/>
          </a:xfrm>
          <a:custGeom>
            <a:rect l="l" t="t" r="r" b="b"/>
            <a:pathLst>
              <a:path w="1771508" h="1769294">
                <a:moveTo>
                  <a:pt x="0" y="0"/>
                </a:moveTo>
                <a:lnTo>
                  <a:pt x="1771509" y="0"/>
                </a:lnTo>
                <a:lnTo>
                  <a:pt x="1771509" y="1769294"/>
                </a:lnTo>
                <a:lnTo>
                  <a:pt x="0" y="1769294"/>
                </a:lnTo>
                <a:lnTo>
                  <a:pt x="0" y="0"/>
                </a:lnTo>
                <a:close/>
              </a:path>
            </a:pathLst>
          </a:custGeom>
          <a:blipFill>
            <a:blip r:embed="rId3"/>
            <a:stretch>
              <a:fillRect/>
            </a:stretch>
          </a:blipFill>
        </p:spPr>
        <p:txBody>
          <a:bodyPr/>
          <a:lstStyle/>
          <a:p/>
        </p:txBody>
      </p:sp>
      <p:grpSp>
        <p:nvGrpSpPr>
          <p:cNvPr id="7" name="Group 7"/>
          <p:cNvGrpSpPr/>
          <p:nvPr/>
        </p:nvGrpSpPr>
        <p:grpSpPr>
          <a:xfrm>
            <a:off x="10937118" y="5828327"/>
            <a:ext cx="1745419" cy="17454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0679855" y="3153692"/>
            <a:ext cx="7252786" cy="2195775"/>
            <a:chExt cx="860407" cy="260488"/>
          </a:xfrm>
        </p:grpSpPr>
        <p:sp>
          <p:nvSpPr>
            <p:cNvPr id="11" name="Freeform 11"/>
            <p:cNvSpPr/>
            <p:nvPr/>
          </p:nvSpPr>
          <p:spPr>
            <a:xfrm>
              <a:off x="0" y="0"/>
              <a:ext cx="860407" cy="260488"/>
            </a:xfrm>
            <a:custGeom>
              <a:rect l="l" t="t" r="r" b="b"/>
              <a:pathLst>
                <a:path w="860407" h="260488">
                  <a:moveTo>
                    <a:pt x="106744" y="0"/>
                  </a:moveTo>
                  <a:lnTo>
                    <a:pt x="753663" y="0"/>
                  </a:lnTo>
                  <a:cubicBezTo>
                    <a:pt x="812616" y="0"/>
                    <a:pt x="860407" y="47791"/>
                    <a:pt x="860407" y="106744"/>
                  </a:cubicBezTo>
                  <a:lnTo>
                    <a:pt x="860407" y="153743"/>
                  </a:lnTo>
                  <a:cubicBezTo>
                    <a:pt x="860407" y="212697"/>
                    <a:pt x="812616" y="260488"/>
                    <a:pt x="753663" y="260488"/>
                  </a:cubicBezTo>
                  <a:lnTo>
                    <a:pt x="106744" y="260488"/>
                  </a:lnTo>
                  <a:cubicBezTo>
                    <a:pt x="47791" y="260488"/>
                    <a:pt x="0" y="212697"/>
                    <a:pt x="0" y="153743"/>
                  </a:cubicBezTo>
                  <a:lnTo>
                    <a:pt x="0" y="106744"/>
                  </a:lnTo>
                  <a:cubicBezTo>
                    <a:pt x="0" y="47791"/>
                    <a:pt x="47791" y="0"/>
                    <a:pt x="106744" y="0"/>
                  </a:cubicBezTo>
                  <a:close/>
                </a:path>
              </a:pathLst>
            </a:custGeom>
            <a:solidFill>
              <a:srgbClr val="A63129"/>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0978420" y="3423481"/>
            <a:ext cx="1771508" cy="1769294"/>
          </a:xfrm>
          <a:custGeom>
            <a:rect l="l" t="t" r="r" b="b"/>
            <a:pathLst>
              <a:path w="1771508" h="1769294">
                <a:moveTo>
                  <a:pt x="0" y="0"/>
                </a:moveTo>
                <a:lnTo>
                  <a:pt x="1771509" y="0"/>
                </a:lnTo>
                <a:lnTo>
                  <a:pt x="1771509" y="1769294"/>
                </a:lnTo>
                <a:lnTo>
                  <a:pt x="0" y="1769294"/>
                </a:lnTo>
                <a:lnTo>
                  <a:pt x="0" y="0"/>
                </a:lnTo>
                <a:close/>
              </a:path>
            </a:pathLst>
          </a:custGeom>
          <a:blipFill>
            <a:blip r:embed="rId3"/>
            <a:stretch>
              <a:fillRect/>
            </a:stretch>
          </a:blipFill>
        </p:spPr>
        <p:txBody>
          <a:bodyPr/>
          <a:lstStyle/>
          <a:p/>
        </p:txBody>
      </p:sp>
      <p:grpSp>
        <p:nvGrpSpPr>
          <p:cNvPr id="14" name="Group 14"/>
          <p:cNvGrpSpPr/>
          <p:nvPr/>
        </p:nvGrpSpPr>
        <p:grpSpPr>
          <a:xfrm>
            <a:off x="10937118" y="3352677"/>
            <a:ext cx="1745419" cy="1745419"/>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11170530" y="6232284"/>
            <a:ext cx="1278595" cy="1212726"/>
          </a:xfrm>
          <a:prstGeom prst="rect">
            <a:avLst/>
          </a:prstGeom>
        </p:spPr>
        <p:txBody>
          <a:bodyPr lIns="0" tIns="0" rIns="0" bIns="0" rtlCol="0" anchor="t">
            <a:spAutoFit/>
          </a:bodyPr>
          <a:lstStyle/>
          <a:p>
            <a:pPr algn="ctr">
              <a:lnSpc>
                <a:spcPts val="3012"/>
              </a:lnSpc>
            </a:pPr>
            <a:r>
              <a:rPr lang="en-US" sz="3765">
                <a:solidFill>
                  <a:srgbClr val="1E3048"/>
                </a:solidFill>
                <a:latin typeface="Poppins Bold"/>
              </a:rPr>
              <a:t>2023- 2030</a:t>
            </a:r>
          </a:p>
        </p:txBody>
      </p:sp>
      <p:sp>
        <p:nvSpPr>
          <p:cNvPr id="18" name="TextBox 18"/>
          <p:cNvSpPr txBox="1"/>
          <p:nvPr/>
        </p:nvSpPr>
        <p:spPr>
          <a:xfrm>
            <a:off x="12587921" y="5971946"/>
            <a:ext cx="4873097" cy="1456307"/>
          </a:xfrm>
          <a:prstGeom prst="rect">
            <a:avLst/>
          </a:prstGeom>
        </p:spPr>
        <p:txBody>
          <a:bodyPr lIns="0" tIns="0" rIns="0" bIns="0" rtlCol="0" anchor="t">
            <a:spAutoFit/>
          </a:bodyPr>
          <a:lstStyle/>
          <a:p>
            <a:pPr algn="ctr">
              <a:lnSpc>
                <a:spcPts val="5694"/>
              </a:lnSpc>
            </a:pPr>
            <a:r>
              <a:rPr lang="en-US" sz="4067">
                <a:solidFill>
                  <a:srgbClr val="FFFFFF"/>
                </a:solidFill>
                <a:latin typeface="Poppins"/>
              </a:rPr>
              <a:t>CAGR</a:t>
            </a:r>
          </a:p>
          <a:p>
            <a:pPr algn="ctr">
              <a:lnSpc>
                <a:spcPts val="5694"/>
              </a:lnSpc>
              <a:spcBef>
                <a:spcPct val="0"/>
              </a:spcBef>
            </a:pPr>
            <a:r>
              <a:rPr lang="en-US" sz="4067">
                <a:solidFill>
                  <a:srgbClr val="FFFFFF"/>
                </a:solidFill>
                <a:latin typeface="Poppins"/>
              </a:rPr>
              <a:t>7.00%</a:t>
            </a:r>
          </a:p>
        </p:txBody>
      </p:sp>
      <p:sp>
        <p:nvSpPr>
          <p:cNvPr id="19" name="TextBox 19"/>
          <p:cNvSpPr txBox="1"/>
          <p:nvPr/>
        </p:nvSpPr>
        <p:spPr>
          <a:xfrm>
            <a:off x="10324497" y="943893"/>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0" name="TextBox 20"/>
          <p:cNvSpPr txBox="1"/>
          <p:nvPr/>
        </p:nvSpPr>
        <p:spPr>
          <a:xfrm>
            <a:off x="11170530" y="4043848"/>
            <a:ext cx="1278595" cy="461906"/>
          </a:xfrm>
          <a:prstGeom prst="rect">
            <a:avLst/>
          </a:prstGeom>
        </p:spPr>
        <p:txBody>
          <a:bodyPr lIns="0" tIns="0" rIns="0" bIns="0" rtlCol="0" anchor="t">
            <a:spAutoFit/>
          </a:bodyPr>
          <a:lstStyle/>
          <a:p>
            <a:pPr marL="0" lvl="0" indent="0" algn="ctr">
              <a:lnSpc>
                <a:spcPts val="3012"/>
              </a:lnSpc>
              <a:spcBef>
                <a:spcPct val="0"/>
              </a:spcBef>
            </a:pPr>
            <a:r>
              <a:rPr lang="en-US" sz="3765" u="none" strike="noStrike">
                <a:solidFill>
                  <a:srgbClr val="1E3048"/>
                </a:solidFill>
                <a:latin typeface="Poppins Bold"/>
              </a:rPr>
              <a:t>2022</a:t>
            </a:r>
          </a:p>
        </p:txBody>
      </p:sp>
      <p:sp>
        <p:nvSpPr>
          <p:cNvPr id="21" name="TextBox 21"/>
          <p:cNvSpPr txBox="1"/>
          <p:nvPr/>
        </p:nvSpPr>
        <p:spPr>
          <a:xfrm>
            <a:off x="12682537" y="3519141"/>
            <a:ext cx="5121369" cy="1399449"/>
          </a:xfrm>
          <a:prstGeom prst="rect">
            <a:avLst/>
          </a:prstGeom>
        </p:spPr>
        <p:txBody>
          <a:bodyPr lIns="0" tIns="0" rIns="0" bIns="0" rtlCol="0" anchor="t">
            <a:spAutoFit/>
          </a:bodyPr>
          <a:lstStyle/>
          <a:p>
            <a:pPr algn="ctr">
              <a:lnSpc>
                <a:spcPts val="5525"/>
              </a:lnSpc>
            </a:pPr>
            <a:r>
              <a:rPr lang="en-US" sz="3946">
                <a:solidFill>
                  <a:srgbClr val="FFFFFF"/>
                </a:solidFill>
                <a:latin typeface="Poppins"/>
              </a:rPr>
              <a:t>MARKET SIZE </a:t>
            </a:r>
          </a:p>
          <a:p>
            <a:pPr algn="ctr">
              <a:lnSpc>
                <a:spcPts val="5525"/>
              </a:lnSpc>
              <a:spcBef>
                <a:spcPct val="0"/>
              </a:spcBef>
            </a:pPr>
            <a:r>
              <a:rPr lang="en-US" sz="3946">
                <a:solidFill>
                  <a:srgbClr val="FFFFFF"/>
                </a:solidFill>
                <a:latin typeface="Poppins"/>
              </a:rPr>
              <a:t> USD 12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194" b="-11361"/>
            </a:stretch>
          </a:blipFill>
        </p:spPr>
        <p:txBody>
          <a:bodyPr/>
          <a:lstStyle/>
          <a:p/>
        </p:txBody>
      </p:sp>
      <p:grpSp>
        <p:nvGrpSpPr>
          <p:cNvPr id="3" name="Group 3"/>
          <p:cNvGrpSpPr/>
          <p:nvPr/>
        </p:nvGrpSpPr>
        <p:grpSpPr>
          <a:xfrm>
            <a:off x="3783002" y="2896413"/>
            <a:ext cx="6583156" cy="2691481"/>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A63129">
                <a:alpha val="89804"/>
              </a:srgbClr>
            </a:solidFill>
          </p:spPr>
          <p:txBody>
            <a:bodyPr/>
            <a:lstStyle/>
            <a:p/>
          </p:txBody>
        </p:sp>
      </p:grpSp>
      <p:grpSp>
        <p:nvGrpSpPr>
          <p:cNvPr id="5" name="Group 5"/>
          <p:cNvGrpSpPr/>
          <p:nvPr/>
        </p:nvGrpSpPr>
        <p:grpSpPr>
          <a:xfrm rot="5400000">
            <a:off x="2245620" y="1263814"/>
            <a:ext cx="1375642" cy="5866883"/>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3783002" y="5859082"/>
            <a:ext cx="6583156" cy="2691481"/>
            <a:chExt cx="6777126" cy="2770785"/>
          </a:xfrm>
        </p:grpSpPr>
        <p:sp>
          <p:nvSpPr>
            <p:cNvPr id="8" name="Freeform 8"/>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633826">
                <a:alpha val="89804"/>
              </a:srgbClr>
            </a:solidFill>
          </p:spPr>
          <p:txBody>
            <a:bodyPr/>
            <a:lstStyle/>
            <a:p/>
          </p:txBody>
        </p:sp>
      </p:grpSp>
      <p:grpSp>
        <p:nvGrpSpPr>
          <p:cNvPr id="9" name="Group 9"/>
          <p:cNvGrpSpPr/>
          <p:nvPr/>
        </p:nvGrpSpPr>
        <p:grpSpPr>
          <a:xfrm rot="5400000">
            <a:off x="2245620" y="4261487"/>
            <a:ext cx="1375642" cy="5866883"/>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1" name="Group 11"/>
          <p:cNvGrpSpPr/>
          <p:nvPr/>
        </p:nvGrpSpPr>
        <p:grpSpPr>
          <a:xfrm>
            <a:off x="0" y="0"/>
            <a:ext cx="18288000" cy="1299779"/>
            <a:chExt cx="4816593" cy="342329"/>
          </a:xfrm>
        </p:grpSpPr>
        <p:sp>
          <p:nvSpPr>
            <p:cNvPr id="12" name="Freeform 12"/>
            <p:cNvSpPr/>
            <p:nvPr/>
          </p:nvSpPr>
          <p:spPr>
            <a:xfrm>
              <a:off x="0" y="0"/>
              <a:ext cx="4816592" cy="342329"/>
            </a:xfrm>
            <a:custGeom>
              <a:rect l="l" t="t" r="r" b="b"/>
              <a:pathLst>
                <a:path w="4816592" h="342329">
                  <a:moveTo>
                    <a:pt x="0" y="0"/>
                  </a:moveTo>
                  <a:lnTo>
                    <a:pt x="4816592" y="0"/>
                  </a:lnTo>
                  <a:lnTo>
                    <a:pt x="4816592" y="342329"/>
                  </a:lnTo>
                  <a:lnTo>
                    <a:pt x="0" y="342329"/>
                  </a:lnTo>
                  <a:close/>
                </a:path>
              </a:pathLst>
            </a:custGeom>
            <a:solidFill>
              <a:srgbClr val="000000">
                <a:alpha val="60000"/>
              </a:srgbClr>
            </a:solidFill>
          </p:spPr>
          <p:txBody>
            <a:bodyPr/>
            <a:lstStyle/>
            <a:p/>
          </p:txBody>
        </p:sp>
        <p:sp>
          <p:nvSpPr>
            <p:cNvPr id="13" name="TextBox 13"/>
            <p:cNvSpPr txBox="1"/>
            <p:nvPr/>
          </p:nvSpPr>
          <p:spPr>
            <a:xfrm>
              <a:off x="0" y="-38100"/>
              <a:ext cx="4816593" cy="380429"/>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262100" y="3954014"/>
            <a:ext cx="5033638" cy="562684"/>
          </a:xfrm>
          <a:prstGeom prst="rect">
            <a:avLst/>
          </a:prstGeom>
        </p:spPr>
        <p:txBody>
          <a:bodyPr lIns="0" tIns="0" rIns="0" bIns="0" rtlCol="0" anchor="t">
            <a:spAutoFit/>
          </a:bodyPr>
          <a:lstStyle/>
          <a:p>
            <a:pPr algn="ctr">
              <a:lnSpc>
                <a:spcPts val="4292"/>
              </a:lnSpc>
            </a:pPr>
            <a:r>
              <a:rPr lang="en-US" sz="4249">
                <a:solidFill>
                  <a:srgbClr val="43B4BE"/>
                </a:solidFill>
                <a:latin typeface="Montserrat Classic"/>
              </a:rPr>
              <a:t>Type Segment</a:t>
            </a:r>
          </a:p>
        </p:txBody>
      </p:sp>
      <p:sp>
        <p:nvSpPr>
          <p:cNvPr id="15" name="TextBox 15"/>
          <p:cNvSpPr txBox="1"/>
          <p:nvPr/>
        </p:nvSpPr>
        <p:spPr>
          <a:xfrm>
            <a:off x="5851968" y="3665512"/>
            <a:ext cx="4292224" cy="1105659"/>
          </a:xfrm>
          <a:prstGeom prst="rect">
            <a:avLst/>
          </a:prstGeom>
        </p:spPr>
        <p:txBody>
          <a:bodyPr lIns="0" tIns="0" rIns="0" bIns="0" rtlCol="0" anchor="t">
            <a:spAutoFit/>
          </a:bodyPr>
          <a:lstStyle/>
          <a:p>
            <a:pPr marL="691795" lvl="1" indent="-345897">
              <a:lnSpc>
                <a:spcPts val="4485"/>
              </a:lnSpc>
              <a:buFont typeface="Arial"/>
              <a:buChar char="•"/>
            </a:pPr>
            <a:r>
              <a:rPr lang="en-US" sz="3204">
                <a:solidFill>
                  <a:srgbClr val="FFFFFF"/>
                </a:solidFill>
                <a:latin typeface="Montserrat"/>
              </a:rPr>
              <a:t>Cake Style</a:t>
            </a:r>
          </a:p>
          <a:p>
            <a:pPr marL="691795" lvl="1" indent="-345897">
              <a:lnSpc>
                <a:spcPts val="4485"/>
              </a:lnSpc>
              <a:buFont typeface="Arial"/>
              <a:buChar char="•"/>
            </a:pPr>
            <a:r>
              <a:rPr lang="en-US" sz="3204">
                <a:solidFill>
                  <a:srgbClr val="FFFFFF"/>
                </a:solidFill>
                <a:latin typeface="Montserrat"/>
              </a:rPr>
              <a:t>Yeast Stylel</a:t>
            </a:r>
          </a:p>
        </p:txBody>
      </p:sp>
      <p:sp>
        <p:nvSpPr>
          <p:cNvPr id="16" name="TextBox 16"/>
          <p:cNvSpPr txBox="1"/>
          <p:nvPr/>
        </p:nvSpPr>
        <p:spPr>
          <a:xfrm>
            <a:off x="0" y="6693411"/>
            <a:ext cx="5033638" cy="1099023"/>
          </a:xfrm>
          <a:prstGeom prst="rect">
            <a:avLst/>
          </a:prstGeom>
        </p:spPr>
        <p:txBody>
          <a:bodyPr lIns="0" tIns="0" rIns="0" bIns="0" rtlCol="0" anchor="t">
            <a:spAutoFit/>
          </a:bodyPr>
          <a:lstStyle/>
          <a:p>
            <a:pPr algn="ctr">
              <a:lnSpc>
                <a:spcPts val="4292"/>
              </a:lnSpc>
            </a:pPr>
            <a:r>
              <a:rPr lang="en-US" sz="4249">
                <a:solidFill>
                  <a:srgbClr val="43B4BE"/>
                </a:solidFill>
                <a:latin typeface="Montserrat Classic"/>
              </a:rPr>
              <a:t>Application segment </a:t>
            </a:r>
          </a:p>
        </p:txBody>
      </p:sp>
      <p:sp>
        <p:nvSpPr>
          <p:cNvPr id="17" name="TextBox 17"/>
          <p:cNvSpPr txBox="1"/>
          <p:nvPr/>
        </p:nvSpPr>
        <p:spPr>
          <a:xfrm>
            <a:off x="5851968" y="6628181"/>
            <a:ext cx="4514190" cy="1105659"/>
          </a:xfrm>
          <a:prstGeom prst="rect">
            <a:avLst/>
          </a:prstGeom>
        </p:spPr>
        <p:txBody>
          <a:bodyPr lIns="0" tIns="0" rIns="0" bIns="0" rtlCol="0" anchor="t">
            <a:spAutoFit/>
          </a:bodyPr>
          <a:lstStyle/>
          <a:p>
            <a:pPr marL="691795" lvl="1" indent="-345897">
              <a:lnSpc>
                <a:spcPts val="4485"/>
              </a:lnSpc>
              <a:buFont typeface="Arial"/>
              <a:buChar char="•"/>
            </a:pPr>
            <a:r>
              <a:rPr lang="en-US" sz="3204">
                <a:solidFill>
                  <a:srgbClr val="FFFFFF"/>
                </a:solidFill>
                <a:latin typeface="Montserrat"/>
              </a:rPr>
              <a:t>Food Service</a:t>
            </a:r>
          </a:p>
          <a:p>
            <a:pPr marL="691795" lvl="1" indent="-345897">
              <a:lnSpc>
                <a:spcPts val="4485"/>
              </a:lnSpc>
              <a:buFont typeface="Arial"/>
              <a:buChar char="•"/>
            </a:pPr>
            <a:r>
              <a:rPr lang="en-US" sz="3204">
                <a:solidFill>
                  <a:srgbClr val="FFFFFF"/>
                </a:solidFill>
                <a:latin typeface="Montserrat"/>
              </a:rPr>
              <a:t>Retail Stores</a:t>
            </a:r>
          </a:p>
        </p:txBody>
      </p:sp>
      <p:sp>
        <p:nvSpPr>
          <p:cNvPr id="18" name="TextBox 18"/>
          <p:cNvSpPr txBox="1"/>
          <p:nvPr/>
        </p:nvSpPr>
        <p:spPr>
          <a:xfrm>
            <a:off x="493200" y="118676"/>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520922"/>
            <a:ext cx="10609474" cy="8766078"/>
          </a:xfrm>
          <a:custGeom>
            <a:rect l="l" t="t" r="r" b="b"/>
            <a:pathLst>
              <a:path w="10609474" h="8766078">
                <a:moveTo>
                  <a:pt x="0" y="0"/>
                </a:moveTo>
                <a:lnTo>
                  <a:pt x="10609474" y="0"/>
                </a:lnTo>
                <a:lnTo>
                  <a:pt x="10609474" y="8766078"/>
                </a:lnTo>
                <a:lnTo>
                  <a:pt x="0" y="87660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3" name="Group 3"/>
          <p:cNvGrpSpPr/>
          <p:nvPr/>
        </p:nvGrpSpPr>
        <p:grpSpPr>
          <a:xfrm>
            <a:off x="0" y="0"/>
            <a:ext cx="18288000" cy="1257300"/>
            <a:chExt cx="4816593" cy="331141"/>
          </a:xfrm>
        </p:grpSpPr>
        <p:sp>
          <p:nvSpPr>
            <p:cNvPr id="4" name="Freeform 4"/>
            <p:cNvSpPr/>
            <p:nvPr/>
          </p:nvSpPr>
          <p:spPr>
            <a:xfrm>
              <a:off x="0" y="0"/>
              <a:ext cx="4816592" cy="331141"/>
            </a:xfrm>
            <a:custGeom>
              <a:rect l="l" t="t" r="r" b="b"/>
              <a:pathLst>
                <a:path w="4816592" h="331141">
                  <a:moveTo>
                    <a:pt x="0" y="0"/>
                  </a:moveTo>
                  <a:lnTo>
                    <a:pt x="4816592" y="0"/>
                  </a:lnTo>
                  <a:lnTo>
                    <a:pt x="4816592" y="331141"/>
                  </a:lnTo>
                  <a:lnTo>
                    <a:pt x="0" y="331141"/>
                  </a:lnTo>
                  <a:close/>
                </a:path>
              </a:pathLst>
            </a:custGeom>
            <a:solidFill>
              <a:srgbClr val="000000">
                <a:alpha val="60000"/>
              </a:srgbClr>
            </a:solidFill>
          </p:spPr>
          <p:txBody>
            <a:bodyPr/>
            <a:lstStyle/>
            <a:p/>
          </p:txBody>
        </p:sp>
        <p:sp>
          <p:nvSpPr>
            <p:cNvPr id="5" name="TextBox 5"/>
            <p:cNvSpPr txBox="1"/>
            <p:nvPr/>
          </p:nvSpPr>
          <p:spPr>
            <a:xfrm>
              <a:off x="0" y="-38100"/>
              <a:ext cx="4816593" cy="36924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FFFFFF"/>
                </a:solidFill>
                <a:latin typeface="Canva Sans"/>
              </a:rPr>
              <a:t>Global Doughnuts Market Revenue share for 2022</a:t>
            </a:r>
          </a:p>
        </p:txBody>
      </p:sp>
      <p:sp>
        <p:nvSpPr>
          <p:cNvPr id="7" name="TextBox 7"/>
          <p:cNvSpPr txBox="1"/>
          <p:nvPr/>
        </p:nvSpPr>
        <p:spPr>
          <a:xfrm>
            <a:off x="11601682" y="4763094"/>
            <a:ext cx="5657618" cy="1730376"/>
          </a:xfrm>
          <a:prstGeom prst="rect">
            <a:avLst/>
          </a:prstGeom>
        </p:spPr>
        <p:txBody>
          <a:bodyPr lIns="0" tIns="0" rIns="0" bIns="0" rtlCol="0" anchor="t">
            <a:spAutoFit/>
          </a:bodyPr>
          <a:lstStyle/>
          <a:p>
            <a:pPr algn="ctr">
              <a:lnSpc>
                <a:spcPts val="6999"/>
              </a:lnSpc>
              <a:spcBef>
                <a:spcPct val="0"/>
              </a:spcBef>
            </a:pPr>
            <a:r>
              <a:rPr lang="en-US" sz="4999">
                <a:solidFill>
                  <a:srgbClr val="000000"/>
                </a:solidFill>
                <a:latin typeface="Montserrat"/>
              </a:rPr>
              <a:t>North America</a:t>
            </a:r>
          </a:p>
          <a:p>
            <a:pPr algn="ctr">
              <a:lnSpc>
                <a:spcPts val="6999"/>
              </a:lnSpc>
              <a:spcBef>
                <a:spcPct val="0"/>
              </a:spcBef>
            </a:pPr>
            <a:r>
              <a:rPr lang="en-US" sz="4999">
                <a:solidFill>
                  <a:srgbClr val="000000"/>
                </a:solidFill>
                <a:latin typeface="Montserrat"/>
              </a:rPr>
              <a:t>38%</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7277" b="-27277"/>
            </a:stretch>
          </a:blipFill>
        </p:spPr>
        <p:txBody>
          <a:bodyPr/>
          <a:lstStyle/>
          <a:p/>
        </p:txBody>
      </p:sp>
      <p:grpSp>
        <p:nvGrpSpPr>
          <p:cNvPr id="3" name="Group 3"/>
          <p:cNvGrpSpPr/>
          <p:nvPr/>
        </p:nvGrpSpPr>
        <p:grpSpPr>
          <a:xfrm>
            <a:off x="6022431" y="1897050"/>
            <a:ext cx="8505826" cy="3135021"/>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228745" y="1897050"/>
            <a:ext cx="9299512" cy="3135021"/>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A63129"/>
            </a:solidFill>
          </p:spPr>
          <p:txBody>
            <a:bodyPr/>
            <a:lstStyle/>
            <a:p/>
          </p:txBody>
        </p:sp>
      </p:grpSp>
      <p:grpSp>
        <p:nvGrpSpPr>
          <p:cNvPr id="7" name="Group 7"/>
          <p:cNvGrpSpPr/>
          <p:nvPr/>
        </p:nvGrpSpPr>
        <p:grpSpPr>
          <a:xfrm>
            <a:off x="3759743" y="2382083"/>
            <a:ext cx="2663509" cy="2164955"/>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1614">
                <a:alpha val="89804"/>
              </a:srgbClr>
            </a:solidFill>
          </p:spPr>
          <p:txBody>
            <a:bodyPr/>
            <a:lstStyle/>
            <a:p/>
          </p:txBody>
        </p:sp>
      </p:grpSp>
      <p:grpSp>
        <p:nvGrpSpPr>
          <p:cNvPr id="9" name="Group 9"/>
          <p:cNvGrpSpPr>
            <a:grpSpLocks noChangeAspect="1"/>
          </p:cNvGrpSpPr>
          <p:nvPr/>
        </p:nvGrpSpPr>
        <p:grpSpPr>
          <a:xfrm rot="5400000">
            <a:off x="6297136" y="3151248"/>
            <a:ext cx="723585" cy="626624"/>
            <a:chExt cx="6350000" cy="5499100"/>
          </a:xfrm>
        </p:grpSpPr>
        <p:sp>
          <p:nvSpPr>
            <p:cNvPr id="10" name="Freeform 10"/>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1614">
                <a:alpha val="89804"/>
              </a:srgbClr>
            </a:solidFill>
          </p:spPr>
          <p:txBody>
            <a:bodyPr/>
            <a:lstStyle/>
            <a:p/>
          </p:txBody>
        </p:sp>
      </p:grpSp>
      <p:grpSp>
        <p:nvGrpSpPr>
          <p:cNvPr id="11" name="Group 11"/>
          <p:cNvGrpSpPr/>
          <p:nvPr/>
        </p:nvGrpSpPr>
        <p:grpSpPr>
          <a:xfrm>
            <a:off x="6022431" y="5254929"/>
            <a:ext cx="8505826" cy="3135021"/>
            <a:chExt cx="6848186" cy="2524059"/>
          </a:xfrm>
        </p:grpSpPr>
        <p:sp>
          <p:nvSpPr>
            <p:cNvPr id="12" name="Freeform 12"/>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13" name="Group 13"/>
          <p:cNvGrpSpPr/>
          <p:nvPr/>
        </p:nvGrpSpPr>
        <p:grpSpPr>
          <a:xfrm>
            <a:off x="5228745" y="5254929"/>
            <a:ext cx="9299512" cy="3135021"/>
            <a:chExt cx="7487197" cy="2524059"/>
          </a:xfrm>
        </p:grpSpPr>
        <p:sp>
          <p:nvSpPr>
            <p:cNvPr id="14" name="Freeform 14"/>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A1614">
                <a:alpha val="89804"/>
              </a:srgbClr>
            </a:solidFill>
          </p:spPr>
          <p:txBody>
            <a:bodyPr/>
            <a:lstStyle/>
            <a:p/>
          </p:txBody>
        </p:sp>
      </p:grpSp>
      <p:grpSp>
        <p:nvGrpSpPr>
          <p:cNvPr id="15" name="Group 15"/>
          <p:cNvGrpSpPr/>
          <p:nvPr/>
        </p:nvGrpSpPr>
        <p:grpSpPr>
          <a:xfrm>
            <a:off x="3759743" y="5739962"/>
            <a:ext cx="2663509" cy="2164955"/>
            <a:chExt cx="2144437" cy="1743043"/>
          </a:xfrm>
        </p:grpSpPr>
        <p:sp>
          <p:nvSpPr>
            <p:cNvPr id="16" name="Freeform 16"/>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solidFill>
          </p:spPr>
          <p:txBody>
            <a:bodyPr/>
            <a:lstStyle/>
            <a:p/>
          </p:txBody>
        </p:sp>
      </p:grpSp>
      <p:grpSp>
        <p:nvGrpSpPr>
          <p:cNvPr id="17" name="Group 17"/>
          <p:cNvGrpSpPr>
            <a:grpSpLocks noChangeAspect="1"/>
          </p:cNvGrpSpPr>
          <p:nvPr/>
        </p:nvGrpSpPr>
        <p:grpSpPr>
          <a:xfrm rot="5400000">
            <a:off x="6297136" y="6509127"/>
            <a:ext cx="723585" cy="626624"/>
            <a:chExt cx="6350000" cy="5499100"/>
          </a:xfrm>
        </p:grpSpPr>
        <p:sp>
          <p:nvSpPr>
            <p:cNvPr id="18" name="Freeform 18"/>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solidFill>
          </p:spPr>
          <p:txBody>
            <a:bodyPr/>
            <a:lstStyle/>
            <a:p/>
          </p:txBody>
        </p:sp>
      </p:grpSp>
      <p:sp>
        <p:nvSpPr>
          <p:cNvPr id="19" name="TextBox 19"/>
          <p:cNvSpPr txBox="1"/>
          <p:nvPr/>
        </p:nvSpPr>
        <p:spPr>
          <a:xfrm>
            <a:off x="3956600" y="3051949"/>
            <a:ext cx="2389016"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Drivers</a:t>
            </a:r>
          </a:p>
        </p:txBody>
      </p:sp>
      <p:sp>
        <p:nvSpPr>
          <p:cNvPr id="20" name="TextBox 20"/>
          <p:cNvSpPr txBox="1"/>
          <p:nvPr/>
        </p:nvSpPr>
        <p:spPr>
          <a:xfrm>
            <a:off x="7159765" y="2328839"/>
            <a:ext cx="7199330" cy="2124062"/>
          </a:xfrm>
          <a:prstGeom prst="rect">
            <a:avLst/>
          </a:prstGeom>
        </p:spPr>
        <p:txBody>
          <a:bodyPr lIns="0" tIns="0" rIns="0" bIns="0" rtlCol="0" anchor="t">
            <a:spAutoFit/>
          </a:bodyPr>
          <a:lstStyle/>
          <a:p>
            <a:pPr>
              <a:lnSpc>
                <a:spcPts val="4199"/>
              </a:lnSpc>
            </a:pPr>
            <a:r>
              <a:rPr lang="en-US" sz="3999" spc="127">
                <a:solidFill>
                  <a:srgbClr val="FFFFFF">
                    <a:alpha val="89804"/>
                  </a:srgbClr>
                </a:solidFill>
                <a:latin typeface="Barlow"/>
              </a:rPr>
              <a:t>Rising Health Consciousness and Demand for Healthier Doughnut Alternatives to Propel Market Growth</a:t>
            </a:r>
          </a:p>
        </p:txBody>
      </p:sp>
      <p:sp>
        <p:nvSpPr>
          <p:cNvPr id="21" name="TextBox 21"/>
          <p:cNvSpPr txBox="1"/>
          <p:nvPr/>
        </p:nvSpPr>
        <p:spPr>
          <a:xfrm>
            <a:off x="3877581" y="6507332"/>
            <a:ext cx="2702328" cy="563541"/>
          </a:xfrm>
          <a:prstGeom prst="rect">
            <a:avLst/>
          </a:prstGeom>
        </p:spPr>
        <p:txBody>
          <a:bodyPr lIns="0" tIns="0" rIns="0" bIns="0" rtlCol="0" anchor="t">
            <a:spAutoFit/>
          </a:bodyPr>
          <a:lstStyle/>
          <a:p>
            <a:pPr algn="ctr">
              <a:lnSpc>
                <a:spcPts val="4640"/>
              </a:lnSpc>
              <a:spcBef>
                <a:spcPct val="0"/>
              </a:spcBef>
            </a:pPr>
            <a:r>
              <a:rPr lang="en-US" sz="3314" spc="106">
                <a:solidFill>
                  <a:srgbClr val="FFFFFF"/>
                </a:solidFill>
                <a:latin typeface="Garet Bold"/>
              </a:rPr>
              <a:t>Restraints</a:t>
            </a:r>
          </a:p>
        </p:txBody>
      </p:sp>
      <p:sp>
        <p:nvSpPr>
          <p:cNvPr id="22" name="TextBox 22"/>
          <p:cNvSpPr txBox="1"/>
          <p:nvPr/>
        </p:nvSpPr>
        <p:spPr>
          <a:xfrm>
            <a:off x="7159765" y="6046159"/>
            <a:ext cx="7199330" cy="1600187"/>
          </a:xfrm>
          <a:prstGeom prst="rect">
            <a:avLst/>
          </a:prstGeom>
        </p:spPr>
        <p:txBody>
          <a:bodyPr lIns="0" tIns="0" rIns="0" bIns="0" rtlCol="0" anchor="t">
            <a:spAutoFit/>
          </a:bodyPr>
          <a:lstStyle/>
          <a:p>
            <a:pPr>
              <a:lnSpc>
                <a:spcPts val="4199"/>
              </a:lnSpc>
            </a:pPr>
            <a:r>
              <a:rPr lang="en-US" sz="3999" spc="127">
                <a:solidFill>
                  <a:srgbClr val="FFFFFF">
                    <a:alpha val="89804"/>
                  </a:srgbClr>
                </a:solidFill>
                <a:latin typeface="Barlow"/>
              </a:rPr>
              <a:t>Intense Competition and Saturation in the Market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TextBox 3"/>
          <p:cNvSpPr txBox="1"/>
          <p:nvPr/>
        </p:nvSpPr>
        <p:spPr>
          <a:xfrm>
            <a:off x="7974234" y="725487"/>
            <a:ext cx="10121399"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4" name="TextBox 4"/>
          <p:cNvSpPr txBox="1"/>
          <p:nvPr/>
        </p:nvSpPr>
        <p:spPr>
          <a:xfrm>
            <a:off x="9424964" y="2083899"/>
            <a:ext cx="8670668" cy="7870826"/>
          </a:xfrm>
          <a:prstGeom prst="rect">
            <a:avLst/>
          </a:prstGeom>
        </p:spPr>
        <p:txBody>
          <a:bodyPr lIns="0" tIns="0" rIns="0" bIns="0" rtlCol="0" anchor="t">
            <a:spAutoFit/>
          </a:bodyPr>
          <a:lstStyle/>
          <a:p>
            <a:pPr marL="539743" lvl="1" indent="-269871">
              <a:lnSpc>
                <a:spcPts val="3499"/>
              </a:lnSpc>
              <a:buFont typeface="Arial"/>
              <a:buChar char="•"/>
            </a:pPr>
            <a:r>
              <a:rPr lang="en-US" sz="2499">
                <a:solidFill>
                  <a:srgbClr val="000000"/>
                </a:solidFill>
                <a:latin typeface="Canva Sans"/>
              </a:rPr>
              <a:t>The Global Doughnuts Market is witnessing significant growth in the near future.</a:t>
            </a:r>
          </a:p>
          <a:p>
            <a:pPr marL="539743" lvl="1" indent="-269871">
              <a:lnSpc>
                <a:spcPts val="3499"/>
              </a:lnSpc>
              <a:buFont typeface="Arial"/>
              <a:buChar char="•"/>
            </a:pPr>
            <a:r>
              <a:rPr lang="en-US" sz="2499">
                <a:solidFill>
                  <a:srgbClr val="000000"/>
                </a:solidFill>
                <a:latin typeface="Canva Sans"/>
              </a:rPr>
              <a:t>Cake Style Doughnuts often come in various flavors, coatings, and toppings, appealing to a wide range of tastes</a:t>
            </a:r>
          </a:p>
          <a:p>
            <a:pPr marL="539743" lvl="1" indent="-269871">
              <a:lnSpc>
                <a:spcPts val="3499"/>
              </a:lnSpc>
              <a:buFont typeface="Arial"/>
              <a:buChar char="•"/>
            </a:pPr>
            <a:r>
              <a:rPr lang="en-US" sz="2499">
                <a:solidFill>
                  <a:srgbClr val="000000"/>
                </a:solidFill>
                <a:latin typeface="Canva Sans"/>
              </a:rPr>
              <a:t>The growth of doughnut sales in retail stores can be attributed to consumer demand for packaged and ready-to-eat doughnut products</a:t>
            </a:r>
          </a:p>
          <a:p>
            <a:pPr marL="539743" lvl="1" indent="-269871">
              <a:lnSpc>
                <a:spcPts val="3499"/>
              </a:lnSpc>
              <a:buFont typeface="Arial"/>
              <a:buChar char="•"/>
            </a:pPr>
            <a:r>
              <a:rPr lang="en-US" sz="2499">
                <a:solidFill>
                  <a:srgbClr val="000000"/>
                </a:solidFill>
                <a:latin typeface="Canva Sans"/>
              </a:rPr>
              <a:t>Retail stores include supermarkets, grocery stores, convenience stores, and specialized doughnut retail outlets. .</a:t>
            </a:r>
          </a:p>
          <a:p>
            <a:pPr marL="539743" lvl="1" indent="-269871">
              <a:lnSpc>
                <a:spcPts val="3499"/>
              </a:lnSpc>
              <a:buFont typeface="Arial"/>
              <a:buChar char="•"/>
            </a:pPr>
            <a:r>
              <a:rPr lang="en-US" sz="2499">
                <a:solidFill>
                  <a:srgbClr val="000000"/>
                </a:solidFill>
                <a:latin typeface="Canva Sans"/>
              </a:rPr>
              <a:t>In 2023, the Cake Style segment accounted for noticeable share of global Doughnuts Market and is projected to experience significant growth in the near future.</a:t>
            </a:r>
          </a:p>
          <a:p>
            <a:pPr marL="539743" lvl="1" indent="-269871">
              <a:lnSpc>
                <a:spcPts val="3499"/>
              </a:lnSpc>
              <a:buFont typeface="Arial"/>
              <a:buChar char="•"/>
            </a:pPr>
            <a:r>
              <a:rPr lang="en-US" sz="2499">
                <a:solidFill>
                  <a:srgbClr val="000000"/>
                </a:solidFill>
                <a:latin typeface="Canva Sans"/>
              </a:rPr>
              <a:t>The Food Service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46686" r="-10839"/>
            </a:stretch>
          </a:blipFill>
        </p:spPr>
        <p:txBody>
          <a:bodyPr/>
          <a:lstStyle/>
          <a:p/>
        </p:txBody>
      </p:sp>
      <p:sp>
        <p:nvSpPr>
          <p:cNvPr id="3" name="Freeform 3"/>
          <p:cNvSpPr/>
          <p:nvPr/>
        </p:nvSpPr>
        <p:spPr>
          <a:xfrm>
            <a:off x="495113" y="2361668"/>
            <a:ext cx="3786503" cy="1303469"/>
          </a:xfrm>
          <a:custGeom>
            <a:rect l="l" t="t" r="r" b="b"/>
            <a:pathLst>
              <a:path w="3786503" h="1303469">
                <a:moveTo>
                  <a:pt x="0" y="0"/>
                </a:moveTo>
                <a:lnTo>
                  <a:pt x="3786503" y="0"/>
                </a:lnTo>
                <a:lnTo>
                  <a:pt x="3786503" y="1303468"/>
                </a:lnTo>
                <a:lnTo>
                  <a:pt x="0" y="1303468"/>
                </a:lnTo>
                <a:lnTo>
                  <a:pt x="0" y="0"/>
                </a:lnTo>
                <a:close/>
              </a:path>
            </a:pathLst>
          </a:custGeom>
          <a:blipFill>
            <a:blip r:embed="rId3"/>
            <a:stretch>
              <a:fillRect l="-32460" t="-84410" r="-32460" b="-84790"/>
            </a:stretch>
          </a:blipFill>
        </p:spPr>
        <p:txBody>
          <a:bodyPr/>
          <a:lstStyle/>
          <a:p/>
        </p:txBody>
      </p:sp>
      <p:sp>
        <p:nvSpPr>
          <p:cNvPr id="4" name="Freeform 4"/>
          <p:cNvSpPr/>
          <p:nvPr/>
        </p:nvSpPr>
        <p:spPr>
          <a:xfrm>
            <a:off x="4737033" y="1992635"/>
            <a:ext cx="3187142" cy="2041534"/>
          </a:xfrm>
          <a:custGeom>
            <a:rect l="l" t="t" r="r" b="b"/>
            <a:pathLst>
              <a:path w="3187142" h="2041534">
                <a:moveTo>
                  <a:pt x="0" y="0"/>
                </a:moveTo>
                <a:lnTo>
                  <a:pt x="3187142" y="0"/>
                </a:lnTo>
                <a:lnTo>
                  <a:pt x="3187142" y="2041534"/>
                </a:lnTo>
                <a:lnTo>
                  <a:pt x="0" y="2041534"/>
                </a:lnTo>
                <a:lnTo>
                  <a:pt x="0" y="0"/>
                </a:lnTo>
                <a:close/>
              </a:path>
            </a:pathLst>
          </a:custGeom>
          <a:blipFill>
            <a:blip r:embed="rId4"/>
            <a:stretch>
              <a:fillRect/>
            </a:stretch>
          </a:blipFill>
        </p:spPr>
        <p:txBody>
          <a:bodyPr/>
          <a:lstStyle/>
          <a:p/>
        </p:txBody>
      </p:sp>
      <p:sp>
        <p:nvSpPr>
          <p:cNvPr id="5" name="Freeform 5"/>
          <p:cNvSpPr/>
          <p:nvPr/>
        </p:nvSpPr>
        <p:spPr>
          <a:xfrm>
            <a:off x="8870639" y="1806106"/>
            <a:ext cx="3221779" cy="2228063"/>
          </a:xfrm>
          <a:custGeom>
            <a:rect l="l" t="t" r="r" b="b"/>
            <a:pathLst>
              <a:path w="3221779" h="2228063">
                <a:moveTo>
                  <a:pt x="0" y="0"/>
                </a:moveTo>
                <a:lnTo>
                  <a:pt x="3221779" y="0"/>
                </a:lnTo>
                <a:lnTo>
                  <a:pt x="3221779" y="2228063"/>
                </a:lnTo>
                <a:lnTo>
                  <a:pt x="0" y="2228063"/>
                </a:lnTo>
                <a:lnTo>
                  <a:pt x="0" y="0"/>
                </a:lnTo>
                <a:close/>
              </a:path>
            </a:pathLst>
          </a:custGeom>
          <a:blipFill>
            <a:blip r:embed="rId5"/>
            <a:stretch>
              <a:fillRect l="-1936" r="-1798"/>
            </a:stretch>
          </a:blipFill>
        </p:spPr>
        <p:txBody>
          <a:bodyPr/>
          <a:lstStyle/>
          <a:p/>
        </p:txBody>
      </p:sp>
      <p:sp>
        <p:nvSpPr>
          <p:cNvPr id="6" name="Freeform 6"/>
          <p:cNvSpPr/>
          <p:nvPr/>
        </p:nvSpPr>
        <p:spPr>
          <a:xfrm>
            <a:off x="225157" y="4034169"/>
            <a:ext cx="1893251" cy="2641946"/>
          </a:xfrm>
          <a:custGeom>
            <a:rect l="l" t="t" r="r" b="b"/>
            <a:pathLst>
              <a:path w="1893251" h="2641946">
                <a:moveTo>
                  <a:pt x="0" y="0"/>
                </a:moveTo>
                <a:lnTo>
                  <a:pt x="1893252" y="0"/>
                </a:lnTo>
                <a:lnTo>
                  <a:pt x="1893252" y="2641946"/>
                </a:lnTo>
                <a:lnTo>
                  <a:pt x="0" y="2641946"/>
                </a:lnTo>
                <a:lnTo>
                  <a:pt x="0" y="0"/>
                </a:lnTo>
                <a:close/>
              </a:path>
            </a:pathLst>
          </a:custGeom>
          <a:blipFill>
            <a:blip r:embed="rId6"/>
            <a:stretch>
              <a:fillRect/>
            </a:stretch>
          </a:blipFill>
        </p:spPr>
        <p:txBody>
          <a:bodyPr/>
          <a:lstStyle/>
          <a:p/>
        </p:txBody>
      </p:sp>
      <p:sp>
        <p:nvSpPr>
          <p:cNvPr id="7" name="Freeform 7"/>
          <p:cNvSpPr/>
          <p:nvPr/>
        </p:nvSpPr>
        <p:spPr>
          <a:xfrm>
            <a:off x="2388365" y="4440349"/>
            <a:ext cx="3503788" cy="1708369"/>
          </a:xfrm>
          <a:custGeom>
            <a:rect l="l" t="t" r="r" b="b"/>
            <a:pathLst>
              <a:path w="3503788" h="1708368">
                <a:moveTo>
                  <a:pt x="0" y="0"/>
                </a:moveTo>
                <a:lnTo>
                  <a:pt x="3503787" y="0"/>
                </a:lnTo>
                <a:lnTo>
                  <a:pt x="3503787" y="1708369"/>
                </a:lnTo>
                <a:lnTo>
                  <a:pt x="0" y="1708369"/>
                </a:lnTo>
                <a:lnTo>
                  <a:pt x="0" y="0"/>
                </a:lnTo>
                <a:close/>
              </a:path>
            </a:pathLst>
          </a:custGeom>
          <a:blipFill>
            <a:blip r:embed="rId7"/>
            <a:stretch>
              <a:fillRect/>
            </a:stretch>
          </a:blipFill>
        </p:spPr>
        <p:txBody>
          <a:bodyPr/>
          <a:lstStyle/>
          <a:p/>
        </p:txBody>
      </p:sp>
      <p:sp>
        <p:nvSpPr>
          <p:cNvPr id="8" name="Freeform 8"/>
          <p:cNvSpPr/>
          <p:nvPr/>
        </p:nvSpPr>
        <p:spPr>
          <a:xfrm>
            <a:off x="6330604" y="4434670"/>
            <a:ext cx="1853300" cy="1840945"/>
          </a:xfrm>
          <a:custGeom>
            <a:rect l="l" t="t" r="r" b="b"/>
            <a:pathLst>
              <a:path w="1853299" h="1840945">
                <a:moveTo>
                  <a:pt x="0" y="0"/>
                </a:moveTo>
                <a:lnTo>
                  <a:pt x="1853300" y="0"/>
                </a:lnTo>
                <a:lnTo>
                  <a:pt x="1853300" y="1840945"/>
                </a:lnTo>
                <a:lnTo>
                  <a:pt x="0" y="1840945"/>
                </a:lnTo>
                <a:lnTo>
                  <a:pt x="0" y="0"/>
                </a:lnTo>
                <a:close/>
              </a:path>
            </a:pathLst>
          </a:custGeom>
          <a:blipFill>
            <a:blip r:embed="rId8"/>
            <a:stretch>
              <a:fillRect/>
            </a:stretch>
          </a:blipFill>
        </p:spPr>
        <p:txBody>
          <a:bodyPr/>
          <a:lstStyle/>
          <a:p/>
        </p:txBody>
      </p:sp>
      <p:sp>
        <p:nvSpPr>
          <p:cNvPr id="9" name="Freeform 9"/>
          <p:cNvSpPr/>
          <p:nvPr/>
        </p:nvSpPr>
        <p:spPr>
          <a:xfrm>
            <a:off x="8657532" y="4816680"/>
            <a:ext cx="3340476" cy="1076924"/>
          </a:xfrm>
          <a:custGeom>
            <a:rect l="l" t="t" r="r" b="b"/>
            <a:pathLst>
              <a:path w="3340476" h="1076924">
                <a:moveTo>
                  <a:pt x="0" y="0"/>
                </a:moveTo>
                <a:lnTo>
                  <a:pt x="3340476" y="0"/>
                </a:lnTo>
                <a:lnTo>
                  <a:pt x="3340476" y="1076924"/>
                </a:lnTo>
                <a:lnTo>
                  <a:pt x="0" y="1076924"/>
                </a:lnTo>
                <a:lnTo>
                  <a:pt x="0" y="0"/>
                </a:lnTo>
                <a:close/>
              </a:path>
            </a:pathLst>
          </a:custGeom>
          <a:blipFill>
            <a:blip r:embed="rId9"/>
            <a:stretch>
              <a:fillRect t="-28905" b="-33166"/>
            </a:stretch>
          </a:blipFill>
        </p:spPr>
        <p:txBody>
          <a:bodyPr/>
          <a:lstStyle/>
          <a:p/>
        </p:txBody>
      </p:sp>
      <p:sp>
        <p:nvSpPr>
          <p:cNvPr id="10" name="Freeform 10"/>
          <p:cNvSpPr/>
          <p:nvPr/>
        </p:nvSpPr>
        <p:spPr>
          <a:xfrm>
            <a:off x="225157" y="6827940"/>
            <a:ext cx="2706599" cy="1495963"/>
          </a:xfrm>
          <a:custGeom>
            <a:rect l="l" t="t" r="r" b="b"/>
            <a:pathLst>
              <a:path w="2706599" h="1495963">
                <a:moveTo>
                  <a:pt x="0" y="0"/>
                </a:moveTo>
                <a:lnTo>
                  <a:pt x="2706600" y="0"/>
                </a:lnTo>
                <a:lnTo>
                  <a:pt x="2706600" y="1495963"/>
                </a:lnTo>
                <a:lnTo>
                  <a:pt x="0" y="1495963"/>
                </a:lnTo>
                <a:lnTo>
                  <a:pt x="0" y="0"/>
                </a:lnTo>
                <a:close/>
              </a:path>
            </a:pathLst>
          </a:custGeom>
          <a:blipFill>
            <a:blip r:embed="rId10"/>
            <a:stretch>
              <a:fillRect l="-2660" t="-4278" r="-3842" b="0"/>
            </a:stretch>
          </a:blipFill>
        </p:spPr>
        <p:txBody>
          <a:bodyPr/>
          <a:lstStyle/>
          <a:p/>
        </p:txBody>
      </p:sp>
      <p:sp>
        <p:nvSpPr>
          <p:cNvPr id="11" name="Freeform 11"/>
          <p:cNvSpPr/>
          <p:nvPr/>
        </p:nvSpPr>
        <p:spPr>
          <a:xfrm>
            <a:off x="3245534" y="6443694"/>
            <a:ext cx="3023162" cy="1575110"/>
          </a:xfrm>
          <a:custGeom>
            <a:rect l="l" t="t" r="r" b="b"/>
            <a:pathLst>
              <a:path w="3023162" h="1575110">
                <a:moveTo>
                  <a:pt x="0" y="0"/>
                </a:moveTo>
                <a:lnTo>
                  <a:pt x="3023162" y="0"/>
                </a:lnTo>
                <a:lnTo>
                  <a:pt x="3023162" y="1575110"/>
                </a:lnTo>
                <a:lnTo>
                  <a:pt x="0" y="1575110"/>
                </a:lnTo>
                <a:lnTo>
                  <a:pt x="0" y="0"/>
                </a:lnTo>
                <a:close/>
              </a:path>
            </a:pathLst>
          </a:custGeom>
          <a:blipFill>
            <a:blip r:embed="rId11"/>
            <a:stretch>
              <a:fillRect l="-25698" t="-28889" r="-26065" b="-28724"/>
            </a:stretch>
          </a:blipFill>
        </p:spPr>
        <p:txBody>
          <a:bodyPr/>
          <a:lstStyle/>
          <a:p/>
        </p:txBody>
      </p:sp>
      <p:sp>
        <p:nvSpPr>
          <p:cNvPr id="12" name="Freeform 12"/>
          <p:cNvSpPr/>
          <p:nvPr/>
        </p:nvSpPr>
        <p:spPr>
          <a:xfrm>
            <a:off x="7020255" y="6653032"/>
            <a:ext cx="2327299" cy="1766632"/>
          </a:xfrm>
          <a:custGeom>
            <a:rect l="l" t="t" r="r" b="b"/>
            <a:pathLst>
              <a:path w="2327299" h="1766632">
                <a:moveTo>
                  <a:pt x="0" y="0"/>
                </a:moveTo>
                <a:lnTo>
                  <a:pt x="2327299" y="0"/>
                </a:lnTo>
                <a:lnTo>
                  <a:pt x="2327299" y="1766632"/>
                </a:lnTo>
                <a:lnTo>
                  <a:pt x="0" y="1766632"/>
                </a:lnTo>
                <a:lnTo>
                  <a:pt x="0" y="0"/>
                </a:lnTo>
                <a:close/>
              </a:path>
            </a:pathLst>
          </a:custGeom>
          <a:blipFill>
            <a:blip r:embed="rId12"/>
            <a:stretch>
              <a:fillRect/>
            </a:stretch>
          </a:blipFill>
        </p:spPr>
        <p:txBody>
          <a:bodyPr/>
          <a:lstStyle/>
          <a:p/>
        </p:txBody>
      </p:sp>
      <p:sp>
        <p:nvSpPr>
          <p:cNvPr id="13" name="Freeform 13"/>
          <p:cNvSpPr/>
          <p:nvPr/>
        </p:nvSpPr>
        <p:spPr>
          <a:xfrm>
            <a:off x="9719029" y="6412197"/>
            <a:ext cx="1982683" cy="2007467"/>
          </a:xfrm>
          <a:custGeom>
            <a:rect l="l" t="t" r="r" b="b"/>
            <a:pathLst>
              <a:path w="1982683" h="2007467">
                <a:moveTo>
                  <a:pt x="0" y="0"/>
                </a:moveTo>
                <a:lnTo>
                  <a:pt x="1982683" y="0"/>
                </a:lnTo>
                <a:lnTo>
                  <a:pt x="1982683" y="2007467"/>
                </a:lnTo>
                <a:lnTo>
                  <a:pt x="0" y="2007467"/>
                </a:lnTo>
                <a:lnTo>
                  <a:pt x="0" y="0"/>
                </a:lnTo>
                <a:close/>
              </a:path>
            </a:pathLst>
          </a:custGeom>
          <a:blipFill>
            <a:blip r:embed="rId13"/>
            <a:stretch>
              <a:fillRect/>
            </a:stretch>
          </a:blipFill>
        </p:spPr>
        <p:txBody>
          <a:bodyPr/>
          <a:lstStyle/>
          <a:p/>
        </p:txBody>
      </p:sp>
      <p:sp>
        <p:nvSpPr>
          <p:cNvPr id="14" name="Freeform 14"/>
          <p:cNvSpPr/>
          <p:nvPr/>
        </p:nvSpPr>
        <p:spPr>
          <a:xfrm>
            <a:off x="225157" y="8634509"/>
            <a:ext cx="3915101" cy="1281423"/>
          </a:xfrm>
          <a:custGeom>
            <a:rect l="l" t="t" r="r" b="b"/>
            <a:pathLst>
              <a:path w="3915101" h="1281423">
                <a:moveTo>
                  <a:pt x="0" y="0"/>
                </a:moveTo>
                <a:lnTo>
                  <a:pt x="3915102" y="0"/>
                </a:lnTo>
                <a:lnTo>
                  <a:pt x="3915102" y="1281423"/>
                </a:lnTo>
                <a:lnTo>
                  <a:pt x="0" y="1281423"/>
                </a:lnTo>
                <a:lnTo>
                  <a:pt x="0" y="0"/>
                </a:lnTo>
                <a:close/>
              </a:path>
            </a:pathLst>
          </a:custGeom>
          <a:blipFill>
            <a:blip r:embed="rId14"/>
            <a:stretch>
              <a:fillRect/>
            </a:stretch>
          </a:blipFill>
        </p:spPr>
        <p:txBody>
          <a:bodyPr/>
          <a:lstStyle/>
          <a:p/>
        </p:txBody>
      </p:sp>
      <p:sp>
        <p:nvSpPr>
          <p:cNvPr id="15" name="TextBox 15"/>
          <p:cNvSpPr txBox="1"/>
          <p:nvPr/>
        </p:nvSpPr>
        <p:spPr>
          <a:xfrm>
            <a:off x="5672525" y="539281"/>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6" name="Freeform 16"/>
          <p:cNvSpPr/>
          <p:nvPr/>
        </p:nvSpPr>
        <p:spPr>
          <a:xfrm>
            <a:off x="4757115" y="8190254"/>
            <a:ext cx="1992389" cy="1918292"/>
          </a:xfrm>
          <a:custGeom>
            <a:rect l="l" t="t" r="r" b="b"/>
            <a:pathLst>
              <a:path w="1992389" h="1918291">
                <a:moveTo>
                  <a:pt x="0" y="0"/>
                </a:moveTo>
                <a:lnTo>
                  <a:pt x="1992389" y="0"/>
                </a:lnTo>
                <a:lnTo>
                  <a:pt x="1992389" y="1918292"/>
                </a:lnTo>
                <a:lnTo>
                  <a:pt x="0" y="1918292"/>
                </a:lnTo>
                <a:lnTo>
                  <a:pt x="0" y="0"/>
                </a:lnTo>
                <a:close/>
              </a:path>
            </a:pathLst>
          </a:custGeom>
          <a:blipFill>
            <a:blip r:embed="rId15"/>
            <a:stretch>
              <a:fillRect l="-2066" t="-2360" r="-1239" b="-4935"/>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cb4r9e29"/>
              </a:rPr>
              <a:t>https://tinyurl.com/cb4r9e29</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Doughnuts Market Report 2023</dc:title>
  <cp:lastModifiedBy>decipher market</cp:lastModifiedBy>
  <cp:revision>2</cp:revision>
  <dcterms:created xsi:type="dcterms:W3CDTF">2006-08-16T00:00:00Z</dcterms:created>
  <dcterms:modified xsi:type="dcterms:W3CDTF">2024-02-21T10:46:55Z</dcterms:modified>
</cp:coreProperties>
</file>