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2znz747"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47794"/>
            <a:ext cx="18288000" cy="10334794"/>
            <a:chExt cx="4816593" cy="2721921"/>
          </a:xfrm>
        </p:grpSpPr>
        <p:sp>
          <p:nvSpPr>
            <p:cNvPr id="4" name="Freeform 4"/>
            <p:cNvSpPr/>
            <p:nvPr/>
          </p:nvSpPr>
          <p:spPr>
            <a:xfrm>
              <a:off x="0" y="0"/>
              <a:ext cx="4816592" cy="2721921"/>
            </a:xfrm>
            <a:custGeom>
              <a:rect l="l" t="t" r="r" b="b"/>
              <a:pathLst>
                <a:path w="4816592" h="2721921">
                  <a:moveTo>
                    <a:pt x="0" y="0"/>
                  </a:moveTo>
                  <a:lnTo>
                    <a:pt x="4816592" y="0"/>
                  </a:lnTo>
                  <a:lnTo>
                    <a:pt x="4816592" y="2721921"/>
                  </a:lnTo>
                  <a:lnTo>
                    <a:pt x="0" y="2721921"/>
                  </a:lnTo>
                  <a:close/>
                </a:path>
              </a:pathLst>
            </a:custGeom>
            <a:solidFill>
              <a:srgbClr val="000000">
                <a:alpha val="40000"/>
              </a:srgbClr>
            </a:solidFill>
          </p:spPr>
          <p:txBody>
            <a:bodyPr/>
            <a:lstStyle/>
            <a:p/>
          </p:txBody>
        </p:sp>
        <p:sp>
          <p:nvSpPr>
            <p:cNvPr id="5" name="TextBox 5"/>
            <p:cNvSpPr txBox="1"/>
            <p:nvPr/>
          </p:nvSpPr>
          <p:spPr>
            <a:xfrm>
              <a:off x="0" y="-38100"/>
              <a:ext cx="4816593" cy="276002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65130" y="94124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65130" y="3795156"/>
            <a:ext cx="15736870" cy="3026470"/>
          </a:xfrm>
          <a:prstGeom prst="rect">
            <a:avLst/>
          </a:prstGeom>
        </p:spPr>
        <p:txBody>
          <a:bodyPr wrap="square" lIns="0" tIns="0" rIns="0" bIns="0" rtlCol="0" anchor="t">
            <a:spAutoFit/>
          </a:bodyPr>
          <a:lstStyle/>
          <a:p>
            <a:pPr>
              <a:lnSpc>
                <a:spcPts val="5880"/>
              </a:lnSpc>
            </a:pPr>
            <a:r>
              <a:rPr lang="en-US" sz="6000">
                <a:solidFill>
                  <a:srgbClr val="FFFFFF"/>
                </a:solidFill>
                <a:latin typeface="Arimo"/>
              </a:rPr>
              <a:t>GLOBAL </a:t>
            </a:r>
          </a:p>
          <a:p>
            <a:pPr>
              <a:lnSpc>
                <a:spcPts val="5880"/>
              </a:lnSpc>
            </a:pPr>
            <a:r>
              <a:rPr lang="en-US" sz="6000">
                <a:solidFill>
                  <a:srgbClr val="FFFFFF"/>
                </a:solidFill>
                <a:latin typeface="Arimo"/>
              </a:rPr>
              <a:t>DOG TRAINING SERVICES</a:t>
            </a:r>
          </a:p>
          <a:p>
            <a:pPr>
              <a:lnSpc>
                <a:spcPts val="5880"/>
              </a:lnSpc>
            </a:pPr>
            <a:r>
              <a:rPr lang="en-US" sz="6000">
                <a:solidFill>
                  <a:srgbClr val="FFFFFF"/>
                </a:solidFill>
                <a:latin typeface="Arimo"/>
              </a:rPr>
              <a:t>MARKET REPORT </a:t>
            </a:r>
          </a:p>
          <a:p>
            <a:pPr>
              <a:lnSpc>
                <a:spcPts val="5880"/>
              </a:lnSpc>
            </a:pPr>
            <a:r>
              <a:rPr lang="en-US" sz="6000">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82501" y="1983157"/>
            <a:ext cx="15122999" cy="6744893"/>
            <a:chExt cx="3983012" cy="1776433"/>
          </a:xfrm>
        </p:grpSpPr>
        <p:sp>
          <p:nvSpPr>
            <p:cNvPr id="4" name="Freeform 4"/>
            <p:cNvSpPr/>
            <p:nvPr/>
          </p:nvSpPr>
          <p:spPr>
            <a:xfrm>
              <a:off x="0" y="0"/>
              <a:ext cx="3983012" cy="1776433"/>
            </a:xfrm>
            <a:custGeom>
              <a:rect l="l" t="t" r="r" b="b"/>
              <a:pathLst>
                <a:path w="3983012" h="1776433">
                  <a:moveTo>
                    <a:pt x="0" y="0"/>
                  </a:moveTo>
                  <a:lnTo>
                    <a:pt x="3983012" y="0"/>
                  </a:lnTo>
                  <a:lnTo>
                    <a:pt x="3983012" y="1776433"/>
                  </a:lnTo>
                  <a:lnTo>
                    <a:pt x="0" y="1776433"/>
                  </a:lnTo>
                  <a:close/>
                </a:path>
              </a:pathLst>
            </a:custGeom>
            <a:solidFill>
              <a:srgbClr val="000000">
                <a:alpha val="64706"/>
              </a:srgbClr>
            </a:solidFill>
          </p:spPr>
          <p:txBody>
            <a:bodyPr/>
            <a:lstStyle/>
            <a:p/>
          </p:txBody>
        </p:sp>
        <p:sp>
          <p:nvSpPr>
            <p:cNvPr id="5" name="TextBox 5"/>
            <p:cNvSpPr txBox="1"/>
            <p:nvPr/>
          </p:nvSpPr>
          <p:spPr>
            <a:xfrm>
              <a:off x="0" y="-38100"/>
              <a:ext cx="3983012" cy="18145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921018" y="234738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057400" y="3346463"/>
            <a:ext cx="14162587" cy="4939031"/>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Canva Sans"/>
              </a:rPr>
              <a:t>The professional services that are given to pets to teach them how to act in a particular way in response to a particular scenario or stimulus. Pet training encourages the animals' socialization and safety, eliminates undesirable pet behaviour, and builds a closer link between pet parents and their pets. Growing awareness of the value of pet training and increased local and regional pet training service penetration are driving the growth of the worldwide pet training services market. The benefits and benefits of training pets are numerous for pet owners. Dogs, for instance, are trained for a variety of purposes, including security, companionship, entertainment, bomb detection, and many others. The canines must be properly taught in order to carry out their tasks.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640" b="-4877"/>
            </a:stretch>
          </a:blipFill>
        </p:spPr>
        <p:txBody>
          <a:bodyPr/>
          <a:lstStyle/>
          <a:p/>
        </p:txBody>
      </p:sp>
      <p:grpSp>
        <p:nvGrpSpPr>
          <p:cNvPr id="3" name="Group 3"/>
          <p:cNvGrpSpPr/>
          <p:nvPr/>
        </p:nvGrpSpPr>
        <p:grpSpPr>
          <a:xfrm>
            <a:off x="10400476" y="5867941"/>
            <a:ext cx="8062198" cy="2440824"/>
            <a:chExt cx="860407" cy="260488"/>
          </a:xfrm>
        </p:grpSpPr>
        <p:sp>
          <p:nvSpPr>
            <p:cNvPr id="4" name="Freeform 4"/>
            <p:cNvSpPr/>
            <p:nvPr/>
          </p:nvSpPr>
          <p:spPr>
            <a:xfrm>
              <a:off x="0" y="0"/>
              <a:ext cx="860407" cy="260488"/>
            </a:xfrm>
            <a:custGeom>
              <a:rect l="l" t="t" r="r" b="b"/>
              <a:pathLst>
                <a:path w="860407" h="260488">
                  <a:moveTo>
                    <a:pt x="96027" y="0"/>
                  </a:moveTo>
                  <a:lnTo>
                    <a:pt x="764380" y="0"/>
                  </a:lnTo>
                  <a:cubicBezTo>
                    <a:pt x="817414" y="0"/>
                    <a:pt x="860407" y="42993"/>
                    <a:pt x="860407" y="96027"/>
                  </a:cubicBezTo>
                  <a:lnTo>
                    <a:pt x="860407" y="164460"/>
                  </a:lnTo>
                  <a:cubicBezTo>
                    <a:pt x="860407" y="217495"/>
                    <a:pt x="817414" y="260488"/>
                    <a:pt x="764380" y="260488"/>
                  </a:cubicBezTo>
                  <a:lnTo>
                    <a:pt x="96027" y="260488"/>
                  </a:lnTo>
                  <a:cubicBezTo>
                    <a:pt x="42993" y="260488"/>
                    <a:pt x="0" y="217495"/>
                    <a:pt x="0" y="164460"/>
                  </a:cubicBezTo>
                  <a:lnTo>
                    <a:pt x="0" y="96027"/>
                  </a:lnTo>
                  <a:cubicBezTo>
                    <a:pt x="0" y="42993"/>
                    <a:pt x="42993" y="0"/>
                    <a:pt x="96027" y="0"/>
                  </a:cubicBezTo>
                  <a:close/>
                </a:path>
              </a:pathLst>
            </a:custGeom>
            <a:solidFill>
              <a:srgbClr val="683A1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732361" y="6167838"/>
            <a:ext cx="1969209" cy="1966748"/>
          </a:xfrm>
          <a:custGeom>
            <a:rect l="l" t="t" r="r" b="b"/>
            <a:pathLst>
              <a:path w="1969209" h="1966748">
                <a:moveTo>
                  <a:pt x="0" y="0"/>
                </a:moveTo>
                <a:lnTo>
                  <a:pt x="1969209" y="0"/>
                </a:lnTo>
                <a:lnTo>
                  <a:pt x="1969209" y="1966747"/>
                </a:lnTo>
                <a:lnTo>
                  <a:pt x="0" y="1966747"/>
                </a:lnTo>
                <a:lnTo>
                  <a:pt x="0" y="0"/>
                </a:lnTo>
                <a:close/>
              </a:path>
            </a:pathLst>
          </a:custGeom>
          <a:blipFill>
            <a:blip r:embed="rId3"/>
            <a:stretch>
              <a:fillRect/>
            </a:stretch>
          </a:blipFill>
        </p:spPr>
        <p:txBody>
          <a:bodyPr/>
          <a:lstStyle/>
          <a:p/>
        </p:txBody>
      </p:sp>
      <p:grpSp>
        <p:nvGrpSpPr>
          <p:cNvPr id="7" name="Group 7"/>
          <p:cNvGrpSpPr/>
          <p:nvPr/>
        </p:nvGrpSpPr>
        <p:grpSpPr>
          <a:xfrm>
            <a:off x="10686449" y="6089133"/>
            <a:ext cx="1940208" cy="194020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0400476" y="3138188"/>
            <a:ext cx="8062198" cy="2440824"/>
            <a:chExt cx="860407" cy="260488"/>
          </a:xfrm>
        </p:grpSpPr>
        <p:sp>
          <p:nvSpPr>
            <p:cNvPr id="14" name="Freeform 14"/>
            <p:cNvSpPr/>
            <p:nvPr/>
          </p:nvSpPr>
          <p:spPr>
            <a:xfrm>
              <a:off x="0" y="0"/>
              <a:ext cx="860407" cy="260488"/>
            </a:xfrm>
            <a:custGeom>
              <a:rect l="l" t="t" r="r" b="b"/>
              <a:pathLst>
                <a:path w="860407" h="260488">
                  <a:moveTo>
                    <a:pt x="96027" y="0"/>
                  </a:moveTo>
                  <a:lnTo>
                    <a:pt x="764380" y="0"/>
                  </a:lnTo>
                  <a:cubicBezTo>
                    <a:pt x="817414" y="0"/>
                    <a:pt x="860407" y="42993"/>
                    <a:pt x="860407" y="96027"/>
                  </a:cubicBezTo>
                  <a:lnTo>
                    <a:pt x="860407" y="164460"/>
                  </a:lnTo>
                  <a:cubicBezTo>
                    <a:pt x="860407" y="217495"/>
                    <a:pt x="817414" y="260488"/>
                    <a:pt x="764380" y="260488"/>
                  </a:cubicBezTo>
                  <a:lnTo>
                    <a:pt x="96027" y="260488"/>
                  </a:lnTo>
                  <a:cubicBezTo>
                    <a:pt x="42993" y="260488"/>
                    <a:pt x="0" y="217495"/>
                    <a:pt x="0" y="164460"/>
                  </a:cubicBezTo>
                  <a:lnTo>
                    <a:pt x="0" y="96027"/>
                  </a:lnTo>
                  <a:cubicBezTo>
                    <a:pt x="0" y="42993"/>
                    <a:pt x="42993" y="0"/>
                    <a:pt x="96027" y="0"/>
                  </a:cubicBezTo>
                  <a:close/>
                </a:path>
              </a:pathLst>
            </a:custGeom>
            <a:solidFill>
              <a:srgbClr val="683A1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10732361" y="3438085"/>
            <a:ext cx="1969209" cy="1966748"/>
          </a:xfrm>
          <a:custGeom>
            <a:rect l="l" t="t" r="r" b="b"/>
            <a:pathLst>
              <a:path w="1969209" h="1966748">
                <a:moveTo>
                  <a:pt x="0" y="0"/>
                </a:moveTo>
                <a:lnTo>
                  <a:pt x="1969209" y="0"/>
                </a:lnTo>
                <a:lnTo>
                  <a:pt x="1969209" y="1966748"/>
                </a:lnTo>
                <a:lnTo>
                  <a:pt x="0" y="1966748"/>
                </a:lnTo>
                <a:lnTo>
                  <a:pt x="0" y="0"/>
                </a:lnTo>
                <a:close/>
              </a:path>
            </a:pathLst>
          </a:custGeom>
          <a:blipFill>
            <a:blip r:embed="rId3"/>
            <a:stretch>
              <a:fillRect/>
            </a:stretch>
          </a:blipFill>
        </p:spPr>
        <p:txBody>
          <a:bodyPr/>
          <a:lstStyle/>
          <a:p/>
        </p:txBody>
      </p:sp>
      <p:grpSp>
        <p:nvGrpSpPr>
          <p:cNvPr id="17" name="Group 17"/>
          <p:cNvGrpSpPr/>
          <p:nvPr/>
        </p:nvGrpSpPr>
        <p:grpSpPr>
          <a:xfrm>
            <a:off x="10686449" y="3359380"/>
            <a:ext cx="1940208" cy="1940208"/>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0945910" y="6583629"/>
            <a:ext cx="1421287" cy="1196094"/>
          </a:xfrm>
          <a:prstGeom prst="rect">
            <a:avLst/>
          </a:prstGeom>
        </p:spPr>
        <p:txBody>
          <a:bodyPr lIns="0" tIns="0" rIns="0" bIns="0" rtlCol="0" anchor="t">
            <a:spAutoFit/>
          </a:bodyPr>
          <a:lstStyle/>
          <a:p>
            <a:pPr algn="ctr">
              <a:lnSpc>
                <a:spcPts val="2846"/>
              </a:lnSpc>
            </a:pPr>
            <a:r>
              <a:rPr lang="en-US" sz="4185">
                <a:solidFill>
                  <a:srgbClr val="1E3048"/>
                </a:solidFill>
                <a:latin typeface="Poppins Bold"/>
              </a:rPr>
              <a:t>2023- 2030</a:t>
            </a:r>
          </a:p>
        </p:txBody>
      </p:sp>
      <p:sp>
        <p:nvSpPr>
          <p:cNvPr id="21" name="TextBox 21"/>
          <p:cNvSpPr txBox="1"/>
          <p:nvPr/>
        </p:nvSpPr>
        <p:spPr>
          <a:xfrm>
            <a:off x="12626657" y="6180193"/>
            <a:ext cx="5416936" cy="1599530"/>
          </a:xfrm>
          <a:prstGeom prst="rect">
            <a:avLst/>
          </a:prstGeom>
        </p:spPr>
        <p:txBody>
          <a:bodyPr lIns="0" tIns="0" rIns="0" bIns="0" rtlCol="0" anchor="t">
            <a:spAutoFit/>
          </a:bodyPr>
          <a:lstStyle/>
          <a:p>
            <a:pPr algn="ctr">
              <a:lnSpc>
                <a:spcPts val="6280"/>
              </a:lnSpc>
            </a:pPr>
            <a:r>
              <a:rPr lang="en-US" sz="4486">
                <a:solidFill>
                  <a:srgbClr val="FFFFFF"/>
                </a:solidFill>
                <a:latin typeface="Poppins"/>
              </a:rPr>
              <a:t>CAGR</a:t>
            </a:r>
          </a:p>
          <a:p>
            <a:pPr algn="ctr">
              <a:lnSpc>
                <a:spcPts val="6280"/>
              </a:lnSpc>
              <a:spcBef>
                <a:spcPct val="0"/>
              </a:spcBef>
            </a:pPr>
            <a:r>
              <a:rPr lang="en-US" sz="4486">
                <a:solidFill>
                  <a:srgbClr val="FFFFFF"/>
                </a:solidFill>
                <a:latin typeface="Poppins"/>
              </a:rPr>
              <a:t>9.8%</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945910" y="4172939"/>
            <a:ext cx="1421287" cy="475016"/>
          </a:xfrm>
          <a:prstGeom prst="rect">
            <a:avLst/>
          </a:prstGeom>
        </p:spPr>
        <p:txBody>
          <a:bodyPr lIns="0" tIns="0" rIns="0" bIns="0" rtlCol="0" anchor="t">
            <a:spAutoFit/>
          </a:bodyPr>
          <a:lstStyle/>
          <a:p>
            <a:pPr algn="ctr">
              <a:lnSpc>
                <a:spcPts val="2846"/>
              </a:lnSpc>
            </a:pPr>
            <a:r>
              <a:rPr lang="en-US" sz="4185">
                <a:solidFill>
                  <a:srgbClr val="1E3048"/>
                </a:solidFill>
                <a:latin typeface="Poppins Bold"/>
              </a:rPr>
              <a:t>2022</a:t>
            </a:r>
          </a:p>
        </p:txBody>
      </p:sp>
      <p:sp>
        <p:nvSpPr>
          <p:cNvPr id="24" name="TextBox 24"/>
          <p:cNvSpPr txBox="1"/>
          <p:nvPr/>
        </p:nvSpPr>
        <p:spPr>
          <a:xfrm>
            <a:off x="12701570" y="3467807"/>
            <a:ext cx="5416936" cy="1599530"/>
          </a:xfrm>
          <a:prstGeom prst="rect">
            <a:avLst/>
          </a:prstGeom>
        </p:spPr>
        <p:txBody>
          <a:bodyPr lIns="0" tIns="0" rIns="0" bIns="0" rtlCol="0" anchor="t">
            <a:spAutoFit/>
          </a:bodyPr>
          <a:lstStyle/>
          <a:p>
            <a:pPr algn="ctr">
              <a:lnSpc>
                <a:spcPts val="6280"/>
              </a:lnSpc>
            </a:pPr>
            <a:r>
              <a:rPr lang="en-US" sz="4486">
                <a:solidFill>
                  <a:srgbClr val="FFFFFF"/>
                </a:solidFill>
                <a:latin typeface="Poppins"/>
              </a:rPr>
              <a:t>MARKET SIZE</a:t>
            </a:r>
          </a:p>
          <a:p>
            <a:pPr algn="ctr">
              <a:lnSpc>
                <a:spcPts val="6280"/>
              </a:lnSpc>
              <a:spcBef>
                <a:spcPct val="0"/>
              </a:spcBef>
            </a:pPr>
            <a:r>
              <a:rPr lang="en-US" sz="4486">
                <a:solidFill>
                  <a:srgbClr val="FFFFFF"/>
                </a:solidFill>
                <a:latin typeface="Poppins"/>
              </a:rPr>
              <a:t>USD 27.6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2019" y="2517847"/>
            <a:ext cx="6480838" cy="2951182"/>
            <a:chExt cx="8520206" cy="3879850"/>
          </a:xfrm>
        </p:grpSpPr>
        <p:sp>
          <p:nvSpPr>
            <p:cNvPr id="7" name="Freeform 7"/>
            <p:cNvSpPr/>
            <p:nvPr/>
          </p:nvSpPr>
          <p:spPr>
            <a:xfrm>
              <a:off x="0" y="0"/>
              <a:ext cx="8520206" cy="3879850"/>
            </a:xfrm>
            <a:custGeom>
              <a:rect l="l" t="t" r="r" b="b"/>
              <a:pathLst>
                <a:path w="8520206" h="3879850">
                  <a:moveTo>
                    <a:pt x="8395746" y="3879850"/>
                  </a:moveTo>
                  <a:lnTo>
                    <a:pt x="124460" y="3879850"/>
                  </a:lnTo>
                  <a:cubicBezTo>
                    <a:pt x="55880" y="3879850"/>
                    <a:pt x="0" y="3823970"/>
                    <a:pt x="0" y="3755390"/>
                  </a:cubicBezTo>
                  <a:lnTo>
                    <a:pt x="0" y="124460"/>
                  </a:lnTo>
                  <a:cubicBezTo>
                    <a:pt x="0" y="55880"/>
                    <a:pt x="55880" y="0"/>
                    <a:pt x="124460" y="0"/>
                  </a:cubicBezTo>
                  <a:lnTo>
                    <a:pt x="8395746" y="0"/>
                  </a:lnTo>
                  <a:cubicBezTo>
                    <a:pt x="8464326" y="0"/>
                    <a:pt x="8520206" y="55880"/>
                    <a:pt x="8520206" y="124460"/>
                  </a:cubicBezTo>
                  <a:lnTo>
                    <a:pt x="8520206" y="3755390"/>
                  </a:lnTo>
                  <a:cubicBezTo>
                    <a:pt x="8520206" y="3823970"/>
                    <a:pt x="8464326" y="3879850"/>
                    <a:pt x="8395746" y="3879850"/>
                  </a:cubicBezTo>
                  <a:close/>
                </a:path>
              </a:pathLst>
            </a:custGeom>
            <a:solidFill>
              <a:srgbClr val="2F3033"/>
            </a:solidFill>
          </p:spPr>
          <p:txBody>
            <a:bodyPr/>
            <a:lstStyle/>
            <a:p/>
          </p:txBody>
        </p:sp>
      </p:grpSp>
      <p:grpSp>
        <p:nvGrpSpPr>
          <p:cNvPr id="8" name="Group 8"/>
          <p:cNvGrpSpPr/>
          <p:nvPr/>
        </p:nvGrpSpPr>
        <p:grpSpPr>
          <a:xfrm rot="5400000">
            <a:off x="1277199" y="2307622"/>
            <a:ext cx="782398" cy="33367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236955" y="3824689"/>
            <a:ext cx="2862888" cy="350288"/>
          </a:xfrm>
          <a:prstGeom prst="rect">
            <a:avLst/>
          </a:prstGeom>
        </p:spPr>
        <p:txBody>
          <a:bodyPr lIns="0" tIns="0" rIns="0" bIns="0" rtlCol="0" anchor="t">
            <a:spAutoFit/>
          </a:bodyPr>
          <a:lstStyle/>
          <a:p>
            <a:pPr algn="ctr">
              <a:lnSpc>
                <a:spcPts val="2681"/>
              </a:lnSpc>
            </a:pPr>
            <a:r>
              <a:rPr lang="en-US" sz="2655">
                <a:solidFill>
                  <a:srgbClr val="43B4BE"/>
                </a:solidFill>
                <a:latin typeface="Montserrat Classic"/>
              </a:rPr>
              <a:t>Type Segment </a:t>
            </a:r>
          </a:p>
        </p:txBody>
      </p:sp>
      <p:sp>
        <p:nvSpPr>
          <p:cNvPr id="12" name="TextBox 12"/>
          <p:cNvSpPr txBox="1"/>
          <p:nvPr/>
        </p:nvSpPr>
        <p:spPr>
          <a:xfrm>
            <a:off x="3607960" y="3015583"/>
            <a:ext cx="4411611" cy="18446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Dogs</a:t>
            </a:r>
          </a:p>
          <a:p>
            <a:pPr marL="755651" lvl="1" indent="-377825">
              <a:lnSpc>
                <a:spcPts val="4900"/>
              </a:lnSpc>
              <a:buFont typeface="Arial"/>
              <a:buChar char="•"/>
            </a:pPr>
            <a:r>
              <a:rPr lang="en-US" sz="3500">
                <a:solidFill>
                  <a:srgbClr val="FFFFFF"/>
                </a:solidFill>
                <a:latin typeface="Montserrat"/>
              </a:rPr>
              <a:t>Cats</a:t>
            </a:r>
          </a:p>
          <a:p>
            <a:pPr marL="755651" lvl="1" indent="-377825">
              <a:lnSpc>
                <a:spcPts val="4900"/>
              </a:lnSpc>
              <a:buFont typeface="Arial"/>
              <a:buChar char="•"/>
            </a:pPr>
            <a:r>
              <a:rPr lang="en-US" sz="3500">
                <a:solidFill>
                  <a:srgbClr val="FFFFFF"/>
                </a:solidFill>
                <a:latin typeface="Montserrat"/>
              </a:rPr>
              <a:t>Horses</a:t>
            </a:r>
          </a:p>
        </p:txBody>
      </p:sp>
      <p:grpSp>
        <p:nvGrpSpPr>
          <p:cNvPr id="13" name="Group 13"/>
          <p:cNvGrpSpPr/>
          <p:nvPr/>
        </p:nvGrpSpPr>
        <p:grpSpPr>
          <a:xfrm>
            <a:off x="2122019" y="5772439"/>
            <a:ext cx="6480838" cy="2951182"/>
            <a:chExt cx="8520206" cy="3879850"/>
          </a:xfrm>
        </p:grpSpPr>
        <p:sp>
          <p:nvSpPr>
            <p:cNvPr id="14" name="Freeform 14"/>
            <p:cNvSpPr/>
            <p:nvPr/>
          </p:nvSpPr>
          <p:spPr>
            <a:xfrm>
              <a:off x="0" y="0"/>
              <a:ext cx="8520206" cy="3879850"/>
            </a:xfrm>
            <a:custGeom>
              <a:rect l="l" t="t" r="r" b="b"/>
              <a:pathLst>
                <a:path w="8520206" h="3879850">
                  <a:moveTo>
                    <a:pt x="8395746" y="3879850"/>
                  </a:moveTo>
                  <a:lnTo>
                    <a:pt x="124460" y="3879850"/>
                  </a:lnTo>
                  <a:cubicBezTo>
                    <a:pt x="55880" y="3879850"/>
                    <a:pt x="0" y="3823970"/>
                    <a:pt x="0" y="3755390"/>
                  </a:cubicBezTo>
                  <a:lnTo>
                    <a:pt x="0" y="124460"/>
                  </a:lnTo>
                  <a:cubicBezTo>
                    <a:pt x="0" y="55880"/>
                    <a:pt x="55880" y="0"/>
                    <a:pt x="124460" y="0"/>
                  </a:cubicBezTo>
                  <a:lnTo>
                    <a:pt x="8395746" y="0"/>
                  </a:lnTo>
                  <a:cubicBezTo>
                    <a:pt x="8464326" y="0"/>
                    <a:pt x="8520206" y="55880"/>
                    <a:pt x="8520206" y="124460"/>
                  </a:cubicBezTo>
                  <a:lnTo>
                    <a:pt x="8520206" y="3755390"/>
                  </a:lnTo>
                  <a:cubicBezTo>
                    <a:pt x="8520206" y="3823970"/>
                    <a:pt x="8464326" y="3879850"/>
                    <a:pt x="8395746" y="3879850"/>
                  </a:cubicBezTo>
                  <a:close/>
                </a:path>
              </a:pathLst>
            </a:custGeom>
            <a:solidFill>
              <a:srgbClr val="683A14"/>
            </a:solidFill>
          </p:spPr>
          <p:txBody>
            <a:bodyPr/>
            <a:lstStyle/>
            <a:p/>
          </p:txBody>
        </p:sp>
      </p:grpSp>
      <p:grpSp>
        <p:nvGrpSpPr>
          <p:cNvPr id="15" name="Group 15"/>
          <p:cNvGrpSpPr/>
          <p:nvPr/>
        </p:nvGrpSpPr>
        <p:grpSpPr>
          <a:xfrm rot="5400000">
            <a:off x="1277199" y="5562214"/>
            <a:ext cx="782398" cy="3336797"/>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240247" y="6887038"/>
            <a:ext cx="2862888" cy="684130"/>
          </a:xfrm>
          <a:prstGeom prst="rect">
            <a:avLst/>
          </a:prstGeom>
        </p:spPr>
        <p:txBody>
          <a:bodyPr lIns="0" tIns="0" rIns="0" bIns="0" rtlCol="0" anchor="t">
            <a:spAutoFit/>
          </a:bodyPr>
          <a:lstStyle/>
          <a:p>
            <a:pPr algn="ctr">
              <a:lnSpc>
                <a:spcPts val="2681"/>
              </a:lnSpc>
            </a:pPr>
            <a:r>
              <a:rPr lang="en-US" sz="2655">
                <a:solidFill>
                  <a:srgbClr val="43B4BE"/>
                </a:solidFill>
                <a:latin typeface="Montserrat Classic"/>
              </a:rPr>
              <a:t>Purpose Segment</a:t>
            </a:r>
          </a:p>
        </p:txBody>
      </p:sp>
      <p:sp>
        <p:nvSpPr>
          <p:cNvPr id="18" name="TextBox 18"/>
          <p:cNvSpPr txBox="1"/>
          <p:nvPr/>
        </p:nvSpPr>
        <p:spPr>
          <a:xfrm>
            <a:off x="3607960" y="6388769"/>
            <a:ext cx="4994897" cy="1575894"/>
          </a:xfrm>
          <a:prstGeom prst="rect">
            <a:avLst/>
          </a:prstGeom>
        </p:spPr>
        <p:txBody>
          <a:bodyPr lIns="0" tIns="0" rIns="0" bIns="0" rtlCol="0" anchor="t">
            <a:spAutoFit/>
          </a:bodyPr>
          <a:lstStyle/>
          <a:p>
            <a:pPr marL="645466" lvl="1" indent="-322733">
              <a:lnSpc>
                <a:spcPts val="4185"/>
              </a:lnSpc>
              <a:buFont typeface="Arial"/>
              <a:buChar char="•"/>
            </a:pPr>
            <a:r>
              <a:rPr lang="en-US" sz="2989">
                <a:solidFill>
                  <a:srgbClr val="FFFFFF"/>
                </a:solidFill>
                <a:latin typeface="Montserrat"/>
              </a:rPr>
              <a:t>Standard</a:t>
            </a:r>
          </a:p>
          <a:p>
            <a:pPr marL="645466" lvl="1" indent="-322733">
              <a:lnSpc>
                <a:spcPts val="4185"/>
              </a:lnSpc>
              <a:buFont typeface="Arial"/>
              <a:buChar char="•"/>
            </a:pPr>
            <a:r>
              <a:rPr lang="en-US" sz="2989">
                <a:solidFill>
                  <a:srgbClr val="FFFFFF"/>
                </a:solidFill>
                <a:latin typeface="Montserrat"/>
              </a:rPr>
              <a:t>Specific</a:t>
            </a:r>
          </a:p>
          <a:p>
            <a:pPr marL="645466" lvl="1" indent="-322733">
              <a:lnSpc>
                <a:spcPts val="4185"/>
              </a:lnSpc>
              <a:buFont typeface="Arial"/>
              <a:buChar char="•"/>
            </a:pPr>
            <a:r>
              <a:rPr lang="en-US" sz="2989">
                <a:solidFill>
                  <a:srgbClr val="FFFFFF"/>
                </a:solidFill>
                <a:latin typeface="Montserrat"/>
              </a:rPr>
              <a:t>Service</a:t>
            </a:r>
          </a:p>
        </p:txBody>
      </p:sp>
      <p:grpSp>
        <p:nvGrpSpPr>
          <p:cNvPr id="19" name="Group 19"/>
          <p:cNvGrpSpPr/>
          <p:nvPr/>
        </p:nvGrpSpPr>
        <p:grpSpPr>
          <a:xfrm>
            <a:off x="11807162" y="2366142"/>
            <a:ext cx="6480838" cy="2951182"/>
            <a:chExt cx="8520206" cy="3879850"/>
          </a:xfrm>
        </p:grpSpPr>
        <p:sp>
          <p:nvSpPr>
            <p:cNvPr id="20" name="Freeform 20"/>
            <p:cNvSpPr/>
            <p:nvPr/>
          </p:nvSpPr>
          <p:spPr>
            <a:xfrm>
              <a:off x="0" y="0"/>
              <a:ext cx="8520206" cy="3879850"/>
            </a:xfrm>
            <a:custGeom>
              <a:rect l="l" t="t" r="r" b="b"/>
              <a:pathLst>
                <a:path w="8520206" h="3879850">
                  <a:moveTo>
                    <a:pt x="8395746" y="3879850"/>
                  </a:moveTo>
                  <a:lnTo>
                    <a:pt x="124460" y="3879850"/>
                  </a:lnTo>
                  <a:cubicBezTo>
                    <a:pt x="55880" y="3879850"/>
                    <a:pt x="0" y="3823970"/>
                    <a:pt x="0" y="3755390"/>
                  </a:cubicBezTo>
                  <a:lnTo>
                    <a:pt x="0" y="124460"/>
                  </a:lnTo>
                  <a:cubicBezTo>
                    <a:pt x="0" y="55880"/>
                    <a:pt x="55880" y="0"/>
                    <a:pt x="124460" y="0"/>
                  </a:cubicBezTo>
                  <a:lnTo>
                    <a:pt x="8395746" y="0"/>
                  </a:lnTo>
                  <a:cubicBezTo>
                    <a:pt x="8464326" y="0"/>
                    <a:pt x="8520206" y="55880"/>
                    <a:pt x="8520206" y="124460"/>
                  </a:cubicBezTo>
                  <a:lnTo>
                    <a:pt x="8520206" y="3755390"/>
                  </a:lnTo>
                  <a:cubicBezTo>
                    <a:pt x="8520206" y="3823970"/>
                    <a:pt x="8464326" y="3879850"/>
                    <a:pt x="8395746" y="3879850"/>
                  </a:cubicBezTo>
                  <a:close/>
                </a:path>
              </a:pathLst>
            </a:custGeom>
            <a:solidFill>
              <a:srgbClr val="8B8B8A"/>
            </a:solidFill>
          </p:spPr>
          <p:txBody>
            <a:bodyPr/>
            <a:lstStyle/>
            <a:p/>
          </p:txBody>
        </p:sp>
      </p:grpSp>
      <p:grpSp>
        <p:nvGrpSpPr>
          <p:cNvPr id="21" name="Group 21"/>
          <p:cNvGrpSpPr/>
          <p:nvPr/>
        </p:nvGrpSpPr>
        <p:grpSpPr>
          <a:xfrm rot="5400000">
            <a:off x="10962342" y="2155917"/>
            <a:ext cx="782398" cy="3336797"/>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9922097" y="3672984"/>
            <a:ext cx="2862888" cy="350288"/>
          </a:xfrm>
          <a:prstGeom prst="rect">
            <a:avLst/>
          </a:prstGeom>
        </p:spPr>
        <p:txBody>
          <a:bodyPr lIns="0" tIns="0" rIns="0" bIns="0" rtlCol="0" anchor="t">
            <a:spAutoFit/>
          </a:bodyPr>
          <a:lstStyle/>
          <a:p>
            <a:pPr algn="ctr">
              <a:lnSpc>
                <a:spcPts val="2681"/>
              </a:lnSpc>
            </a:pPr>
            <a:r>
              <a:rPr lang="en-US" sz="2655">
                <a:solidFill>
                  <a:srgbClr val="43B4BE"/>
                </a:solidFill>
                <a:latin typeface="Montserrat Classic"/>
              </a:rPr>
              <a:t>Branch Segment</a:t>
            </a:r>
          </a:p>
        </p:txBody>
      </p:sp>
      <p:sp>
        <p:nvSpPr>
          <p:cNvPr id="24" name="TextBox 24"/>
          <p:cNvSpPr txBox="1"/>
          <p:nvPr/>
        </p:nvSpPr>
        <p:spPr>
          <a:xfrm>
            <a:off x="13293103" y="3171181"/>
            <a:ext cx="4994897" cy="1044334"/>
          </a:xfrm>
          <a:prstGeom prst="rect">
            <a:avLst/>
          </a:prstGeom>
        </p:spPr>
        <p:txBody>
          <a:bodyPr lIns="0" tIns="0" rIns="0" bIns="0" rtlCol="0" anchor="t">
            <a:spAutoFit/>
          </a:bodyPr>
          <a:lstStyle/>
          <a:p>
            <a:pPr marL="645466" lvl="1" indent="-322733">
              <a:lnSpc>
                <a:spcPts val="4185"/>
              </a:lnSpc>
              <a:buFont typeface="Arial"/>
              <a:buChar char="•"/>
            </a:pPr>
            <a:r>
              <a:rPr lang="en-US" sz="2989">
                <a:solidFill>
                  <a:srgbClr val="FFFFFF"/>
                </a:solidFill>
                <a:latin typeface="Montserrat"/>
              </a:rPr>
              <a:t>Single</a:t>
            </a:r>
          </a:p>
          <a:p>
            <a:pPr marL="645466" lvl="1" indent="-322733">
              <a:lnSpc>
                <a:spcPts val="4185"/>
              </a:lnSpc>
              <a:buFont typeface="Arial"/>
              <a:buChar char="•"/>
            </a:pPr>
            <a:r>
              <a:rPr lang="en-US" sz="2989">
                <a:solidFill>
                  <a:srgbClr val="FFFFFF"/>
                </a:solidFill>
                <a:latin typeface="Montserrat"/>
              </a:rPr>
              <a:t>Multiple</a:t>
            </a:r>
          </a:p>
        </p:txBody>
      </p:sp>
      <p:grpSp>
        <p:nvGrpSpPr>
          <p:cNvPr id="25" name="Group 25"/>
          <p:cNvGrpSpPr/>
          <p:nvPr/>
        </p:nvGrpSpPr>
        <p:grpSpPr>
          <a:xfrm>
            <a:off x="11807162" y="5620734"/>
            <a:ext cx="6480838" cy="2951182"/>
            <a:chExt cx="8520206" cy="3879850"/>
          </a:xfrm>
        </p:grpSpPr>
        <p:sp>
          <p:nvSpPr>
            <p:cNvPr id="26" name="Freeform 26"/>
            <p:cNvSpPr/>
            <p:nvPr/>
          </p:nvSpPr>
          <p:spPr>
            <a:xfrm>
              <a:off x="0" y="0"/>
              <a:ext cx="8520206" cy="3879850"/>
            </a:xfrm>
            <a:custGeom>
              <a:rect l="l" t="t" r="r" b="b"/>
              <a:pathLst>
                <a:path w="8520206" h="3879850">
                  <a:moveTo>
                    <a:pt x="8395746" y="3879850"/>
                  </a:moveTo>
                  <a:lnTo>
                    <a:pt x="124460" y="3879850"/>
                  </a:lnTo>
                  <a:cubicBezTo>
                    <a:pt x="55880" y="3879850"/>
                    <a:pt x="0" y="3823970"/>
                    <a:pt x="0" y="3755390"/>
                  </a:cubicBezTo>
                  <a:lnTo>
                    <a:pt x="0" y="124460"/>
                  </a:lnTo>
                  <a:cubicBezTo>
                    <a:pt x="0" y="55880"/>
                    <a:pt x="55880" y="0"/>
                    <a:pt x="124460" y="0"/>
                  </a:cubicBezTo>
                  <a:lnTo>
                    <a:pt x="8395746" y="0"/>
                  </a:lnTo>
                  <a:cubicBezTo>
                    <a:pt x="8464326" y="0"/>
                    <a:pt x="8520206" y="55880"/>
                    <a:pt x="8520206" y="124460"/>
                  </a:cubicBezTo>
                  <a:lnTo>
                    <a:pt x="8520206" y="3755390"/>
                  </a:lnTo>
                  <a:cubicBezTo>
                    <a:pt x="8520206" y="3823970"/>
                    <a:pt x="8464326" y="3879850"/>
                    <a:pt x="8395746" y="3879850"/>
                  </a:cubicBezTo>
                  <a:close/>
                </a:path>
              </a:pathLst>
            </a:custGeom>
            <a:solidFill>
              <a:srgbClr val="7C634A"/>
            </a:solidFill>
          </p:spPr>
          <p:txBody>
            <a:bodyPr/>
            <a:lstStyle/>
            <a:p/>
          </p:txBody>
        </p:sp>
      </p:grpSp>
      <p:grpSp>
        <p:nvGrpSpPr>
          <p:cNvPr id="27" name="Group 27"/>
          <p:cNvGrpSpPr/>
          <p:nvPr/>
        </p:nvGrpSpPr>
        <p:grpSpPr>
          <a:xfrm rot="5400000">
            <a:off x="10962342" y="5410509"/>
            <a:ext cx="782398" cy="3336797"/>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9922097" y="6927576"/>
            <a:ext cx="2862888" cy="350288"/>
          </a:xfrm>
          <a:prstGeom prst="rect">
            <a:avLst/>
          </a:prstGeom>
        </p:spPr>
        <p:txBody>
          <a:bodyPr lIns="0" tIns="0" rIns="0" bIns="0" rtlCol="0" anchor="t">
            <a:spAutoFit/>
          </a:bodyPr>
          <a:lstStyle/>
          <a:p>
            <a:pPr algn="ctr">
              <a:lnSpc>
                <a:spcPts val="2681"/>
              </a:lnSpc>
            </a:pPr>
            <a:r>
              <a:rPr lang="en-US" sz="2655">
                <a:solidFill>
                  <a:srgbClr val="43B4BE"/>
                </a:solidFill>
                <a:latin typeface="Montserrat Classic"/>
              </a:rPr>
              <a:t>Training Method</a:t>
            </a:r>
          </a:p>
        </p:txBody>
      </p:sp>
      <p:sp>
        <p:nvSpPr>
          <p:cNvPr id="30" name="TextBox 30"/>
          <p:cNvSpPr txBox="1"/>
          <p:nvPr/>
        </p:nvSpPr>
        <p:spPr>
          <a:xfrm>
            <a:off x="13293103" y="6425773"/>
            <a:ext cx="4994897" cy="1044334"/>
          </a:xfrm>
          <a:prstGeom prst="rect">
            <a:avLst/>
          </a:prstGeom>
        </p:spPr>
        <p:txBody>
          <a:bodyPr lIns="0" tIns="0" rIns="0" bIns="0" rtlCol="0" anchor="t">
            <a:spAutoFit/>
          </a:bodyPr>
          <a:lstStyle/>
          <a:p>
            <a:pPr marL="645466" lvl="1" indent="-322733">
              <a:lnSpc>
                <a:spcPts val="4185"/>
              </a:lnSpc>
              <a:buFont typeface="Arial"/>
              <a:buChar char="•"/>
            </a:pPr>
            <a:r>
              <a:rPr lang="en-US" sz="2989">
                <a:solidFill>
                  <a:srgbClr val="FFFFFF"/>
                </a:solidFill>
                <a:latin typeface="Montserrat"/>
              </a:rPr>
              <a:t>Virtual</a:t>
            </a:r>
          </a:p>
          <a:p>
            <a:pPr marL="645466" lvl="1" indent="-322733">
              <a:lnSpc>
                <a:spcPts val="4185"/>
              </a:lnSpc>
              <a:buFont typeface="Arial"/>
              <a:buChar char="•"/>
            </a:pPr>
            <a:r>
              <a:rPr lang="en-US" sz="2989">
                <a:solidFill>
                  <a:srgbClr val="FFFFFF"/>
                </a:solidFill>
                <a:latin typeface="Montserrat"/>
              </a:rPr>
              <a:t>Offline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35%</a:t>
            </a:r>
          </a:p>
        </p:txBody>
      </p:sp>
      <p:sp>
        <p:nvSpPr>
          <p:cNvPr id="4" name="TextBox 4"/>
          <p:cNvSpPr txBox="1"/>
          <p:nvPr/>
        </p:nvSpPr>
        <p:spPr>
          <a:xfrm>
            <a:off x="135983" y="299719"/>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Dog Training Services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83A14"/>
            </a:solidFill>
          </p:spPr>
          <p:txBody>
            <a:bodyPr/>
            <a:lstStyle/>
            <a:p/>
          </p:txBody>
        </p:sp>
      </p:grpSp>
      <p:grpSp>
        <p:nvGrpSpPr>
          <p:cNvPr id="5" name="Group 5"/>
          <p:cNvGrpSpPr/>
          <p:nvPr/>
        </p:nvGrpSpPr>
        <p:grpSpPr>
          <a:xfrm>
            <a:off x="4795827" y="1537557"/>
            <a:ext cx="9635068" cy="3605943"/>
            <a:chExt cx="7487197" cy="2802098"/>
          </a:xfrm>
        </p:grpSpPr>
        <p:sp>
          <p:nvSpPr>
            <p:cNvPr id="6" name="Freeform 6"/>
            <p:cNvSpPr/>
            <p:nvPr/>
          </p:nvSpPr>
          <p:spPr>
            <a:xfrm>
              <a:off x="0" y="0"/>
              <a:ext cx="7487197" cy="2802098"/>
            </a:xfrm>
            <a:custGeom>
              <a:rect l="l" t="t" r="r" b="b"/>
              <a:pathLst>
                <a:path w="7487197" h="2802098">
                  <a:moveTo>
                    <a:pt x="7362737" y="2802098"/>
                  </a:moveTo>
                  <a:lnTo>
                    <a:pt x="124460" y="2802098"/>
                  </a:lnTo>
                  <a:cubicBezTo>
                    <a:pt x="55880" y="2802098"/>
                    <a:pt x="0" y="2746218"/>
                    <a:pt x="0" y="2677638"/>
                  </a:cubicBezTo>
                  <a:lnTo>
                    <a:pt x="0" y="124460"/>
                  </a:lnTo>
                  <a:cubicBezTo>
                    <a:pt x="0" y="55880"/>
                    <a:pt x="55880" y="0"/>
                    <a:pt x="124460" y="0"/>
                  </a:cubicBezTo>
                  <a:lnTo>
                    <a:pt x="7362737" y="0"/>
                  </a:lnTo>
                  <a:cubicBezTo>
                    <a:pt x="7431317" y="0"/>
                    <a:pt x="7487197" y="55880"/>
                    <a:pt x="7487197" y="124460"/>
                  </a:cubicBezTo>
                  <a:lnTo>
                    <a:pt x="7487197" y="2677638"/>
                  </a:lnTo>
                  <a:cubicBezTo>
                    <a:pt x="7487197" y="2746218"/>
                    <a:pt x="7431317" y="2802098"/>
                    <a:pt x="7362737" y="2802098"/>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83A1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83A1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60703" y="1798259"/>
            <a:ext cx="7415330" cy="3276600"/>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People's Increasing Preference For Pet Companions is Driving the Market</a:t>
            </a:r>
          </a:p>
          <a:p>
            <a:pPr marL="755652" lvl="1" indent="-377826">
              <a:lnSpc>
                <a:spcPts val="3675"/>
              </a:lnSpc>
              <a:buFont typeface="Arial"/>
              <a:buChar char="•"/>
            </a:pPr>
            <a:r>
              <a:rPr lang="en-US" sz="3500" spc="112">
                <a:solidFill>
                  <a:srgbClr val="FFFFFF"/>
                </a:solidFill>
                <a:latin typeface="Barlow"/>
              </a:rPr>
              <a:t>Need to Establish Effective Communication Between Pets and Owners is Boosting Market Growth</a:t>
            </a:r>
          </a:p>
        </p:txBody>
      </p:sp>
      <p:sp>
        <p:nvSpPr>
          <p:cNvPr id="18" name="TextBox 18"/>
          <p:cNvSpPr txBox="1"/>
          <p:nvPr/>
        </p:nvSpPr>
        <p:spPr>
          <a:xfrm>
            <a:off x="6814337" y="6362368"/>
            <a:ext cx="7108062" cy="942975"/>
          </a:xfrm>
          <a:prstGeom prst="rect">
            <a:avLst/>
          </a:prstGeom>
        </p:spPr>
        <p:txBody>
          <a:bodyPr lIns="0" tIns="0" rIns="0" bIns="0" rtlCol="0" anchor="t">
            <a:spAutoFit/>
          </a:bodyPr>
          <a:lstStyle/>
          <a:p>
            <a:pPr>
              <a:lnSpc>
                <a:spcPts val="3675"/>
              </a:lnSpc>
            </a:pPr>
            <a:r>
              <a:rPr lang="en-US" sz="3500" spc="112">
                <a:solidFill>
                  <a:srgbClr val="FFFFFF"/>
                </a:solidFill>
                <a:latin typeface="Barlow"/>
              </a:rPr>
              <a:t>Difficulty of Adopting and Raising Pets is Limiting Market Expansion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814" b="-4814"/>
            </a:stretch>
          </a:blipFill>
        </p:spPr>
        <p:txBody>
          <a:bodyPr/>
          <a:lstStyle/>
          <a:p/>
        </p:txBody>
      </p:sp>
      <p:grpSp>
        <p:nvGrpSpPr>
          <p:cNvPr id="3" name="Group 3"/>
          <p:cNvGrpSpPr/>
          <p:nvPr/>
        </p:nvGrpSpPr>
        <p:grpSpPr>
          <a:xfrm>
            <a:off x="1635527" y="1201024"/>
            <a:ext cx="15016947" cy="7884952"/>
            <a:chExt cx="3955081" cy="2076695"/>
          </a:xfrm>
        </p:grpSpPr>
        <p:sp>
          <p:nvSpPr>
            <p:cNvPr id="4" name="Freeform 4"/>
            <p:cNvSpPr/>
            <p:nvPr/>
          </p:nvSpPr>
          <p:spPr>
            <a:xfrm>
              <a:off x="0" y="0"/>
              <a:ext cx="3955081" cy="2076695"/>
            </a:xfrm>
            <a:custGeom>
              <a:rect l="l" t="t" r="r" b="b"/>
              <a:pathLst>
                <a:path w="3955081" h="2076695">
                  <a:moveTo>
                    <a:pt x="0" y="0"/>
                  </a:moveTo>
                  <a:lnTo>
                    <a:pt x="3955081" y="0"/>
                  </a:lnTo>
                  <a:lnTo>
                    <a:pt x="3955081" y="2076695"/>
                  </a:lnTo>
                  <a:lnTo>
                    <a:pt x="0" y="2076695"/>
                  </a:lnTo>
                  <a:close/>
                </a:path>
              </a:pathLst>
            </a:custGeom>
            <a:solidFill>
              <a:srgbClr val="753426">
                <a:alpha val="86667"/>
              </a:srgbClr>
            </a:solidFill>
          </p:spPr>
          <p:txBody>
            <a:bodyPr/>
            <a:lstStyle/>
            <a:p/>
          </p:txBody>
        </p:sp>
        <p:sp>
          <p:nvSpPr>
            <p:cNvPr id="5" name="TextBox 5"/>
            <p:cNvSpPr txBox="1"/>
            <p:nvPr/>
          </p:nvSpPr>
          <p:spPr>
            <a:xfrm>
              <a:off x="0" y="-38100"/>
              <a:ext cx="3955081" cy="21147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67517" y="1549705"/>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1863859" y="2648174"/>
            <a:ext cx="14560280" cy="6146159"/>
          </a:xfrm>
          <a:prstGeom prst="rect">
            <a:avLst/>
          </a:prstGeom>
        </p:spPr>
        <p:txBody>
          <a:bodyPr lIns="0" tIns="0" rIns="0" bIns="0" rtlCol="0" anchor="t">
            <a:spAutoFit/>
          </a:bodyPr>
          <a:lstStyle/>
          <a:p>
            <a:pPr marL="626164" lvl="1" indent="-313082">
              <a:lnSpc>
                <a:spcPts val="4060"/>
              </a:lnSpc>
              <a:buFont typeface="Arial"/>
              <a:buChar char="•"/>
            </a:pPr>
            <a:r>
              <a:rPr lang="en-US" sz="2900">
                <a:solidFill>
                  <a:srgbClr val="FFFFFF"/>
                </a:solidFill>
                <a:latin typeface="Montserrat"/>
              </a:rPr>
              <a:t>The Global Dog Training Services Market is witnessing significant growth in the near future.</a:t>
            </a:r>
          </a:p>
          <a:p>
            <a:pPr marL="626164" lvl="1" indent="-313082">
              <a:lnSpc>
                <a:spcPts val="4060"/>
              </a:lnSpc>
              <a:buFont typeface="Arial"/>
              <a:buChar char="•"/>
            </a:pPr>
            <a:r>
              <a:rPr lang="en-US" sz="2900">
                <a:solidFill>
                  <a:srgbClr val="FFFFFF"/>
                </a:solidFill>
                <a:latin typeface="Montserrat"/>
              </a:rPr>
              <a:t>Dogs can be trained to carry out a larger range of tasks, including guarding, finding explosives and drugs, helping the disabled, and search and rescue.</a:t>
            </a:r>
          </a:p>
          <a:p>
            <a:pPr marL="626164" lvl="1" indent="-313082">
              <a:lnSpc>
                <a:spcPts val="4060"/>
              </a:lnSpc>
              <a:buFont typeface="Arial"/>
              <a:buChar char="•"/>
            </a:pPr>
            <a:r>
              <a:rPr lang="en-US" sz="2900">
                <a:solidFill>
                  <a:srgbClr val="FFFFFF"/>
                </a:solidFill>
                <a:latin typeface="Montserrat"/>
              </a:rPr>
              <a:t>Training fosters self-assurance, cerebral stimulation, and a close relationship between humans and dogs.</a:t>
            </a:r>
          </a:p>
          <a:p>
            <a:pPr marL="626164" lvl="1" indent="-313082">
              <a:lnSpc>
                <a:spcPts val="4060"/>
              </a:lnSpc>
              <a:buFont typeface="Arial"/>
              <a:buChar char="•"/>
            </a:pPr>
            <a:r>
              <a:rPr lang="en-US" sz="2900">
                <a:solidFill>
                  <a:srgbClr val="FFFFFF"/>
                </a:solidFill>
                <a:latin typeface="Montserrat"/>
              </a:rPr>
              <a:t>The majority of people in the present period outsource training services, which puts a greater load on trainers</a:t>
            </a:r>
          </a:p>
          <a:p>
            <a:pPr marL="626164" lvl="1" indent="-313082">
              <a:lnSpc>
                <a:spcPts val="4060"/>
              </a:lnSpc>
              <a:buFont typeface="Arial"/>
              <a:buChar char="•"/>
            </a:pPr>
            <a:r>
              <a:rPr lang="en-US" sz="2900">
                <a:solidFill>
                  <a:srgbClr val="FFFFFF"/>
                </a:solidFill>
                <a:latin typeface="Montserrat"/>
              </a:rPr>
              <a:t>Virtual pet training services include a range of activities that owners may engage in with their pets, and they can be a terrific way to keep pets entertained and interested.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2452162"/>
            <a:ext cx="9308837" cy="7834838"/>
          </a:xfrm>
          <a:custGeom>
            <a:rect l="l" t="t" r="r" b="b"/>
            <a:pathLst>
              <a:path w="9308837" h="7834837">
                <a:moveTo>
                  <a:pt x="0" y="0"/>
                </a:moveTo>
                <a:lnTo>
                  <a:pt x="9308837" y="0"/>
                </a:lnTo>
                <a:lnTo>
                  <a:pt x="9308837" y="7834838"/>
                </a:lnTo>
                <a:lnTo>
                  <a:pt x="0" y="7834838"/>
                </a:lnTo>
                <a:lnTo>
                  <a:pt x="0" y="0"/>
                </a:lnTo>
                <a:close/>
              </a:path>
            </a:pathLst>
          </a:custGeom>
          <a:blipFill>
            <a:blip r:embed="rId2"/>
            <a:stretch>
              <a:fillRect l="-686" r="-686" b="-20443"/>
            </a:stretch>
          </a:blipFill>
        </p:spPr>
        <p:txBody>
          <a:bodyPr/>
          <a:lstStyle/>
          <a:p/>
        </p:txBody>
      </p:sp>
      <p:sp>
        <p:nvSpPr>
          <p:cNvPr id="3" name="Freeform 3"/>
          <p:cNvSpPr/>
          <p:nvPr/>
        </p:nvSpPr>
        <p:spPr>
          <a:xfrm>
            <a:off x="7346843" y="2021452"/>
            <a:ext cx="5768398" cy="1417321"/>
          </a:xfrm>
          <a:custGeom>
            <a:rect l="l" t="t" r="r" b="b"/>
            <a:pathLst>
              <a:path w="5768398" h="1417321">
                <a:moveTo>
                  <a:pt x="0" y="0"/>
                </a:moveTo>
                <a:lnTo>
                  <a:pt x="5768399" y="0"/>
                </a:lnTo>
                <a:lnTo>
                  <a:pt x="5768399" y="1417321"/>
                </a:lnTo>
                <a:lnTo>
                  <a:pt x="0" y="1417321"/>
                </a:lnTo>
                <a:lnTo>
                  <a:pt x="0" y="0"/>
                </a:lnTo>
                <a:close/>
              </a:path>
            </a:pathLst>
          </a:custGeom>
          <a:blipFill>
            <a:blip r:embed="rId3"/>
            <a:stretch>
              <a:fillRect/>
            </a:stretch>
          </a:blipFill>
        </p:spPr>
        <p:txBody>
          <a:bodyPr/>
          <a:lstStyle/>
          <a:p/>
        </p:txBody>
      </p:sp>
      <p:sp>
        <p:nvSpPr>
          <p:cNvPr id="4" name="Freeform 4"/>
          <p:cNvSpPr/>
          <p:nvPr/>
        </p:nvSpPr>
        <p:spPr>
          <a:xfrm>
            <a:off x="13625581" y="1714930"/>
            <a:ext cx="3212796" cy="1723843"/>
          </a:xfrm>
          <a:custGeom>
            <a:rect l="l" t="t" r="r" b="b"/>
            <a:pathLst>
              <a:path w="3212796" h="1723843">
                <a:moveTo>
                  <a:pt x="0" y="0"/>
                </a:moveTo>
                <a:lnTo>
                  <a:pt x="3212796" y="0"/>
                </a:lnTo>
                <a:lnTo>
                  <a:pt x="3212796" y="1723843"/>
                </a:lnTo>
                <a:lnTo>
                  <a:pt x="0" y="1723843"/>
                </a:lnTo>
                <a:lnTo>
                  <a:pt x="0" y="0"/>
                </a:lnTo>
                <a:close/>
              </a:path>
            </a:pathLst>
          </a:custGeom>
          <a:blipFill>
            <a:blip r:embed="rId4"/>
            <a:stretch>
              <a:fillRect t="-43614" b="-42759"/>
            </a:stretch>
          </a:blipFill>
        </p:spPr>
        <p:txBody>
          <a:bodyPr/>
          <a:lstStyle/>
          <a:p/>
        </p:txBody>
      </p:sp>
      <p:sp>
        <p:nvSpPr>
          <p:cNvPr id="5" name="Freeform 5"/>
          <p:cNvSpPr/>
          <p:nvPr/>
        </p:nvSpPr>
        <p:spPr>
          <a:xfrm>
            <a:off x="8560039" y="3513233"/>
            <a:ext cx="2885895" cy="2885895"/>
          </a:xfrm>
          <a:custGeom>
            <a:rect l="l" t="t" r="r" b="b"/>
            <a:pathLst>
              <a:path w="2885895" h="2885895">
                <a:moveTo>
                  <a:pt x="0" y="0"/>
                </a:moveTo>
                <a:lnTo>
                  <a:pt x="2885895" y="0"/>
                </a:lnTo>
                <a:lnTo>
                  <a:pt x="2885895" y="2885895"/>
                </a:lnTo>
                <a:lnTo>
                  <a:pt x="0" y="2885895"/>
                </a:lnTo>
                <a:lnTo>
                  <a:pt x="0" y="0"/>
                </a:lnTo>
                <a:close/>
              </a:path>
            </a:pathLst>
          </a:custGeom>
          <a:blipFill>
            <a:blip r:embed="rId5"/>
            <a:stretch>
              <a:fillRect/>
            </a:stretch>
          </a:blipFill>
        </p:spPr>
        <p:txBody>
          <a:bodyPr/>
          <a:lstStyle/>
          <a:p/>
        </p:txBody>
      </p:sp>
      <p:sp>
        <p:nvSpPr>
          <p:cNvPr id="6" name="Freeform 6"/>
          <p:cNvSpPr/>
          <p:nvPr/>
        </p:nvSpPr>
        <p:spPr>
          <a:xfrm>
            <a:off x="11712634" y="3887872"/>
            <a:ext cx="2805215" cy="2511255"/>
          </a:xfrm>
          <a:custGeom>
            <a:rect l="l" t="t" r="r" b="b"/>
            <a:pathLst>
              <a:path w="2805215" h="2511255">
                <a:moveTo>
                  <a:pt x="0" y="0"/>
                </a:moveTo>
                <a:lnTo>
                  <a:pt x="2805215" y="0"/>
                </a:lnTo>
                <a:lnTo>
                  <a:pt x="2805215" y="2511256"/>
                </a:lnTo>
                <a:lnTo>
                  <a:pt x="0" y="2511256"/>
                </a:lnTo>
                <a:lnTo>
                  <a:pt x="0" y="0"/>
                </a:lnTo>
                <a:close/>
              </a:path>
            </a:pathLst>
          </a:custGeom>
          <a:blipFill>
            <a:blip r:embed="rId6"/>
            <a:stretch>
              <a:fillRect/>
            </a:stretch>
          </a:blipFill>
        </p:spPr>
        <p:txBody>
          <a:bodyPr/>
          <a:lstStyle/>
          <a:p/>
        </p:txBody>
      </p:sp>
      <p:sp>
        <p:nvSpPr>
          <p:cNvPr id="7" name="Freeform 7"/>
          <p:cNvSpPr/>
          <p:nvPr/>
        </p:nvSpPr>
        <p:spPr>
          <a:xfrm>
            <a:off x="14781371" y="3639616"/>
            <a:ext cx="3115815" cy="3212440"/>
          </a:xfrm>
          <a:custGeom>
            <a:rect l="l" t="t" r="r" b="b"/>
            <a:pathLst>
              <a:path w="3115815" h="3212440">
                <a:moveTo>
                  <a:pt x="0" y="0"/>
                </a:moveTo>
                <a:lnTo>
                  <a:pt x="3115815" y="0"/>
                </a:lnTo>
                <a:lnTo>
                  <a:pt x="3115815" y="3212439"/>
                </a:lnTo>
                <a:lnTo>
                  <a:pt x="0" y="3212439"/>
                </a:lnTo>
                <a:lnTo>
                  <a:pt x="0" y="0"/>
                </a:lnTo>
                <a:close/>
              </a:path>
            </a:pathLst>
          </a:custGeom>
          <a:blipFill>
            <a:blip r:embed="rId7"/>
            <a:stretch>
              <a:fillRect l="-40073" r="-43801"/>
            </a:stretch>
          </a:blipFill>
        </p:spPr>
        <p:txBody>
          <a:bodyPr/>
          <a:lstStyle/>
          <a:p/>
        </p:txBody>
      </p:sp>
      <p:sp>
        <p:nvSpPr>
          <p:cNvPr id="8" name="Freeform 8"/>
          <p:cNvSpPr/>
          <p:nvPr/>
        </p:nvSpPr>
        <p:spPr>
          <a:xfrm>
            <a:off x="8689154" y="6852055"/>
            <a:ext cx="2627665" cy="1669055"/>
          </a:xfrm>
          <a:custGeom>
            <a:rect l="l" t="t" r="r" b="b"/>
            <a:pathLst>
              <a:path w="2627665" h="1669055">
                <a:moveTo>
                  <a:pt x="0" y="0"/>
                </a:moveTo>
                <a:lnTo>
                  <a:pt x="2627665" y="0"/>
                </a:lnTo>
                <a:lnTo>
                  <a:pt x="2627665" y="1669055"/>
                </a:lnTo>
                <a:lnTo>
                  <a:pt x="0" y="1669055"/>
                </a:lnTo>
                <a:lnTo>
                  <a:pt x="0" y="0"/>
                </a:lnTo>
                <a:close/>
              </a:path>
            </a:pathLst>
          </a:custGeom>
          <a:blipFill>
            <a:blip r:embed="rId8"/>
            <a:stretch>
              <a:fillRect t="-16878" b="-17503"/>
            </a:stretch>
          </a:blipFill>
        </p:spPr>
        <p:txBody>
          <a:bodyPr/>
          <a:lstStyle/>
          <a:p/>
        </p:txBody>
      </p:sp>
      <p:sp>
        <p:nvSpPr>
          <p:cNvPr id="9" name="Freeform 9"/>
          <p:cNvSpPr/>
          <p:nvPr/>
        </p:nvSpPr>
        <p:spPr>
          <a:xfrm>
            <a:off x="11712634" y="7218121"/>
            <a:ext cx="3196273" cy="2493093"/>
          </a:xfrm>
          <a:custGeom>
            <a:rect l="l" t="t" r="r" b="b"/>
            <a:pathLst>
              <a:path w="3196273" h="2493093">
                <a:moveTo>
                  <a:pt x="0" y="0"/>
                </a:moveTo>
                <a:lnTo>
                  <a:pt x="3196273" y="0"/>
                </a:lnTo>
                <a:lnTo>
                  <a:pt x="3196273" y="2493094"/>
                </a:lnTo>
                <a:lnTo>
                  <a:pt x="0" y="2493094"/>
                </a:lnTo>
                <a:lnTo>
                  <a:pt x="0" y="0"/>
                </a:lnTo>
                <a:close/>
              </a:path>
            </a:pathLst>
          </a:custGeom>
          <a:blipFill>
            <a:blip r:embed="rId9"/>
            <a:stretch>
              <a:fillRect/>
            </a:stretch>
          </a:blipFill>
        </p:spPr>
        <p:txBody>
          <a:bodyPr/>
          <a:lstStyle/>
          <a:p/>
        </p:txBody>
      </p:sp>
      <p:sp>
        <p:nvSpPr>
          <p:cNvPr id="10" name="Freeform 10"/>
          <p:cNvSpPr/>
          <p:nvPr/>
        </p:nvSpPr>
        <p:spPr>
          <a:xfrm>
            <a:off x="15245308" y="7331006"/>
            <a:ext cx="2651878" cy="2380209"/>
          </a:xfrm>
          <a:custGeom>
            <a:rect l="l" t="t" r="r" b="b"/>
            <a:pathLst>
              <a:path w="2651878" h="2380209">
                <a:moveTo>
                  <a:pt x="0" y="0"/>
                </a:moveTo>
                <a:lnTo>
                  <a:pt x="2651878" y="0"/>
                </a:lnTo>
                <a:lnTo>
                  <a:pt x="2651878" y="2380209"/>
                </a:lnTo>
                <a:lnTo>
                  <a:pt x="0" y="2380209"/>
                </a:lnTo>
                <a:lnTo>
                  <a:pt x="0" y="0"/>
                </a:lnTo>
                <a:close/>
              </a:path>
            </a:pathLst>
          </a:custGeom>
          <a:blipFill>
            <a:blip r:embed="rId10"/>
            <a:stretch>
              <a:fillRect l="-1583" r="-1583"/>
            </a:stretch>
          </a:blipFill>
        </p:spPr>
        <p:txBody>
          <a:bodyPr/>
          <a:lstStyle/>
          <a:p/>
        </p:txBody>
      </p:sp>
      <p:sp>
        <p:nvSpPr>
          <p:cNvPr id="11" name="TextBox 11"/>
          <p:cNvSpPr txBox="1"/>
          <p:nvPr/>
        </p:nvSpPr>
        <p:spPr>
          <a:xfrm>
            <a:off x="5715833" y="54101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2znz747"/>
              </a:rPr>
              <a:t>https://tinyurl.com/32znz747</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Dog Training Services Market Report 2024</dc:title>
  <cp:lastModifiedBy>decipher market</cp:lastModifiedBy>
  <cp:revision>2</cp:revision>
  <dcterms:created xsi:type="dcterms:W3CDTF">2006-08-16T00:00:00Z</dcterms:created>
  <dcterms:modified xsi:type="dcterms:W3CDTF">2024-04-13T02:27:32Z</dcterms:modified>
</cp:coreProperties>
</file>