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565" y="1244796"/>
            <a:ext cx="10933489" cy="89915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22234" y="244536"/>
            <a:ext cx="15915640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7463" y="2952054"/>
            <a:ext cx="3200399" cy="91439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825563" y="2633953"/>
            <a:ext cx="4381499" cy="123824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737658" y="3073481"/>
            <a:ext cx="3143249" cy="67625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136514" y="4468581"/>
            <a:ext cx="4629149" cy="733424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414399" y="3868521"/>
            <a:ext cx="3790949" cy="205739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695651" y="5785728"/>
            <a:ext cx="2571749" cy="128585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749290" y="5923376"/>
            <a:ext cx="3990989" cy="1247759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471982" y="5785713"/>
            <a:ext cx="2409824" cy="2571749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010266" y="7507864"/>
            <a:ext cx="2571749" cy="169544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156273"/>
            <a:ext cx="17002587" cy="21824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227848" y="2435206"/>
            <a:ext cx="7564755" cy="6835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Relationship Id="rId3" Type="http://schemas.openxmlformats.org/officeDocument/2006/relationships/image" Target="../media/image15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7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Relationship Id="rId3" Type="http://schemas.openxmlformats.org/officeDocument/2006/relationships/image" Target="../media/image24.png"/><Relationship Id="rId4" Type="http://schemas.openxmlformats.org/officeDocument/2006/relationships/hyperlink" Target="http://tinyurl.com/9wx7neay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9966325" cy="10277475"/>
          </a:xfrm>
          <a:custGeom>
            <a:avLst/>
            <a:gdLst/>
            <a:ahLst/>
            <a:cxnLst/>
            <a:rect l="l" t="t" r="r" b="b"/>
            <a:pathLst>
              <a:path w="9966325" h="10277475">
                <a:moveTo>
                  <a:pt x="9965916" y="10277351"/>
                </a:moveTo>
                <a:lnTo>
                  <a:pt x="0" y="10277351"/>
                </a:lnTo>
                <a:lnTo>
                  <a:pt x="0" y="0"/>
                </a:lnTo>
                <a:lnTo>
                  <a:pt x="9965916" y="0"/>
                </a:lnTo>
                <a:lnTo>
                  <a:pt x="9965916" y="10277351"/>
                </a:lnTo>
                <a:close/>
              </a:path>
            </a:pathLst>
          </a:custGeom>
          <a:solidFill>
            <a:srgbClr val="503D30">
              <a:alpha val="8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336843" y="9445830"/>
            <a:ext cx="6582409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1933" y="3013106"/>
            <a:ext cx="4485640" cy="12750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200" spc="-425">
                <a:solidFill>
                  <a:srgbClr val="FFFFFF"/>
                </a:solidFill>
                <a:latin typeface="Arial Black"/>
                <a:cs typeface="Arial Black"/>
              </a:rPr>
              <a:t>GLOBAL</a:t>
            </a:r>
            <a:endParaRPr sz="8200">
              <a:latin typeface="Arial Black"/>
              <a:cs typeface="Arial Black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11933" y="3994181"/>
            <a:ext cx="9252585" cy="32372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8780"/>
              </a:lnSpc>
              <a:spcBef>
                <a:spcPts val="100"/>
              </a:spcBef>
            </a:pPr>
            <a:r>
              <a:rPr dirty="0" sz="8200" spc="-55">
                <a:solidFill>
                  <a:srgbClr val="FFFFFF"/>
                </a:solidFill>
                <a:latin typeface="Arial Black"/>
                <a:cs typeface="Arial Black"/>
              </a:rPr>
              <a:t>DOG</a:t>
            </a:r>
            <a:r>
              <a:rPr dirty="0" sz="8200" spc="-63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8200" spc="-505">
                <a:solidFill>
                  <a:srgbClr val="FFFFFF"/>
                </a:solidFill>
                <a:latin typeface="Arial Black"/>
                <a:cs typeface="Arial Black"/>
              </a:rPr>
              <a:t>LEASH</a:t>
            </a:r>
            <a:endParaRPr sz="8200">
              <a:latin typeface="Arial Black"/>
              <a:cs typeface="Arial Black"/>
            </a:endParaRPr>
          </a:p>
          <a:p>
            <a:pPr marL="12700" marR="5080">
              <a:lnSpc>
                <a:spcPct val="78500"/>
              </a:lnSpc>
              <a:spcBef>
                <a:spcPts val="1055"/>
              </a:spcBef>
            </a:pPr>
            <a:r>
              <a:rPr dirty="0" sz="8200" spc="-620">
                <a:solidFill>
                  <a:srgbClr val="FFFFFF"/>
                </a:solidFill>
                <a:latin typeface="Arial Black"/>
                <a:cs typeface="Arial Black"/>
              </a:rPr>
              <a:t>MARKET</a:t>
            </a:r>
            <a:r>
              <a:rPr dirty="0" sz="8200" spc="-9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8200" spc="-570">
                <a:solidFill>
                  <a:srgbClr val="FFFFFF"/>
                </a:solidFill>
                <a:latin typeface="Arial Black"/>
                <a:cs typeface="Arial Black"/>
              </a:rPr>
              <a:t>REPORT </a:t>
            </a:r>
            <a:r>
              <a:rPr dirty="0" sz="8200" spc="-275">
                <a:solidFill>
                  <a:srgbClr val="FFFFFF"/>
                </a:solidFill>
                <a:latin typeface="Arial Black"/>
                <a:cs typeface="Arial Black"/>
              </a:rPr>
              <a:t>2024</a:t>
            </a:r>
            <a:endParaRPr sz="82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61315" rIns="0" bIns="0" rtlCol="0" vert="horz">
            <a:spAutoFit/>
          </a:bodyPr>
          <a:lstStyle/>
          <a:p>
            <a:pPr marL="9924415">
              <a:lnSpc>
                <a:spcPct val="100000"/>
              </a:lnSpc>
              <a:spcBef>
                <a:spcPts val="100"/>
              </a:spcBef>
            </a:pPr>
            <a:r>
              <a:rPr dirty="0" sz="6500" spc="-180"/>
              <a:t>INTRODUCTION</a:t>
            </a:r>
            <a:endParaRPr sz="6500"/>
          </a:p>
        </p:txBody>
      </p:sp>
      <p:sp>
        <p:nvSpPr>
          <p:cNvPr id="4" name="object 4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dirty="0" spc="-50"/>
              <a:t>A</a:t>
            </a:r>
            <a:r>
              <a:rPr dirty="0" spc="-305"/>
              <a:t> </a:t>
            </a:r>
            <a:r>
              <a:rPr dirty="0" spc="-65"/>
              <a:t>dog</a:t>
            </a:r>
            <a:r>
              <a:rPr dirty="0" spc="-300"/>
              <a:t> </a:t>
            </a:r>
            <a:r>
              <a:rPr dirty="0" spc="-70"/>
              <a:t>leash</a:t>
            </a:r>
            <a:r>
              <a:rPr dirty="0" spc="-300"/>
              <a:t> </a:t>
            </a:r>
            <a:r>
              <a:rPr dirty="0" spc="-60"/>
              <a:t>is</a:t>
            </a:r>
            <a:r>
              <a:rPr dirty="0" spc="-305"/>
              <a:t> </a:t>
            </a:r>
            <a:r>
              <a:rPr dirty="0" spc="-150"/>
              <a:t>a</a:t>
            </a:r>
            <a:r>
              <a:rPr dirty="0" spc="-300"/>
              <a:t> </a:t>
            </a:r>
            <a:r>
              <a:rPr dirty="0" spc="-30"/>
              <a:t>device</a:t>
            </a:r>
            <a:r>
              <a:rPr dirty="0" spc="-300"/>
              <a:t> </a:t>
            </a:r>
            <a:r>
              <a:rPr dirty="0" spc="-100"/>
              <a:t>made</a:t>
            </a:r>
            <a:r>
              <a:rPr dirty="0" spc="-305"/>
              <a:t> </a:t>
            </a:r>
            <a:r>
              <a:rPr dirty="0" spc="50"/>
              <a:t>of</a:t>
            </a:r>
            <a:r>
              <a:rPr dirty="0" spc="-300"/>
              <a:t> </a:t>
            </a:r>
            <a:r>
              <a:rPr dirty="0" spc="-150"/>
              <a:t>a</a:t>
            </a:r>
            <a:r>
              <a:rPr dirty="0" spc="-300"/>
              <a:t> </a:t>
            </a:r>
            <a:r>
              <a:rPr dirty="0" spc="-10"/>
              <a:t>rope, </a:t>
            </a:r>
            <a:r>
              <a:rPr dirty="0" spc="-90"/>
              <a:t>strap,</a:t>
            </a:r>
            <a:r>
              <a:rPr dirty="0" spc="-295"/>
              <a:t> </a:t>
            </a:r>
            <a:r>
              <a:rPr dirty="0" spc="-20"/>
              <a:t>or</a:t>
            </a:r>
            <a:r>
              <a:rPr dirty="0" spc="-290"/>
              <a:t> </a:t>
            </a:r>
            <a:r>
              <a:rPr dirty="0" spc="-50"/>
              <a:t>chain</a:t>
            </a:r>
            <a:r>
              <a:rPr dirty="0" spc="-290"/>
              <a:t> </a:t>
            </a:r>
            <a:r>
              <a:rPr dirty="0" spc="-45"/>
              <a:t>that</a:t>
            </a:r>
            <a:r>
              <a:rPr dirty="0" spc="-290"/>
              <a:t> </a:t>
            </a:r>
            <a:r>
              <a:rPr dirty="0" spc="-10"/>
              <a:t>connects</a:t>
            </a:r>
            <a:r>
              <a:rPr dirty="0" spc="-290"/>
              <a:t> </a:t>
            </a:r>
            <a:r>
              <a:rPr dirty="0"/>
              <a:t>to</a:t>
            </a:r>
            <a:r>
              <a:rPr dirty="0" spc="-295"/>
              <a:t> </a:t>
            </a:r>
            <a:r>
              <a:rPr dirty="0" spc="-150"/>
              <a:t>a</a:t>
            </a:r>
            <a:r>
              <a:rPr dirty="0" spc="-290"/>
              <a:t> </a:t>
            </a:r>
            <a:r>
              <a:rPr dirty="0" spc="-10"/>
              <a:t>dog's </a:t>
            </a:r>
            <a:r>
              <a:rPr dirty="0"/>
              <a:t>collar</a:t>
            </a:r>
            <a:r>
              <a:rPr dirty="0" spc="-295"/>
              <a:t> </a:t>
            </a:r>
            <a:r>
              <a:rPr dirty="0" spc="-65"/>
              <a:t>and</a:t>
            </a:r>
            <a:r>
              <a:rPr dirty="0" spc="-290"/>
              <a:t> </a:t>
            </a:r>
            <a:r>
              <a:rPr dirty="0" spc="-60"/>
              <a:t>enables</a:t>
            </a:r>
            <a:r>
              <a:rPr dirty="0" spc="-290"/>
              <a:t> </a:t>
            </a:r>
            <a:r>
              <a:rPr dirty="0" spc="-40"/>
              <a:t>the</a:t>
            </a:r>
            <a:r>
              <a:rPr dirty="0" spc="-290"/>
              <a:t> </a:t>
            </a:r>
            <a:r>
              <a:rPr dirty="0" spc="-60"/>
              <a:t>owner</a:t>
            </a:r>
            <a:r>
              <a:rPr dirty="0" spc="-290"/>
              <a:t> </a:t>
            </a:r>
            <a:r>
              <a:rPr dirty="0"/>
              <a:t>to</a:t>
            </a:r>
            <a:r>
              <a:rPr dirty="0" spc="-290"/>
              <a:t> </a:t>
            </a:r>
            <a:r>
              <a:rPr dirty="0" spc="-10"/>
              <a:t>control </a:t>
            </a:r>
            <a:r>
              <a:rPr dirty="0" spc="-40"/>
              <a:t>the</a:t>
            </a:r>
            <a:r>
              <a:rPr dirty="0" spc="-285"/>
              <a:t> </a:t>
            </a:r>
            <a:r>
              <a:rPr dirty="0" spc="-85"/>
              <a:t>movement</a:t>
            </a:r>
            <a:r>
              <a:rPr dirty="0" spc="-285"/>
              <a:t> </a:t>
            </a:r>
            <a:r>
              <a:rPr dirty="0" spc="50"/>
              <a:t>of</a:t>
            </a:r>
            <a:r>
              <a:rPr dirty="0" spc="-285"/>
              <a:t> </a:t>
            </a:r>
            <a:r>
              <a:rPr dirty="0" spc="-40"/>
              <a:t>the</a:t>
            </a:r>
            <a:r>
              <a:rPr dirty="0" spc="-285"/>
              <a:t> </a:t>
            </a:r>
            <a:r>
              <a:rPr dirty="0" spc="-125"/>
              <a:t>animal.</a:t>
            </a:r>
            <a:r>
              <a:rPr dirty="0" spc="-285"/>
              <a:t> </a:t>
            </a:r>
            <a:r>
              <a:rPr dirty="0" spc="-80"/>
              <a:t>Leashes</a:t>
            </a:r>
            <a:r>
              <a:rPr dirty="0" spc="-285"/>
              <a:t> </a:t>
            </a:r>
            <a:r>
              <a:rPr dirty="0" spc="-25"/>
              <a:t>are </a:t>
            </a:r>
            <a:r>
              <a:rPr dirty="0" spc="-50"/>
              <a:t>also</a:t>
            </a:r>
            <a:r>
              <a:rPr dirty="0" spc="-275"/>
              <a:t> </a:t>
            </a:r>
            <a:r>
              <a:rPr dirty="0" spc="-45"/>
              <a:t>utilized</a:t>
            </a:r>
            <a:r>
              <a:rPr dirty="0" spc="-275"/>
              <a:t> </a:t>
            </a:r>
            <a:r>
              <a:rPr dirty="0"/>
              <a:t>for</a:t>
            </a:r>
            <a:r>
              <a:rPr dirty="0" spc="-270"/>
              <a:t> </a:t>
            </a:r>
            <a:r>
              <a:rPr dirty="0" spc="-65"/>
              <a:t>dog</a:t>
            </a:r>
            <a:r>
              <a:rPr dirty="0" spc="-275"/>
              <a:t> </a:t>
            </a:r>
            <a:r>
              <a:rPr dirty="0" spc="-80"/>
              <a:t>training</a:t>
            </a:r>
            <a:r>
              <a:rPr dirty="0" spc="-275"/>
              <a:t> </a:t>
            </a:r>
            <a:r>
              <a:rPr dirty="0" spc="-65"/>
              <a:t>and</a:t>
            </a:r>
            <a:r>
              <a:rPr dirty="0" spc="-270"/>
              <a:t> </a:t>
            </a:r>
            <a:r>
              <a:rPr dirty="0"/>
              <a:t>to</a:t>
            </a:r>
            <a:r>
              <a:rPr dirty="0" spc="-275"/>
              <a:t> </a:t>
            </a:r>
            <a:r>
              <a:rPr dirty="0" spc="-20"/>
              <a:t>keep </a:t>
            </a:r>
            <a:r>
              <a:rPr dirty="0" spc="-80"/>
              <a:t>them</a:t>
            </a:r>
            <a:r>
              <a:rPr dirty="0" spc="-285"/>
              <a:t> </a:t>
            </a:r>
            <a:r>
              <a:rPr dirty="0" spc="-35"/>
              <a:t>from</a:t>
            </a:r>
            <a:r>
              <a:rPr dirty="0" spc="-285"/>
              <a:t> </a:t>
            </a:r>
            <a:r>
              <a:rPr dirty="0" spc="-90"/>
              <a:t>straying</a:t>
            </a:r>
            <a:r>
              <a:rPr dirty="0" spc="-285"/>
              <a:t> </a:t>
            </a:r>
            <a:r>
              <a:rPr dirty="0" spc="-130"/>
              <a:t>away</a:t>
            </a:r>
            <a:r>
              <a:rPr dirty="0" spc="-280"/>
              <a:t> </a:t>
            </a:r>
            <a:r>
              <a:rPr dirty="0" spc="-35"/>
              <a:t>from</a:t>
            </a:r>
            <a:r>
              <a:rPr dirty="0" spc="-285"/>
              <a:t> </a:t>
            </a:r>
            <a:r>
              <a:rPr dirty="0" spc="-10"/>
              <a:t>their </a:t>
            </a:r>
            <a:r>
              <a:rPr dirty="0" spc="-100"/>
              <a:t>owners.</a:t>
            </a:r>
            <a:r>
              <a:rPr dirty="0" spc="-305"/>
              <a:t> </a:t>
            </a:r>
            <a:r>
              <a:rPr dirty="0" spc="-90"/>
              <a:t>The</a:t>
            </a:r>
            <a:r>
              <a:rPr dirty="0" spc="-290"/>
              <a:t> </a:t>
            </a:r>
            <a:r>
              <a:rPr dirty="0" spc="-25"/>
              <a:t>Nylon</a:t>
            </a:r>
            <a:r>
              <a:rPr dirty="0" spc="-290"/>
              <a:t> </a:t>
            </a:r>
            <a:r>
              <a:rPr dirty="0" spc="-25"/>
              <a:t>rope</a:t>
            </a:r>
            <a:r>
              <a:rPr dirty="0" spc="-295"/>
              <a:t> </a:t>
            </a:r>
            <a:r>
              <a:rPr dirty="0" spc="-70"/>
              <a:t>leash</a:t>
            </a:r>
            <a:r>
              <a:rPr dirty="0" spc="-290"/>
              <a:t> </a:t>
            </a:r>
            <a:r>
              <a:rPr dirty="0" spc="-60"/>
              <a:t>is</a:t>
            </a:r>
            <a:r>
              <a:rPr dirty="0" spc="-290"/>
              <a:t> </a:t>
            </a:r>
            <a:r>
              <a:rPr dirty="0" spc="-40"/>
              <a:t>the</a:t>
            </a:r>
            <a:r>
              <a:rPr dirty="0" spc="-290"/>
              <a:t> </a:t>
            </a:r>
            <a:r>
              <a:rPr dirty="0" spc="-20"/>
              <a:t>most </a:t>
            </a:r>
            <a:r>
              <a:rPr dirty="0" spc="-30"/>
              <a:t>popular</a:t>
            </a:r>
            <a:r>
              <a:rPr dirty="0" spc="-290"/>
              <a:t> </a:t>
            </a:r>
            <a:r>
              <a:rPr dirty="0" spc="-35"/>
              <a:t>type</a:t>
            </a:r>
            <a:r>
              <a:rPr dirty="0" spc="-285"/>
              <a:t> </a:t>
            </a:r>
            <a:r>
              <a:rPr dirty="0" spc="50"/>
              <a:t>of</a:t>
            </a:r>
            <a:r>
              <a:rPr dirty="0" spc="-290"/>
              <a:t> </a:t>
            </a:r>
            <a:r>
              <a:rPr dirty="0" spc="-70"/>
              <a:t>leash</a:t>
            </a:r>
            <a:r>
              <a:rPr dirty="0" spc="-285"/>
              <a:t> </a:t>
            </a:r>
            <a:r>
              <a:rPr dirty="0" spc="-110"/>
              <a:t>used.</a:t>
            </a:r>
            <a:r>
              <a:rPr dirty="0" spc="-290"/>
              <a:t> </a:t>
            </a:r>
            <a:r>
              <a:rPr dirty="0" spc="-90"/>
              <a:t>The</a:t>
            </a:r>
            <a:r>
              <a:rPr dirty="0" spc="-285"/>
              <a:t> </a:t>
            </a:r>
            <a:r>
              <a:rPr dirty="0" spc="-10"/>
              <a:t>demand </a:t>
            </a:r>
            <a:r>
              <a:rPr dirty="0"/>
              <a:t>for</a:t>
            </a:r>
            <a:r>
              <a:rPr dirty="0" spc="-290"/>
              <a:t> </a:t>
            </a:r>
            <a:r>
              <a:rPr dirty="0" spc="-130"/>
              <a:t>high-</a:t>
            </a:r>
            <a:r>
              <a:rPr dirty="0" spc="-40"/>
              <a:t>quality</a:t>
            </a:r>
            <a:r>
              <a:rPr dirty="0" spc="-285"/>
              <a:t> </a:t>
            </a:r>
            <a:r>
              <a:rPr dirty="0" spc="-10"/>
              <a:t>pet</a:t>
            </a:r>
            <a:r>
              <a:rPr dirty="0" spc="-285"/>
              <a:t> </a:t>
            </a:r>
            <a:r>
              <a:rPr dirty="0" spc="-75"/>
              <a:t>leashes</a:t>
            </a:r>
            <a:r>
              <a:rPr dirty="0" spc="-285"/>
              <a:t> </a:t>
            </a:r>
            <a:r>
              <a:rPr dirty="0" spc="-60"/>
              <a:t>is</a:t>
            </a:r>
            <a:r>
              <a:rPr dirty="0" spc="-285"/>
              <a:t> </a:t>
            </a:r>
            <a:r>
              <a:rPr dirty="0" spc="-30"/>
              <a:t>on</a:t>
            </a:r>
            <a:r>
              <a:rPr dirty="0" spc="-285"/>
              <a:t> </a:t>
            </a:r>
            <a:r>
              <a:rPr dirty="0" spc="-40"/>
              <a:t>the</a:t>
            </a:r>
            <a:r>
              <a:rPr dirty="0" spc="-285"/>
              <a:t> </a:t>
            </a:r>
            <a:r>
              <a:rPr dirty="0" spc="-20"/>
              <a:t>rise </a:t>
            </a:r>
            <a:r>
              <a:rPr dirty="0" spc="-40"/>
              <a:t>due</a:t>
            </a:r>
            <a:r>
              <a:rPr dirty="0" spc="-290"/>
              <a:t> </a:t>
            </a:r>
            <a:r>
              <a:rPr dirty="0"/>
              <a:t>to</a:t>
            </a:r>
            <a:r>
              <a:rPr dirty="0" spc="-290"/>
              <a:t> </a:t>
            </a:r>
            <a:r>
              <a:rPr dirty="0" spc="-40"/>
              <a:t>the</a:t>
            </a:r>
            <a:r>
              <a:rPr dirty="0" spc="-290"/>
              <a:t> </a:t>
            </a:r>
            <a:r>
              <a:rPr dirty="0" spc="-75"/>
              <a:t>increasing</a:t>
            </a:r>
            <a:r>
              <a:rPr dirty="0" spc="-285"/>
              <a:t> </a:t>
            </a:r>
            <a:r>
              <a:rPr dirty="0" spc="-30"/>
              <a:t>trend</a:t>
            </a:r>
            <a:r>
              <a:rPr dirty="0" spc="-290"/>
              <a:t> </a:t>
            </a:r>
            <a:r>
              <a:rPr dirty="0" spc="50"/>
              <a:t>of</a:t>
            </a:r>
            <a:r>
              <a:rPr dirty="0" spc="-290"/>
              <a:t> </a:t>
            </a:r>
            <a:r>
              <a:rPr dirty="0" spc="-25"/>
              <a:t>pet </a:t>
            </a:r>
            <a:r>
              <a:rPr dirty="0" spc="-80"/>
              <a:t>ownership,</a:t>
            </a:r>
            <a:r>
              <a:rPr dirty="0" spc="-250"/>
              <a:t> </a:t>
            </a:r>
            <a:r>
              <a:rPr dirty="0" spc="-90"/>
              <a:t>higher</a:t>
            </a:r>
            <a:r>
              <a:rPr dirty="0" spc="-245"/>
              <a:t> </a:t>
            </a:r>
            <a:r>
              <a:rPr dirty="0" spc="-35"/>
              <a:t>disposable</a:t>
            </a:r>
            <a:r>
              <a:rPr dirty="0" spc="-245"/>
              <a:t> </a:t>
            </a:r>
            <a:r>
              <a:rPr dirty="0" spc="-10"/>
              <a:t>income, </a:t>
            </a:r>
            <a:r>
              <a:rPr dirty="0" spc="-65"/>
              <a:t>and</a:t>
            </a:r>
            <a:r>
              <a:rPr dirty="0" spc="-275"/>
              <a:t> </a:t>
            </a:r>
            <a:r>
              <a:rPr dirty="0" spc="-40"/>
              <a:t>the</a:t>
            </a:r>
            <a:r>
              <a:rPr dirty="0" spc="-275"/>
              <a:t> </a:t>
            </a:r>
            <a:r>
              <a:rPr dirty="0" spc="-55"/>
              <a:t>desire</a:t>
            </a:r>
            <a:r>
              <a:rPr dirty="0" spc="-275"/>
              <a:t> </a:t>
            </a:r>
            <a:r>
              <a:rPr dirty="0"/>
              <a:t>for</a:t>
            </a:r>
            <a:r>
              <a:rPr dirty="0" spc="-270"/>
              <a:t> </a:t>
            </a:r>
            <a:r>
              <a:rPr dirty="0" spc="-85"/>
              <a:t>premium</a:t>
            </a:r>
            <a:r>
              <a:rPr dirty="0" spc="-275"/>
              <a:t> </a:t>
            </a:r>
            <a:r>
              <a:rPr dirty="0" spc="-10"/>
              <a:t>products</a:t>
            </a:r>
            <a:r>
              <a:rPr dirty="0" spc="-275"/>
              <a:t> </a:t>
            </a:r>
            <a:r>
              <a:rPr dirty="0" spc="-25"/>
              <a:t>in </a:t>
            </a:r>
            <a:r>
              <a:rPr dirty="0" spc="-40"/>
              <a:t>this</a:t>
            </a:r>
            <a:r>
              <a:rPr dirty="0" spc="-300"/>
              <a:t> </a:t>
            </a:r>
            <a:r>
              <a:rPr dirty="0" spc="-10"/>
              <a:t>category.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9964217" y="4090628"/>
            <a:ext cx="8324215" cy="2901315"/>
            <a:chOff x="9964217" y="4090628"/>
            <a:chExt cx="8324215" cy="2901315"/>
          </a:xfrm>
        </p:grpSpPr>
        <p:sp>
          <p:nvSpPr>
            <p:cNvPr id="4" name="object 4" descr=""/>
            <p:cNvSpPr/>
            <p:nvPr/>
          </p:nvSpPr>
          <p:spPr>
            <a:xfrm>
              <a:off x="9964217" y="4090628"/>
              <a:ext cx="8324215" cy="2901315"/>
            </a:xfrm>
            <a:custGeom>
              <a:avLst/>
              <a:gdLst/>
              <a:ahLst/>
              <a:cxnLst/>
              <a:rect l="l" t="t" r="r" b="b"/>
              <a:pathLst>
                <a:path w="8324215" h="2901315">
                  <a:moveTo>
                    <a:pt x="7848508" y="2901147"/>
                  </a:moveTo>
                  <a:lnTo>
                    <a:pt x="952499" y="2901147"/>
                  </a:lnTo>
                  <a:lnTo>
                    <a:pt x="902129" y="2899815"/>
                  </a:lnTo>
                  <a:lnTo>
                    <a:pt x="852130" y="2895846"/>
                  </a:lnTo>
                  <a:lnTo>
                    <a:pt x="802595" y="2889279"/>
                  </a:lnTo>
                  <a:lnTo>
                    <a:pt x="753620" y="2880154"/>
                  </a:lnTo>
                  <a:lnTo>
                    <a:pt x="705301" y="2868510"/>
                  </a:lnTo>
                  <a:lnTo>
                    <a:pt x="657731" y="2854385"/>
                  </a:lnTo>
                  <a:lnTo>
                    <a:pt x="611005" y="2837820"/>
                  </a:lnTo>
                  <a:lnTo>
                    <a:pt x="565219" y="2818854"/>
                  </a:lnTo>
                  <a:lnTo>
                    <a:pt x="520467" y="2797526"/>
                  </a:lnTo>
                  <a:lnTo>
                    <a:pt x="476844" y="2773876"/>
                  </a:lnTo>
                  <a:lnTo>
                    <a:pt x="434445" y="2747942"/>
                  </a:lnTo>
                  <a:lnTo>
                    <a:pt x="393364" y="2719765"/>
                  </a:lnTo>
                  <a:lnTo>
                    <a:pt x="353697" y="2689383"/>
                  </a:lnTo>
                  <a:lnTo>
                    <a:pt x="315538" y="2656836"/>
                  </a:lnTo>
                  <a:lnTo>
                    <a:pt x="278983" y="2622163"/>
                  </a:lnTo>
                  <a:lnTo>
                    <a:pt x="244305" y="2585602"/>
                  </a:lnTo>
                  <a:lnTo>
                    <a:pt x="211754" y="2547440"/>
                  </a:lnTo>
                  <a:lnTo>
                    <a:pt x="181369" y="2507770"/>
                  </a:lnTo>
                  <a:lnTo>
                    <a:pt x="153191" y="2466688"/>
                  </a:lnTo>
                  <a:lnTo>
                    <a:pt x="127257" y="2424288"/>
                  </a:lnTo>
                  <a:lnTo>
                    <a:pt x="103607" y="2380666"/>
                  </a:lnTo>
                  <a:lnTo>
                    <a:pt x="82280" y="2335915"/>
                  </a:lnTo>
                  <a:lnTo>
                    <a:pt x="63315" y="2290130"/>
                  </a:lnTo>
                  <a:lnTo>
                    <a:pt x="46752" y="2243406"/>
                  </a:lnTo>
                  <a:lnTo>
                    <a:pt x="32630" y="2195838"/>
                  </a:lnTo>
                  <a:lnTo>
                    <a:pt x="20987" y="2147521"/>
                  </a:lnTo>
                  <a:lnTo>
                    <a:pt x="11864" y="2098548"/>
                  </a:lnTo>
                  <a:lnTo>
                    <a:pt x="5299" y="2049015"/>
                  </a:lnTo>
                  <a:lnTo>
                    <a:pt x="1331" y="1999016"/>
                  </a:lnTo>
                  <a:lnTo>
                    <a:pt x="0" y="1948655"/>
                  </a:lnTo>
                  <a:lnTo>
                    <a:pt x="0" y="952491"/>
                  </a:lnTo>
                  <a:lnTo>
                    <a:pt x="1331" y="902129"/>
                  </a:lnTo>
                  <a:lnTo>
                    <a:pt x="5299" y="852130"/>
                  </a:lnTo>
                  <a:lnTo>
                    <a:pt x="11864" y="802595"/>
                  </a:lnTo>
                  <a:lnTo>
                    <a:pt x="20987" y="753621"/>
                  </a:lnTo>
                  <a:lnTo>
                    <a:pt x="32630" y="705301"/>
                  </a:lnTo>
                  <a:lnTo>
                    <a:pt x="46752" y="657731"/>
                  </a:lnTo>
                  <a:lnTo>
                    <a:pt x="63315" y="611006"/>
                  </a:lnTo>
                  <a:lnTo>
                    <a:pt x="82280" y="565219"/>
                  </a:lnTo>
                  <a:lnTo>
                    <a:pt x="103607" y="520467"/>
                  </a:lnTo>
                  <a:lnTo>
                    <a:pt x="127257" y="476844"/>
                  </a:lnTo>
                  <a:lnTo>
                    <a:pt x="153191" y="434445"/>
                  </a:lnTo>
                  <a:lnTo>
                    <a:pt x="181369" y="393365"/>
                  </a:lnTo>
                  <a:lnTo>
                    <a:pt x="211754" y="353697"/>
                  </a:lnTo>
                  <a:lnTo>
                    <a:pt x="244305" y="315539"/>
                  </a:lnTo>
                  <a:lnTo>
                    <a:pt x="278983" y="278983"/>
                  </a:lnTo>
                  <a:lnTo>
                    <a:pt x="315538" y="244305"/>
                  </a:lnTo>
                  <a:lnTo>
                    <a:pt x="353697" y="211754"/>
                  </a:lnTo>
                  <a:lnTo>
                    <a:pt x="393364" y="181370"/>
                  </a:lnTo>
                  <a:lnTo>
                    <a:pt x="434445" y="153191"/>
                  </a:lnTo>
                  <a:lnTo>
                    <a:pt x="476844" y="127257"/>
                  </a:lnTo>
                  <a:lnTo>
                    <a:pt x="520467" y="103607"/>
                  </a:lnTo>
                  <a:lnTo>
                    <a:pt x="565219" y="82280"/>
                  </a:lnTo>
                  <a:lnTo>
                    <a:pt x="611005" y="63315"/>
                  </a:lnTo>
                  <a:lnTo>
                    <a:pt x="657731" y="46752"/>
                  </a:lnTo>
                  <a:lnTo>
                    <a:pt x="705301" y="32630"/>
                  </a:lnTo>
                  <a:lnTo>
                    <a:pt x="753620" y="20987"/>
                  </a:lnTo>
                  <a:lnTo>
                    <a:pt x="802595" y="11864"/>
                  </a:lnTo>
                  <a:lnTo>
                    <a:pt x="852130" y="5299"/>
                  </a:lnTo>
                  <a:lnTo>
                    <a:pt x="902129" y="1331"/>
                  </a:lnTo>
                  <a:lnTo>
                    <a:pt x="952496" y="0"/>
                  </a:lnTo>
                  <a:lnTo>
                    <a:pt x="7848511" y="0"/>
                  </a:lnTo>
                  <a:lnTo>
                    <a:pt x="7898878" y="1331"/>
                  </a:lnTo>
                  <a:lnTo>
                    <a:pt x="7948878" y="5299"/>
                  </a:lnTo>
                  <a:lnTo>
                    <a:pt x="7998412" y="11864"/>
                  </a:lnTo>
                  <a:lnTo>
                    <a:pt x="8047387" y="20987"/>
                  </a:lnTo>
                  <a:lnTo>
                    <a:pt x="8095706" y="32630"/>
                  </a:lnTo>
                  <a:lnTo>
                    <a:pt x="8143276" y="46752"/>
                  </a:lnTo>
                  <a:lnTo>
                    <a:pt x="8190002" y="63315"/>
                  </a:lnTo>
                  <a:lnTo>
                    <a:pt x="8235788" y="82280"/>
                  </a:lnTo>
                  <a:lnTo>
                    <a:pt x="8280540" y="103607"/>
                  </a:lnTo>
                  <a:lnTo>
                    <a:pt x="8323783" y="127051"/>
                  </a:lnTo>
                  <a:lnTo>
                    <a:pt x="8323783" y="2774082"/>
                  </a:lnTo>
                  <a:lnTo>
                    <a:pt x="8280540" y="2797526"/>
                  </a:lnTo>
                  <a:lnTo>
                    <a:pt x="8235788" y="2818854"/>
                  </a:lnTo>
                  <a:lnTo>
                    <a:pt x="8190002" y="2837820"/>
                  </a:lnTo>
                  <a:lnTo>
                    <a:pt x="8143276" y="2854385"/>
                  </a:lnTo>
                  <a:lnTo>
                    <a:pt x="8095706" y="2868510"/>
                  </a:lnTo>
                  <a:lnTo>
                    <a:pt x="8047387" y="2880154"/>
                  </a:lnTo>
                  <a:lnTo>
                    <a:pt x="7998412" y="2889279"/>
                  </a:lnTo>
                  <a:lnTo>
                    <a:pt x="7948878" y="2895846"/>
                  </a:lnTo>
                  <a:lnTo>
                    <a:pt x="7898878" y="2899815"/>
                  </a:lnTo>
                  <a:lnTo>
                    <a:pt x="7848508" y="2901147"/>
                  </a:lnTo>
                  <a:close/>
                </a:path>
              </a:pathLst>
            </a:custGeom>
            <a:solidFill>
              <a:srgbClr val="5E2D1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58689" y="4447077"/>
              <a:ext cx="2343149" cy="233360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0304130" y="4353518"/>
              <a:ext cx="2306320" cy="2306320"/>
            </a:xfrm>
            <a:custGeom>
              <a:avLst/>
              <a:gdLst/>
              <a:ahLst/>
              <a:cxnLst/>
              <a:rect l="l" t="t" r="r" b="b"/>
              <a:pathLst>
                <a:path w="2306320" h="2306320">
                  <a:moveTo>
                    <a:pt x="1153058" y="2306116"/>
                  </a:moveTo>
                  <a:lnTo>
                    <a:pt x="1104316" y="2305104"/>
                  </a:lnTo>
                  <a:lnTo>
                    <a:pt x="1056090" y="2302097"/>
                  </a:lnTo>
                  <a:lnTo>
                    <a:pt x="1008420" y="2297132"/>
                  </a:lnTo>
                  <a:lnTo>
                    <a:pt x="961346" y="2290251"/>
                  </a:lnTo>
                  <a:lnTo>
                    <a:pt x="914907" y="2281494"/>
                  </a:lnTo>
                  <a:lnTo>
                    <a:pt x="869144" y="2270901"/>
                  </a:lnTo>
                  <a:lnTo>
                    <a:pt x="824097" y="2258511"/>
                  </a:lnTo>
                  <a:lnTo>
                    <a:pt x="779805" y="2244365"/>
                  </a:lnTo>
                  <a:lnTo>
                    <a:pt x="736310" y="2228502"/>
                  </a:lnTo>
                  <a:lnTo>
                    <a:pt x="693650" y="2210964"/>
                  </a:lnTo>
                  <a:lnTo>
                    <a:pt x="651866" y="2191789"/>
                  </a:lnTo>
                  <a:lnTo>
                    <a:pt x="610998" y="2171018"/>
                  </a:lnTo>
                  <a:lnTo>
                    <a:pt x="571086" y="2148690"/>
                  </a:lnTo>
                  <a:lnTo>
                    <a:pt x="532170" y="2124847"/>
                  </a:lnTo>
                  <a:lnTo>
                    <a:pt x="494290" y="2099527"/>
                  </a:lnTo>
                  <a:lnTo>
                    <a:pt x="457485" y="2072771"/>
                  </a:lnTo>
                  <a:lnTo>
                    <a:pt x="421797" y="2044619"/>
                  </a:lnTo>
                  <a:lnTo>
                    <a:pt x="387265" y="2015111"/>
                  </a:lnTo>
                  <a:lnTo>
                    <a:pt x="353929" y="1984287"/>
                  </a:lnTo>
                  <a:lnTo>
                    <a:pt x="321828" y="1952187"/>
                  </a:lnTo>
                  <a:lnTo>
                    <a:pt x="291004" y="1918850"/>
                  </a:lnTo>
                  <a:lnTo>
                    <a:pt x="261496" y="1884318"/>
                  </a:lnTo>
                  <a:lnTo>
                    <a:pt x="233344" y="1848630"/>
                  </a:lnTo>
                  <a:lnTo>
                    <a:pt x="206588" y="1811826"/>
                  </a:lnTo>
                  <a:lnTo>
                    <a:pt x="181269" y="1773945"/>
                  </a:lnTo>
                  <a:lnTo>
                    <a:pt x="157425" y="1735029"/>
                  </a:lnTo>
                  <a:lnTo>
                    <a:pt x="135098" y="1695117"/>
                  </a:lnTo>
                  <a:lnTo>
                    <a:pt x="114327" y="1654249"/>
                  </a:lnTo>
                  <a:lnTo>
                    <a:pt x="95152" y="1612465"/>
                  </a:lnTo>
                  <a:lnTo>
                    <a:pt x="77613" y="1569806"/>
                  </a:lnTo>
                  <a:lnTo>
                    <a:pt x="61751" y="1526310"/>
                  </a:lnTo>
                  <a:lnTo>
                    <a:pt x="47604" y="1482019"/>
                  </a:lnTo>
                  <a:lnTo>
                    <a:pt x="35215" y="1436971"/>
                  </a:lnTo>
                  <a:lnTo>
                    <a:pt x="24621" y="1391208"/>
                  </a:lnTo>
                  <a:lnTo>
                    <a:pt x="15864" y="1344770"/>
                  </a:lnTo>
                  <a:lnTo>
                    <a:pt x="8983" y="1297695"/>
                  </a:lnTo>
                  <a:lnTo>
                    <a:pt x="4019" y="1250025"/>
                  </a:lnTo>
                  <a:lnTo>
                    <a:pt x="1011" y="1201799"/>
                  </a:lnTo>
                  <a:lnTo>
                    <a:pt x="0" y="1153069"/>
                  </a:lnTo>
                  <a:lnTo>
                    <a:pt x="1011" y="1104316"/>
                  </a:lnTo>
                  <a:lnTo>
                    <a:pt x="4019" y="1056090"/>
                  </a:lnTo>
                  <a:lnTo>
                    <a:pt x="8983" y="1008420"/>
                  </a:lnTo>
                  <a:lnTo>
                    <a:pt x="15864" y="961346"/>
                  </a:lnTo>
                  <a:lnTo>
                    <a:pt x="24621" y="914907"/>
                  </a:lnTo>
                  <a:lnTo>
                    <a:pt x="35215" y="869144"/>
                  </a:lnTo>
                  <a:lnTo>
                    <a:pt x="47604" y="824097"/>
                  </a:lnTo>
                  <a:lnTo>
                    <a:pt x="61751" y="779805"/>
                  </a:lnTo>
                  <a:lnTo>
                    <a:pt x="77613" y="736310"/>
                  </a:lnTo>
                  <a:lnTo>
                    <a:pt x="95152" y="693650"/>
                  </a:lnTo>
                  <a:lnTo>
                    <a:pt x="114327" y="651866"/>
                  </a:lnTo>
                  <a:lnTo>
                    <a:pt x="135098" y="610998"/>
                  </a:lnTo>
                  <a:lnTo>
                    <a:pt x="157425" y="571086"/>
                  </a:lnTo>
                  <a:lnTo>
                    <a:pt x="181269" y="532170"/>
                  </a:lnTo>
                  <a:lnTo>
                    <a:pt x="206588" y="494290"/>
                  </a:lnTo>
                  <a:lnTo>
                    <a:pt x="233344" y="457486"/>
                  </a:lnTo>
                  <a:lnTo>
                    <a:pt x="261496" y="421797"/>
                  </a:lnTo>
                  <a:lnTo>
                    <a:pt x="291004" y="387265"/>
                  </a:lnTo>
                  <a:lnTo>
                    <a:pt x="321828" y="353929"/>
                  </a:lnTo>
                  <a:lnTo>
                    <a:pt x="353929" y="321828"/>
                  </a:lnTo>
                  <a:lnTo>
                    <a:pt x="387265" y="291004"/>
                  </a:lnTo>
                  <a:lnTo>
                    <a:pt x="421797" y="261496"/>
                  </a:lnTo>
                  <a:lnTo>
                    <a:pt x="457485" y="233344"/>
                  </a:lnTo>
                  <a:lnTo>
                    <a:pt x="494290" y="206588"/>
                  </a:lnTo>
                  <a:lnTo>
                    <a:pt x="532170" y="181269"/>
                  </a:lnTo>
                  <a:lnTo>
                    <a:pt x="571086" y="157425"/>
                  </a:lnTo>
                  <a:lnTo>
                    <a:pt x="610998" y="135098"/>
                  </a:lnTo>
                  <a:lnTo>
                    <a:pt x="651866" y="114327"/>
                  </a:lnTo>
                  <a:lnTo>
                    <a:pt x="693650" y="95152"/>
                  </a:lnTo>
                  <a:lnTo>
                    <a:pt x="736310" y="77613"/>
                  </a:lnTo>
                  <a:lnTo>
                    <a:pt x="779805" y="61751"/>
                  </a:lnTo>
                  <a:lnTo>
                    <a:pt x="824097" y="47605"/>
                  </a:lnTo>
                  <a:lnTo>
                    <a:pt x="869144" y="35215"/>
                  </a:lnTo>
                  <a:lnTo>
                    <a:pt x="914907" y="24621"/>
                  </a:lnTo>
                  <a:lnTo>
                    <a:pt x="961346" y="15864"/>
                  </a:lnTo>
                  <a:lnTo>
                    <a:pt x="1008420" y="8983"/>
                  </a:lnTo>
                  <a:lnTo>
                    <a:pt x="1056090" y="4019"/>
                  </a:lnTo>
                  <a:lnTo>
                    <a:pt x="1104316" y="1011"/>
                  </a:lnTo>
                  <a:lnTo>
                    <a:pt x="1153053" y="0"/>
                  </a:lnTo>
                  <a:lnTo>
                    <a:pt x="1201799" y="1011"/>
                  </a:lnTo>
                  <a:lnTo>
                    <a:pt x="1250025" y="4019"/>
                  </a:lnTo>
                  <a:lnTo>
                    <a:pt x="1297695" y="8983"/>
                  </a:lnTo>
                  <a:lnTo>
                    <a:pt x="1344770" y="15864"/>
                  </a:lnTo>
                  <a:lnTo>
                    <a:pt x="1391208" y="24621"/>
                  </a:lnTo>
                  <a:lnTo>
                    <a:pt x="1436971" y="35215"/>
                  </a:lnTo>
                  <a:lnTo>
                    <a:pt x="1482019" y="47605"/>
                  </a:lnTo>
                  <a:lnTo>
                    <a:pt x="1526310" y="61751"/>
                  </a:lnTo>
                  <a:lnTo>
                    <a:pt x="1569805" y="77613"/>
                  </a:lnTo>
                  <a:lnTo>
                    <a:pt x="1612465" y="95152"/>
                  </a:lnTo>
                  <a:lnTo>
                    <a:pt x="1654249" y="114327"/>
                  </a:lnTo>
                  <a:lnTo>
                    <a:pt x="1695117" y="135098"/>
                  </a:lnTo>
                  <a:lnTo>
                    <a:pt x="1735029" y="157425"/>
                  </a:lnTo>
                  <a:lnTo>
                    <a:pt x="1773945" y="181269"/>
                  </a:lnTo>
                  <a:lnTo>
                    <a:pt x="1811826" y="206588"/>
                  </a:lnTo>
                  <a:lnTo>
                    <a:pt x="1848630" y="233344"/>
                  </a:lnTo>
                  <a:lnTo>
                    <a:pt x="1884318" y="261496"/>
                  </a:lnTo>
                  <a:lnTo>
                    <a:pt x="1918850" y="291004"/>
                  </a:lnTo>
                  <a:lnTo>
                    <a:pt x="1952187" y="321828"/>
                  </a:lnTo>
                  <a:lnTo>
                    <a:pt x="1984287" y="353929"/>
                  </a:lnTo>
                  <a:lnTo>
                    <a:pt x="2015111" y="387265"/>
                  </a:lnTo>
                  <a:lnTo>
                    <a:pt x="2044619" y="421797"/>
                  </a:lnTo>
                  <a:lnTo>
                    <a:pt x="2072771" y="457486"/>
                  </a:lnTo>
                  <a:lnTo>
                    <a:pt x="2099527" y="494290"/>
                  </a:lnTo>
                  <a:lnTo>
                    <a:pt x="2124847" y="532170"/>
                  </a:lnTo>
                  <a:lnTo>
                    <a:pt x="2148690" y="571086"/>
                  </a:lnTo>
                  <a:lnTo>
                    <a:pt x="2171017" y="610998"/>
                  </a:lnTo>
                  <a:lnTo>
                    <a:pt x="2191789" y="651866"/>
                  </a:lnTo>
                  <a:lnTo>
                    <a:pt x="2210964" y="693650"/>
                  </a:lnTo>
                  <a:lnTo>
                    <a:pt x="2228502" y="736310"/>
                  </a:lnTo>
                  <a:lnTo>
                    <a:pt x="2244365" y="779805"/>
                  </a:lnTo>
                  <a:lnTo>
                    <a:pt x="2258511" y="824097"/>
                  </a:lnTo>
                  <a:lnTo>
                    <a:pt x="2270901" y="869144"/>
                  </a:lnTo>
                  <a:lnTo>
                    <a:pt x="2281494" y="914907"/>
                  </a:lnTo>
                  <a:lnTo>
                    <a:pt x="2290251" y="961346"/>
                  </a:lnTo>
                  <a:lnTo>
                    <a:pt x="2297132" y="1008420"/>
                  </a:lnTo>
                  <a:lnTo>
                    <a:pt x="2302096" y="1056090"/>
                  </a:lnTo>
                  <a:lnTo>
                    <a:pt x="2305104" y="1104316"/>
                  </a:lnTo>
                  <a:lnTo>
                    <a:pt x="2306116" y="1153047"/>
                  </a:lnTo>
                  <a:lnTo>
                    <a:pt x="2305104" y="1201799"/>
                  </a:lnTo>
                  <a:lnTo>
                    <a:pt x="2302096" y="1250025"/>
                  </a:lnTo>
                  <a:lnTo>
                    <a:pt x="2297132" y="1297695"/>
                  </a:lnTo>
                  <a:lnTo>
                    <a:pt x="2290251" y="1344770"/>
                  </a:lnTo>
                  <a:lnTo>
                    <a:pt x="2281494" y="1391208"/>
                  </a:lnTo>
                  <a:lnTo>
                    <a:pt x="2270901" y="1436971"/>
                  </a:lnTo>
                  <a:lnTo>
                    <a:pt x="2258511" y="1482019"/>
                  </a:lnTo>
                  <a:lnTo>
                    <a:pt x="2244365" y="1526310"/>
                  </a:lnTo>
                  <a:lnTo>
                    <a:pt x="2228502" y="1569806"/>
                  </a:lnTo>
                  <a:lnTo>
                    <a:pt x="2210964" y="1612465"/>
                  </a:lnTo>
                  <a:lnTo>
                    <a:pt x="2191789" y="1654249"/>
                  </a:lnTo>
                  <a:lnTo>
                    <a:pt x="2171017" y="1695117"/>
                  </a:lnTo>
                  <a:lnTo>
                    <a:pt x="2148690" y="1735029"/>
                  </a:lnTo>
                  <a:lnTo>
                    <a:pt x="2124847" y="1773945"/>
                  </a:lnTo>
                  <a:lnTo>
                    <a:pt x="2099527" y="1811826"/>
                  </a:lnTo>
                  <a:lnTo>
                    <a:pt x="2072771" y="1848630"/>
                  </a:lnTo>
                  <a:lnTo>
                    <a:pt x="2044619" y="1884318"/>
                  </a:lnTo>
                  <a:lnTo>
                    <a:pt x="2015111" y="1918850"/>
                  </a:lnTo>
                  <a:lnTo>
                    <a:pt x="1984287" y="1952187"/>
                  </a:lnTo>
                  <a:lnTo>
                    <a:pt x="1952187" y="1984287"/>
                  </a:lnTo>
                  <a:lnTo>
                    <a:pt x="1918850" y="2015111"/>
                  </a:lnTo>
                  <a:lnTo>
                    <a:pt x="1884318" y="2044619"/>
                  </a:lnTo>
                  <a:lnTo>
                    <a:pt x="1848630" y="2072771"/>
                  </a:lnTo>
                  <a:lnTo>
                    <a:pt x="1811826" y="2099527"/>
                  </a:lnTo>
                  <a:lnTo>
                    <a:pt x="1773945" y="2124847"/>
                  </a:lnTo>
                  <a:lnTo>
                    <a:pt x="1735029" y="2148690"/>
                  </a:lnTo>
                  <a:lnTo>
                    <a:pt x="1695117" y="2171018"/>
                  </a:lnTo>
                  <a:lnTo>
                    <a:pt x="1654249" y="2191789"/>
                  </a:lnTo>
                  <a:lnTo>
                    <a:pt x="1612465" y="2210964"/>
                  </a:lnTo>
                  <a:lnTo>
                    <a:pt x="1569805" y="2228502"/>
                  </a:lnTo>
                  <a:lnTo>
                    <a:pt x="1526310" y="2244365"/>
                  </a:lnTo>
                  <a:lnTo>
                    <a:pt x="1482019" y="2258511"/>
                  </a:lnTo>
                  <a:lnTo>
                    <a:pt x="1436971" y="2270901"/>
                  </a:lnTo>
                  <a:lnTo>
                    <a:pt x="1391208" y="2281494"/>
                  </a:lnTo>
                  <a:lnTo>
                    <a:pt x="1344770" y="2290251"/>
                  </a:lnTo>
                  <a:lnTo>
                    <a:pt x="1297695" y="2297132"/>
                  </a:lnTo>
                  <a:lnTo>
                    <a:pt x="1250025" y="2302097"/>
                  </a:lnTo>
                  <a:lnTo>
                    <a:pt x="1201799" y="2305104"/>
                  </a:lnTo>
                  <a:lnTo>
                    <a:pt x="1153058" y="23061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0" y="0"/>
            <a:ext cx="18288000" cy="1373505"/>
          </a:xfrm>
          <a:custGeom>
            <a:avLst/>
            <a:gdLst/>
            <a:ahLst/>
            <a:cxnLst/>
            <a:rect l="l" t="t" r="r" b="b"/>
            <a:pathLst>
              <a:path w="18288000" h="1373505">
                <a:moveTo>
                  <a:pt x="18287991" y="1372940"/>
                </a:moveTo>
                <a:lnTo>
                  <a:pt x="0" y="1372940"/>
                </a:lnTo>
                <a:lnTo>
                  <a:pt x="0" y="0"/>
                </a:lnTo>
                <a:lnTo>
                  <a:pt x="18287991" y="0"/>
                </a:lnTo>
                <a:lnTo>
                  <a:pt x="18287991" y="1372940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154295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FFFFFF"/>
                </a:solidFill>
              </a:rPr>
              <a:t>KEY</a:t>
            </a:r>
            <a:r>
              <a:rPr dirty="0" spc="-745">
                <a:solidFill>
                  <a:srgbClr val="FFFFFF"/>
                </a:solidFill>
              </a:rPr>
              <a:t> </a:t>
            </a:r>
            <a:r>
              <a:rPr dirty="0" spc="-420">
                <a:solidFill>
                  <a:srgbClr val="FFFFFF"/>
                </a:solidFill>
              </a:rPr>
              <a:t>INSIGHTS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10721684" y="4691504"/>
            <a:ext cx="1470660" cy="7232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4550" spc="-185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4550" spc="-1745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7851" sz="6825" spc="-1800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4550" spc="-595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455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0723568" y="5480340"/>
            <a:ext cx="1467485" cy="7232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550" spc="-434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55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4303057" y="4462183"/>
            <a:ext cx="1958339" cy="19354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3020" marR="5080" indent="-20955">
              <a:lnSpc>
                <a:spcPct val="117100"/>
              </a:lnSpc>
              <a:spcBef>
                <a:spcPts val="95"/>
              </a:spcBef>
            </a:pPr>
            <a:r>
              <a:rPr dirty="0" sz="5350" spc="-7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5350" spc="-40">
                <a:solidFill>
                  <a:srgbClr val="FFFFFF"/>
                </a:solidFill>
                <a:latin typeface="Arial"/>
                <a:cs typeface="Arial"/>
              </a:rPr>
              <a:t>7.00%</a:t>
            </a:r>
            <a:endParaRPr sz="5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8635" cy="1299845"/>
          </a:xfrm>
          <a:custGeom>
            <a:avLst/>
            <a:gdLst/>
            <a:ahLst/>
            <a:cxnLst/>
            <a:rect l="l" t="t" r="r" b="b"/>
            <a:pathLst>
              <a:path w="18288635" h="1299845">
                <a:moveTo>
                  <a:pt x="18288315" y="1299780"/>
                </a:moveTo>
                <a:lnTo>
                  <a:pt x="0" y="1299780"/>
                </a:lnTo>
                <a:lnTo>
                  <a:pt x="0" y="0"/>
                </a:lnTo>
                <a:lnTo>
                  <a:pt x="18288315" y="0"/>
                </a:lnTo>
                <a:lnTo>
                  <a:pt x="18288315" y="129978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0" y="1885346"/>
            <a:ext cx="9689465" cy="2508250"/>
            <a:chOff x="0" y="1885346"/>
            <a:chExt cx="9689465" cy="2508250"/>
          </a:xfrm>
        </p:grpSpPr>
        <p:sp>
          <p:nvSpPr>
            <p:cNvPr id="5" name="object 5" descr=""/>
            <p:cNvSpPr/>
            <p:nvPr/>
          </p:nvSpPr>
          <p:spPr>
            <a:xfrm>
              <a:off x="3109935" y="1885346"/>
              <a:ext cx="6579870" cy="2508250"/>
            </a:xfrm>
            <a:custGeom>
              <a:avLst/>
              <a:gdLst/>
              <a:ahLst/>
              <a:cxnLst/>
              <a:rect l="l" t="t" r="r" b="b"/>
              <a:pathLst>
                <a:path w="6579870" h="2508250">
                  <a:moveTo>
                    <a:pt x="6468160" y="2507888"/>
                  </a:moveTo>
                  <a:lnTo>
                    <a:pt x="111282" y="2507888"/>
                  </a:lnTo>
                  <a:lnTo>
                    <a:pt x="68022" y="2499124"/>
                  </a:lnTo>
                  <a:lnTo>
                    <a:pt x="32644" y="2475244"/>
                  </a:lnTo>
                  <a:lnTo>
                    <a:pt x="8763" y="2439865"/>
                  </a:lnTo>
                  <a:lnTo>
                    <a:pt x="0" y="2396606"/>
                  </a:lnTo>
                  <a:lnTo>
                    <a:pt x="0" y="111303"/>
                  </a:lnTo>
                  <a:lnTo>
                    <a:pt x="8763" y="68038"/>
                  </a:lnTo>
                  <a:lnTo>
                    <a:pt x="32644" y="32652"/>
                  </a:lnTo>
                  <a:lnTo>
                    <a:pt x="68022" y="8766"/>
                  </a:lnTo>
                  <a:lnTo>
                    <a:pt x="111282" y="0"/>
                  </a:lnTo>
                  <a:lnTo>
                    <a:pt x="6468160" y="0"/>
                  </a:lnTo>
                  <a:lnTo>
                    <a:pt x="6511420" y="8766"/>
                  </a:lnTo>
                  <a:lnTo>
                    <a:pt x="6546799" y="32652"/>
                  </a:lnTo>
                  <a:lnTo>
                    <a:pt x="6570679" y="68038"/>
                  </a:lnTo>
                  <a:lnTo>
                    <a:pt x="6579443" y="111303"/>
                  </a:lnTo>
                  <a:lnTo>
                    <a:pt x="6579443" y="2396606"/>
                  </a:lnTo>
                  <a:lnTo>
                    <a:pt x="6570679" y="2439865"/>
                  </a:lnTo>
                  <a:lnTo>
                    <a:pt x="6546799" y="2475244"/>
                  </a:lnTo>
                  <a:lnTo>
                    <a:pt x="6511420" y="2499124"/>
                  </a:lnTo>
                  <a:lnTo>
                    <a:pt x="6468160" y="2507888"/>
                  </a:lnTo>
                  <a:close/>
                </a:path>
              </a:pathLst>
            </a:custGeom>
            <a:solidFill>
              <a:srgbClr val="603C1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2506056"/>
              <a:ext cx="4469130" cy="1266825"/>
            </a:xfrm>
            <a:custGeom>
              <a:avLst/>
              <a:gdLst/>
              <a:ahLst/>
              <a:cxnLst/>
              <a:rect l="l" t="t" r="r" b="b"/>
              <a:pathLst>
                <a:path w="4469130" h="1266825">
                  <a:moveTo>
                    <a:pt x="0" y="1266483"/>
                  </a:moveTo>
                  <a:lnTo>
                    <a:pt x="0" y="0"/>
                  </a:lnTo>
                  <a:lnTo>
                    <a:pt x="4013972" y="0"/>
                  </a:lnTo>
                  <a:lnTo>
                    <a:pt x="4468672" y="1266483"/>
                  </a:lnTo>
                  <a:lnTo>
                    <a:pt x="0" y="12664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0" y="4655453"/>
            <a:ext cx="9689465" cy="2508250"/>
            <a:chOff x="0" y="4655453"/>
            <a:chExt cx="9689465" cy="2508250"/>
          </a:xfrm>
        </p:grpSpPr>
        <p:sp>
          <p:nvSpPr>
            <p:cNvPr id="8" name="object 8" descr=""/>
            <p:cNvSpPr/>
            <p:nvPr/>
          </p:nvSpPr>
          <p:spPr>
            <a:xfrm>
              <a:off x="3109935" y="4655453"/>
              <a:ext cx="6579870" cy="2508250"/>
            </a:xfrm>
            <a:custGeom>
              <a:avLst/>
              <a:gdLst/>
              <a:ahLst/>
              <a:cxnLst/>
              <a:rect l="l" t="t" r="r" b="b"/>
              <a:pathLst>
                <a:path w="6579870" h="2508250">
                  <a:moveTo>
                    <a:pt x="6468160" y="2507894"/>
                  </a:moveTo>
                  <a:lnTo>
                    <a:pt x="111282" y="2507894"/>
                  </a:lnTo>
                  <a:lnTo>
                    <a:pt x="68022" y="2499129"/>
                  </a:lnTo>
                  <a:lnTo>
                    <a:pt x="32644" y="2475246"/>
                  </a:lnTo>
                  <a:lnTo>
                    <a:pt x="8763" y="2439858"/>
                  </a:lnTo>
                  <a:lnTo>
                    <a:pt x="0" y="2396581"/>
                  </a:lnTo>
                  <a:lnTo>
                    <a:pt x="0" y="111312"/>
                  </a:lnTo>
                  <a:lnTo>
                    <a:pt x="8763" y="68048"/>
                  </a:lnTo>
                  <a:lnTo>
                    <a:pt x="32644" y="32659"/>
                  </a:lnTo>
                  <a:lnTo>
                    <a:pt x="68022" y="8768"/>
                  </a:lnTo>
                  <a:lnTo>
                    <a:pt x="111281" y="0"/>
                  </a:lnTo>
                  <a:lnTo>
                    <a:pt x="6468161" y="0"/>
                  </a:lnTo>
                  <a:lnTo>
                    <a:pt x="6511420" y="8768"/>
                  </a:lnTo>
                  <a:lnTo>
                    <a:pt x="6546799" y="32659"/>
                  </a:lnTo>
                  <a:lnTo>
                    <a:pt x="6570679" y="68048"/>
                  </a:lnTo>
                  <a:lnTo>
                    <a:pt x="6579443" y="111312"/>
                  </a:lnTo>
                  <a:lnTo>
                    <a:pt x="6579443" y="2396581"/>
                  </a:lnTo>
                  <a:lnTo>
                    <a:pt x="6570679" y="2439858"/>
                  </a:lnTo>
                  <a:lnTo>
                    <a:pt x="6546799" y="2475246"/>
                  </a:lnTo>
                  <a:lnTo>
                    <a:pt x="6511420" y="2499129"/>
                  </a:lnTo>
                  <a:lnTo>
                    <a:pt x="6468160" y="2507894"/>
                  </a:lnTo>
                  <a:close/>
                </a:path>
              </a:pathLst>
            </a:custGeom>
            <a:solidFill>
              <a:srgbClr val="AC541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5276179"/>
              <a:ext cx="4575175" cy="1266825"/>
            </a:xfrm>
            <a:custGeom>
              <a:avLst/>
              <a:gdLst/>
              <a:ahLst/>
              <a:cxnLst/>
              <a:rect l="l" t="t" r="r" b="b"/>
              <a:pathLst>
                <a:path w="4575175" h="1266825">
                  <a:moveTo>
                    <a:pt x="0" y="1266474"/>
                  </a:moveTo>
                  <a:lnTo>
                    <a:pt x="0" y="0"/>
                  </a:lnTo>
                  <a:lnTo>
                    <a:pt x="4120408" y="0"/>
                  </a:lnTo>
                  <a:lnTo>
                    <a:pt x="4575108" y="1266474"/>
                  </a:lnTo>
                  <a:lnTo>
                    <a:pt x="0" y="126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0" y="7425567"/>
            <a:ext cx="9689465" cy="2508250"/>
            <a:chOff x="0" y="7425567"/>
            <a:chExt cx="9689465" cy="2508250"/>
          </a:xfrm>
        </p:grpSpPr>
        <p:sp>
          <p:nvSpPr>
            <p:cNvPr id="11" name="object 11" descr=""/>
            <p:cNvSpPr/>
            <p:nvPr/>
          </p:nvSpPr>
          <p:spPr>
            <a:xfrm>
              <a:off x="3109935" y="7425567"/>
              <a:ext cx="6579870" cy="2508250"/>
            </a:xfrm>
            <a:custGeom>
              <a:avLst/>
              <a:gdLst/>
              <a:ahLst/>
              <a:cxnLst/>
              <a:rect l="l" t="t" r="r" b="b"/>
              <a:pathLst>
                <a:path w="6579870" h="2508250">
                  <a:moveTo>
                    <a:pt x="6468160" y="2507894"/>
                  </a:moveTo>
                  <a:lnTo>
                    <a:pt x="111282" y="2507894"/>
                  </a:lnTo>
                  <a:lnTo>
                    <a:pt x="68022" y="2499125"/>
                  </a:lnTo>
                  <a:lnTo>
                    <a:pt x="32644" y="2475234"/>
                  </a:lnTo>
                  <a:lnTo>
                    <a:pt x="8763" y="2439845"/>
                  </a:lnTo>
                  <a:lnTo>
                    <a:pt x="0" y="2396581"/>
                  </a:lnTo>
                  <a:lnTo>
                    <a:pt x="0" y="111312"/>
                  </a:lnTo>
                  <a:lnTo>
                    <a:pt x="8763" y="68035"/>
                  </a:lnTo>
                  <a:lnTo>
                    <a:pt x="32644" y="32647"/>
                  </a:lnTo>
                  <a:lnTo>
                    <a:pt x="68022" y="8764"/>
                  </a:lnTo>
                  <a:lnTo>
                    <a:pt x="111281" y="0"/>
                  </a:lnTo>
                  <a:lnTo>
                    <a:pt x="6468161" y="0"/>
                  </a:lnTo>
                  <a:lnTo>
                    <a:pt x="6511420" y="8764"/>
                  </a:lnTo>
                  <a:lnTo>
                    <a:pt x="6546799" y="32647"/>
                  </a:lnTo>
                  <a:lnTo>
                    <a:pt x="6570679" y="68035"/>
                  </a:lnTo>
                  <a:lnTo>
                    <a:pt x="6579443" y="111312"/>
                  </a:lnTo>
                  <a:lnTo>
                    <a:pt x="6579443" y="2396581"/>
                  </a:lnTo>
                  <a:lnTo>
                    <a:pt x="6570679" y="2439845"/>
                  </a:lnTo>
                  <a:lnTo>
                    <a:pt x="6546799" y="2475234"/>
                  </a:lnTo>
                  <a:lnTo>
                    <a:pt x="6511420" y="2499125"/>
                  </a:lnTo>
                  <a:lnTo>
                    <a:pt x="6468160" y="2507894"/>
                  </a:lnTo>
                  <a:close/>
                </a:path>
              </a:pathLst>
            </a:custGeom>
            <a:solidFill>
              <a:srgbClr val="34202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0" y="8046262"/>
              <a:ext cx="4575175" cy="1266825"/>
            </a:xfrm>
            <a:custGeom>
              <a:avLst/>
              <a:gdLst/>
              <a:ahLst/>
              <a:cxnLst/>
              <a:rect l="l" t="t" r="r" b="b"/>
              <a:pathLst>
                <a:path w="4575175" h="1266825">
                  <a:moveTo>
                    <a:pt x="0" y="1266483"/>
                  </a:moveTo>
                  <a:lnTo>
                    <a:pt x="0" y="0"/>
                  </a:lnTo>
                  <a:lnTo>
                    <a:pt x="4120408" y="0"/>
                  </a:lnTo>
                  <a:lnTo>
                    <a:pt x="4575101" y="1266483"/>
                  </a:lnTo>
                  <a:lnTo>
                    <a:pt x="0" y="12664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43168" y="156273"/>
            <a:ext cx="1700212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14" name="object 14" descr=""/>
          <p:cNvSpPr txBox="1"/>
          <p:nvPr/>
        </p:nvSpPr>
        <p:spPr>
          <a:xfrm>
            <a:off x="573427" y="2830388"/>
            <a:ext cx="3063240" cy="5327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300" spc="-40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r>
              <a:rPr dirty="0" sz="3300" spc="-28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3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300">
              <a:latin typeface="Verdana"/>
              <a:cs typeface="Verdana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84850" y="2482976"/>
            <a:ext cx="128678" cy="128678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84850" y="3037283"/>
            <a:ext cx="128678" cy="128678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84850" y="3591591"/>
            <a:ext cx="128678" cy="128678"/>
          </a:xfrm>
          <a:prstGeom prst="rect">
            <a:avLst/>
          </a:prstGeom>
        </p:spPr>
      </p:pic>
      <p:sp>
        <p:nvSpPr>
          <p:cNvPr id="18" name="object 18" descr=""/>
          <p:cNvSpPr txBox="1"/>
          <p:nvPr/>
        </p:nvSpPr>
        <p:spPr>
          <a:xfrm>
            <a:off x="5288897" y="2183224"/>
            <a:ext cx="3780154" cy="168846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7300"/>
              </a:lnSpc>
              <a:spcBef>
                <a:spcPts val="95"/>
              </a:spcBef>
            </a:pP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Nylon</a:t>
            </a:r>
            <a:r>
              <a:rPr dirty="0" sz="31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135">
                <a:solidFill>
                  <a:srgbClr val="FFFFFF"/>
                </a:solidFill>
                <a:latin typeface="Verdana"/>
                <a:cs typeface="Verdana"/>
              </a:rPr>
              <a:t>Dog</a:t>
            </a:r>
            <a:r>
              <a:rPr dirty="0" sz="31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Leash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Leather</a:t>
            </a:r>
            <a:r>
              <a:rPr dirty="0" sz="31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135">
                <a:solidFill>
                  <a:srgbClr val="FFFFFF"/>
                </a:solidFill>
                <a:latin typeface="Verdana"/>
                <a:cs typeface="Verdana"/>
              </a:rPr>
              <a:t>Dog</a:t>
            </a:r>
            <a:r>
              <a:rPr dirty="0" sz="31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Leash Others</a:t>
            </a:r>
            <a:endParaRPr sz="3100">
              <a:latin typeface="Verdana"/>
              <a:cs typeface="Verdan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399748" y="5643119"/>
            <a:ext cx="3410585" cy="5327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300">
                <a:solidFill>
                  <a:srgbClr val="43B4BD"/>
                </a:solidFill>
                <a:latin typeface="Verdana"/>
                <a:cs typeface="Verdana"/>
              </a:rPr>
              <a:t>Range</a:t>
            </a:r>
            <a:r>
              <a:rPr dirty="0" sz="3300" spc="-11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3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300">
              <a:latin typeface="Verdana"/>
              <a:cs typeface="Verdana"/>
            </a:endParaRPr>
          </a:p>
        </p:txBody>
      </p:sp>
      <p:pic>
        <p:nvPicPr>
          <p:cNvPr id="20" name="object 2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78470" y="4991114"/>
            <a:ext cx="128678" cy="128678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78470" y="5545421"/>
            <a:ext cx="128678" cy="128678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78470" y="6099729"/>
            <a:ext cx="128678" cy="128678"/>
          </a:xfrm>
          <a:prstGeom prst="rect">
            <a:avLst/>
          </a:prstGeom>
        </p:spPr>
      </p:pic>
      <p:pic>
        <p:nvPicPr>
          <p:cNvPr id="23" name="object 2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78470" y="6654037"/>
            <a:ext cx="128678" cy="128678"/>
          </a:xfrm>
          <a:prstGeom prst="rect">
            <a:avLst/>
          </a:prstGeom>
        </p:spPr>
      </p:pic>
      <p:sp>
        <p:nvSpPr>
          <p:cNvPr id="24" name="object 24" descr=""/>
          <p:cNvSpPr txBox="1"/>
          <p:nvPr/>
        </p:nvSpPr>
        <p:spPr>
          <a:xfrm>
            <a:off x="5082517" y="4691362"/>
            <a:ext cx="4390390" cy="22428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7300"/>
              </a:lnSpc>
              <a:spcBef>
                <a:spcPts val="95"/>
              </a:spcBef>
            </a:pPr>
            <a:r>
              <a:rPr dirty="0" sz="3100" spc="175">
                <a:solidFill>
                  <a:srgbClr val="FFFFFF"/>
                </a:solidFill>
                <a:latin typeface="Verdana"/>
                <a:cs typeface="Verdana"/>
              </a:rPr>
              <a:t>Up</a:t>
            </a:r>
            <a:r>
              <a:rPr dirty="0" sz="31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1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25">
                <a:solidFill>
                  <a:srgbClr val="FFFFFF"/>
                </a:solidFill>
                <a:latin typeface="Verdana"/>
                <a:cs typeface="Verdana"/>
              </a:rPr>
              <a:t>300</a:t>
            </a:r>
            <a:r>
              <a:rPr dirty="0" sz="31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Yard</a:t>
            </a:r>
            <a:r>
              <a:rPr dirty="0" sz="31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65">
                <a:solidFill>
                  <a:srgbClr val="FFFFFF"/>
                </a:solidFill>
                <a:latin typeface="Verdana"/>
                <a:cs typeface="Verdana"/>
              </a:rPr>
              <a:t>Range </a:t>
            </a:r>
            <a:r>
              <a:rPr dirty="0" sz="3100" spc="-80">
                <a:solidFill>
                  <a:srgbClr val="FFFFFF"/>
                </a:solidFill>
                <a:latin typeface="Verdana"/>
                <a:cs typeface="Verdana"/>
              </a:rPr>
              <a:t>300-</a:t>
            </a:r>
            <a:r>
              <a:rPr dirty="0" sz="3100" spc="-25">
                <a:solidFill>
                  <a:srgbClr val="FFFFFF"/>
                </a:solidFill>
                <a:latin typeface="Verdana"/>
                <a:cs typeface="Verdana"/>
              </a:rPr>
              <a:t>500</a:t>
            </a:r>
            <a:r>
              <a:rPr dirty="0" sz="31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Yard</a:t>
            </a:r>
            <a:r>
              <a:rPr dirty="0" sz="31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65">
                <a:solidFill>
                  <a:srgbClr val="FFFFFF"/>
                </a:solidFill>
                <a:latin typeface="Verdana"/>
                <a:cs typeface="Verdana"/>
              </a:rPr>
              <a:t>Range</a:t>
            </a:r>
            <a:endParaRPr sz="31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dirty="0" sz="3100" spc="-80">
                <a:solidFill>
                  <a:srgbClr val="FFFFFF"/>
                </a:solidFill>
                <a:latin typeface="Verdana"/>
                <a:cs typeface="Verdana"/>
              </a:rPr>
              <a:t>500-</a:t>
            </a:r>
            <a:r>
              <a:rPr dirty="0" sz="3100" spc="50">
                <a:solidFill>
                  <a:srgbClr val="FFFFFF"/>
                </a:solidFill>
                <a:latin typeface="Verdana"/>
                <a:cs typeface="Verdana"/>
              </a:rPr>
              <a:t>800</a:t>
            </a:r>
            <a:r>
              <a:rPr dirty="0" sz="31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Yard</a:t>
            </a:r>
            <a:r>
              <a:rPr dirty="0" sz="31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65">
                <a:solidFill>
                  <a:srgbClr val="FFFFFF"/>
                </a:solidFill>
                <a:latin typeface="Verdana"/>
                <a:cs typeface="Verdana"/>
              </a:rPr>
              <a:t>Range</a:t>
            </a:r>
            <a:endParaRPr sz="31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dirty="0" sz="3100" spc="-25">
                <a:solidFill>
                  <a:srgbClr val="FFFFFF"/>
                </a:solidFill>
                <a:latin typeface="Verdana"/>
                <a:cs typeface="Verdana"/>
              </a:rPr>
              <a:t>800-</a:t>
            </a:r>
            <a:r>
              <a:rPr dirty="0" sz="3100" spc="-165">
                <a:solidFill>
                  <a:srgbClr val="FFFFFF"/>
                </a:solidFill>
                <a:latin typeface="Verdana"/>
                <a:cs typeface="Verdana"/>
              </a:rPr>
              <a:t>1000</a:t>
            </a:r>
            <a:r>
              <a:rPr dirty="0" sz="31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Yard</a:t>
            </a:r>
            <a:r>
              <a:rPr dirty="0" sz="31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65">
                <a:solidFill>
                  <a:srgbClr val="FFFFFF"/>
                </a:solidFill>
                <a:latin typeface="Verdana"/>
                <a:cs typeface="Verdana"/>
              </a:rPr>
              <a:t>Range</a:t>
            </a:r>
            <a:endParaRPr sz="3100">
              <a:latin typeface="Verdana"/>
              <a:cs typeface="Verdana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839894" y="8201914"/>
            <a:ext cx="2530475" cy="955675"/>
          </a:xfrm>
          <a:prstGeom prst="rect">
            <a:avLst/>
          </a:prstGeom>
        </p:spPr>
        <p:txBody>
          <a:bodyPr wrap="square" lIns="0" tIns="96520" rIns="0" bIns="0" rtlCol="0" vert="horz">
            <a:spAutoFit/>
          </a:bodyPr>
          <a:lstStyle/>
          <a:p>
            <a:pPr marL="385445" marR="5080" indent="-373380">
              <a:lnSpc>
                <a:spcPts val="3329"/>
              </a:lnSpc>
              <a:spcBef>
                <a:spcPts val="760"/>
              </a:spcBef>
            </a:pPr>
            <a:r>
              <a:rPr dirty="0" sz="3300" spc="-10">
                <a:solidFill>
                  <a:srgbClr val="43B4BD"/>
                </a:solidFill>
                <a:latin typeface="Verdana"/>
                <a:cs typeface="Verdana"/>
              </a:rPr>
              <a:t>Distribution </a:t>
            </a:r>
            <a:r>
              <a:rPr dirty="0" sz="3300" spc="40">
                <a:solidFill>
                  <a:srgbClr val="43B4BD"/>
                </a:solidFill>
                <a:latin typeface="Verdana"/>
                <a:cs typeface="Verdana"/>
              </a:rPr>
              <a:t>Channel</a:t>
            </a:r>
            <a:endParaRPr sz="3300">
              <a:latin typeface="Verdana"/>
              <a:cs typeface="Verdana"/>
            </a:endParaRPr>
          </a:p>
        </p:txBody>
      </p:sp>
      <p:grpSp>
        <p:nvGrpSpPr>
          <p:cNvPr id="26" name="object 26" descr=""/>
          <p:cNvGrpSpPr/>
          <p:nvPr/>
        </p:nvGrpSpPr>
        <p:grpSpPr>
          <a:xfrm>
            <a:off x="4934863" y="7760618"/>
            <a:ext cx="128905" cy="1791970"/>
            <a:chOff x="4934863" y="7760618"/>
            <a:chExt cx="128905" cy="1791970"/>
          </a:xfrm>
        </p:grpSpPr>
        <p:pic>
          <p:nvPicPr>
            <p:cNvPr id="27" name="object 2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34863" y="7760618"/>
              <a:ext cx="128678" cy="128678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34863" y="8869233"/>
              <a:ext cx="128678" cy="128678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34863" y="9423541"/>
              <a:ext cx="128678" cy="128678"/>
            </a:xfrm>
            <a:prstGeom prst="rect">
              <a:avLst/>
            </a:prstGeom>
          </p:spPr>
        </p:pic>
      </p:grpSp>
      <p:sp>
        <p:nvSpPr>
          <p:cNvPr id="30" name="object 30" descr=""/>
          <p:cNvSpPr txBox="1"/>
          <p:nvPr/>
        </p:nvSpPr>
        <p:spPr>
          <a:xfrm>
            <a:off x="5238910" y="7460866"/>
            <a:ext cx="3719829" cy="22428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7300"/>
              </a:lnSpc>
              <a:spcBef>
                <a:spcPts val="95"/>
              </a:spcBef>
            </a:pP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Supermarkets</a:t>
            </a:r>
            <a:r>
              <a:rPr dirty="0" sz="31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6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Hypermarkets </a:t>
            </a:r>
            <a:r>
              <a:rPr dirty="0" sz="3100" spc="-20">
                <a:solidFill>
                  <a:srgbClr val="FFFFFF"/>
                </a:solidFill>
                <a:latin typeface="Verdana"/>
                <a:cs typeface="Verdana"/>
              </a:rPr>
              <a:t>Specialty</a:t>
            </a:r>
            <a:r>
              <a:rPr dirty="0" sz="31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Stores </a:t>
            </a:r>
            <a:r>
              <a:rPr dirty="0" sz="3100" spc="70">
                <a:solidFill>
                  <a:srgbClr val="FFFFFF"/>
                </a:solidFill>
                <a:latin typeface="Verdana"/>
                <a:cs typeface="Verdana"/>
              </a:rPr>
              <a:t>Online</a:t>
            </a:r>
            <a:r>
              <a:rPr dirty="0" sz="31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Retail</a:t>
            </a:r>
            <a:endParaRPr sz="31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105"/>
              <a:t>Global</a:t>
            </a:r>
            <a:r>
              <a:rPr dirty="0" sz="5000" spc="-170"/>
              <a:t> </a:t>
            </a:r>
            <a:r>
              <a:rPr dirty="0" sz="5000"/>
              <a:t>Dog</a:t>
            </a:r>
            <a:r>
              <a:rPr dirty="0" sz="5000" spc="-170"/>
              <a:t> </a:t>
            </a:r>
            <a:r>
              <a:rPr dirty="0" sz="5000"/>
              <a:t>Leash</a:t>
            </a:r>
            <a:r>
              <a:rPr dirty="0" sz="5000" spc="-170"/>
              <a:t> </a:t>
            </a:r>
            <a:r>
              <a:rPr dirty="0" sz="5000"/>
              <a:t>Market</a:t>
            </a:r>
            <a:r>
              <a:rPr dirty="0" sz="5000" spc="-165"/>
              <a:t> </a:t>
            </a:r>
            <a:r>
              <a:rPr dirty="0" sz="5000"/>
              <a:t>Revenue</a:t>
            </a:r>
            <a:r>
              <a:rPr dirty="0" sz="5000" spc="-170"/>
              <a:t> </a:t>
            </a:r>
            <a:r>
              <a:rPr dirty="0" sz="5000"/>
              <a:t>share</a:t>
            </a:r>
            <a:r>
              <a:rPr dirty="0" sz="5000" spc="-170"/>
              <a:t> </a:t>
            </a:r>
            <a:r>
              <a:rPr dirty="0" sz="5000" spc="135"/>
              <a:t>for</a:t>
            </a:r>
            <a:r>
              <a:rPr dirty="0" sz="5000" spc="-170"/>
              <a:t> </a:t>
            </a:r>
            <a:r>
              <a:rPr dirty="0" sz="5000" spc="-20"/>
              <a:t>2022</a:t>
            </a:r>
            <a:endParaRPr sz="5000"/>
          </a:p>
        </p:txBody>
      </p:sp>
      <p:sp>
        <p:nvSpPr>
          <p:cNvPr id="3" name="object 3" descr=""/>
          <p:cNvSpPr txBox="1"/>
          <p:nvPr/>
        </p:nvSpPr>
        <p:spPr>
          <a:xfrm>
            <a:off x="11389824" y="5221298"/>
            <a:ext cx="565658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110">
                <a:latin typeface="Verdana"/>
                <a:cs typeface="Verdana"/>
              </a:rPr>
              <a:t>North</a:t>
            </a:r>
            <a:r>
              <a:rPr dirty="0" sz="6000" spc="-525">
                <a:latin typeface="Verdana"/>
                <a:cs typeface="Verdana"/>
              </a:rPr>
              <a:t> </a:t>
            </a:r>
            <a:r>
              <a:rPr dirty="0" sz="6000" spc="80">
                <a:latin typeface="Verdana"/>
                <a:cs typeface="Verdana"/>
              </a:rPr>
              <a:t>America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914567" y="1667853"/>
            <a:ext cx="10459085" cy="3328670"/>
            <a:chOff x="3914567" y="1667853"/>
            <a:chExt cx="10459085" cy="3328670"/>
          </a:xfrm>
        </p:grpSpPr>
        <p:sp>
          <p:nvSpPr>
            <p:cNvPr id="4" name="object 4" descr=""/>
            <p:cNvSpPr/>
            <p:nvPr/>
          </p:nvSpPr>
          <p:spPr>
            <a:xfrm>
              <a:off x="6112184" y="1843128"/>
              <a:ext cx="8261350" cy="3045460"/>
            </a:xfrm>
            <a:custGeom>
              <a:avLst/>
              <a:gdLst/>
              <a:ahLst/>
              <a:cxnLst/>
              <a:rect l="l" t="t" r="r" b="b"/>
              <a:pathLst>
                <a:path w="8261350" h="3045460">
                  <a:moveTo>
                    <a:pt x="8111196" y="3044870"/>
                  </a:moveTo>
                  <a:lnTo>
                    <a:pt x="150040" y="3044870"/>
                  </a:lnTo>
                  <a:lnTo>
                    <a:pt x="102763" y="3037214"/>
                  </a:lnTo>
                  <a:lnTo>
                    <a:pt x="61557" y="3015861"/>
                  </a:lnTo>
                  <a:lnTo>
                    <a:pt x="29026" y="2983330"/>
                  </a:lnTo>
                  <a:lnTo>
                    <a:pt x="7673" y="2942123"/>
                  </a:lnTo>
                  <a:lnTo>
                    <a:pt x="0" y="2894744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111093" y="0"/>
                  </a:lnTo>
                  <a:lnTo>
                    <a:pt x="8158485" y="7672"/>
                  </a:lnTo>
                  <a:lnTo>
                    <a:pt x="8199693" y="29022"/>
                  </a:lnTo>
                  <a:lnTo>
                    <a:pt x="8232219" y="61551"/>
                  </a:lnTo>
                  <a:lnTo>
                    <a:pt x="8253566" y="102757"/>
                  </a:lnTo>
                  <a:lnTo>
                    <a:pt x="8261237" y="150140"/>
                  </a:lnTo>
                  <a:lnTo>
                    <a:pt x="8261237" y="2894744"/>
                  </a:lnTo>
                  <a:lnTo>
                    <a:pt x="8253566" y="2942123"/>
                  </a:lnTo>
                  <a:lnTo>
                    <a:pt x="8232219" y="2983330"/>
                  </a:lnTo>
                  <a:lnTo>
                    <a:pt x="8199693" y="3015861"/>
                  </a:lnTo>
                  <a:lnTo>
                    <a:pt x="8158485" y="3037214"/>
                  </a:lnTo>
                  <a:lnTo>
                    <a:pt x="8111196" y="304487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41315" y="1667853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1963" y="3328367"/>
                  </a:moveTo>
                  <a:lnTo>
                    <a:pt x="150144" y="3328367"/>
                  </a:lnTo>
                  <a:lnTo>
                    <a:pt x="102763" y="3320696"/>
                  </a:lnTo>
                  <a:lnTo>
                    <a:pt x="61557" y="3299349"/>
                  </a:lnTo>
                  <a:lnTo>
                    <a:pt x="29026" y="3266823"/>
                  </a:lnTo>
                  <a:lnTo>
                    <a:pt x="7673" y="3225615"/>
                  </a:lnTo>
                  <a:lnTo>
                    <a:pt x="0" y="3178223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881964" y="0"/>
                  </a:lnTo>
                  <a:lnTo>
                    <a:pt x="8929356" y="7672"/>
                  </a:lnTo>
                  <a:lnTo>
                    <a:pt x="8970564" y="29022"/>
                  </a:lnTo>
                  <a:lnTo>
                    <a:pt x="9003090" y="61551"/>
                  </a:lnTo>
                  <a:lnTo>
                    <a:pt x="9024437" y="102757"/>
                  </a:lnTo>
                  <a:lnTo>
                    <a:pt x="9032108" y="150140"/>
                  </a:lnTo>
                  <a:lnTo>
                    <a:pt x="9032108" y="3178223"/>
                  </a:lnTo>
                  <a:lnTo>
                    <a:pt x="9024437" y="3225615"/>
                  </a:lnTo>
                  <a:lnTo>
                    <a:pt x="9003090" y="3266823"/>
                  </a:lnTo>
                  <a:lnTo>
                    <a:pt x="8970564" y="3299349"/>
                  </a:lnTo>
                  <a:lnTo>
                    <a:pt x="8929356" y="3320696"/>
                  </a:lnTo>
                  <a:lnTo>
                    <a:pt x="8881963" y="3328367"/>
                  </a:lnTo>
                  <a:close/>
                </a:path>
              </a:pathLst>
            </a:custGeom>
            <a:solidFill>
              <a:srgbClr val="AFA18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14559" y="2314218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31"/>
                  </a:moveTo>
                  <a:lnTo>
                    <a:pt x="2586926" y="743508"/>
                  </a:lnTo>
                  <a:lnTo>
                    <a:pt x="2586926" y="150139"/>
                  </a:lnTo>
                  <a:lnTo>
                    <a:pt x="2579255" y="102755"/>
                  </a:lnTo>
                  <a:lnTo>
                    <a:pt x="2557894" y="61556"/>
                  </a:lnTo>
                  <a:lnTo>
                    <a:pt x="2525369" y="29019"/>
                  </a:lnTo>
                  <a:lnTo>
                    <a:pt x="2484158" y="7670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70"/>
                  </a:lnTo>
                  <a:lnTo>
                    <a:pt x="61556" y="29019"/>
                  </a:lnTo>
                  <a:lnTo>
                    <a:pt x="29019" y="61556"/>
                  </a:lnTo>
                  <a:lnTo>
                    <a:pt x="7670" y="102755"/>
                  </a:lnTo>
                  <a:lnTo>
                    <a:pt x="0" y="150139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56" y="2073681"/>
                  </a:lnTo>
                  <a:lnTo>
                    <a:pt x="102755" y="2095030"/>
                  </a:lnTo>
                  <a:lnTo>
                    <a:pt x="150139" y="2102700"/>
                  </a:lnTo>
                  <a:lnTo>
                    <a:pt x="2436774" y="2102700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55" y="1999945"/>
                  </a:lnTo>
                  <a:lnTo>
                    <a:pt x="2586926" y="1952561"/>
                  </a:lnTo>
                  <a:lnTo>
                    <a:pt x="2586926" y="1359179"/>
                  </a:lnTo>
                  <a:lnTo>
                    <a:pt x="3120098" y="1051331"/>
                  </a:lnTo>
                  <a:close/>
                </a:path>
              </a:pathLst>
            </a:custGeom>
            <a:solidFill>
              <a:srgbClr val="3A1708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914567" y="5290779"/>
            <a:ext cx="10459085" cy="3328670"/>
            <a:chOff x="3914567" y="5290779"/>
            <a:chExt cx="10459085" cy="3328670"/>
          </a:xfrm>
        </p:grpSpPr>
        <p:sp>
          <p:nvSpPr>
            <p:cNvPr id="8" name="object 8" descr=""/>
            <p:cNvSpPr/>
            <p:nvPr/>
          </p:nvSpPr>
          <p:spPr>
            <a:xfrm>
              <a:off x="6112184" y="5466039"/>
              <a:ext cx="8261350" cy="3045460"/>
            </a:xfrm>
            <a:custGeom>
              <a:avLst/>
              <a:gdLst/>
              <a:ahLst/>
              <a:cxnLst/>
              <a:rect l="l" t="t" r="r" b="b"/>
              <a:pathLst>
                <a:path w="8261350" h="3045459">
                  <a:moveTo>
                    <a:pt x="8111214" y="3044870"/>
                  </a:moveTo>
                  <a:lnTo>
                    <a:pt x="150022" y="3044870"/>
                  </a:lnTo>
                  <a:lnTo>
                    <a:pt x="102763" y="3037217"/>
                  </a:lnTo>
                  <a:lnTo>
                    <a:pt x="61557" y="3015863"/>
                  </a:lnTo>
                  <a:lnTo>
                    <a:pt x="29026" y="2983333"/>
                  </a:lnTo>
                  <a:lnTo>
                    <a:pt x="7673" y="2942126"/>
                  </a:lnTo>
                  <a:lnTo>
                    <a:pt x="0" y="2894747"/>
                  </a:lnTo>
                  <a:lnTo>
                    <a:pt x="0" y="150143"/>
                  </a:lnTo>
                  <a:lnTo>
                    <a:pt x="7673" y="102763"/>
                  </a:lnTo>
                  <a:lnTo>
                    <a:pt x="29026" y="61557"/>
                  </a:lnTo>
                  <a:lnTo>
                    <a:pt x="61557" y="29026"/>
                  </a:lnTo>
                  <a:lnTo>
                    <a:pt x="102763" y="7673"/>
                  </a:lnTo>
                  <a:lnTo>
                    <a:pt x="150143" y="0"/>
                  </a:lnTo>
                  <a:lnTo>
                    <a:pt x="8111093" y="0"/>
                  </a:lnTo>
                  <a:lnTo>
                    <a:pt x="8158485" y="7673"/>
                  </a:lnTo>
                  <a:lnTo>
                    <a:pt x="8199693" y="29026"/>
                  </a:lnTo>
                  <a:lnTo>
                    <a:pt x="8232219" y="61557"/>
                  </a:lnTo>
                  <a:lnTo>
                    <a:pt x="8253566" y="102763"/>
                  </a:lnTo>
                  <a:lnTo>
                    <a:pt x="8261237" y="150143"/>
                  </a:lnTo>
                  <a:lnTo>
                    <a:pt x="8261237" y="2894747"/>
                  </a:lnTo>
                  <a:lnTo>
                    <a:pt x="8253566" y="2942126"/>
                  </a:lnTo>
                  <a:lnTo>
                    <a:pt x="8232219" y="2983333"/>
                  </a:lnTo>
                  <a:lnTo>
                    <a:pt x="8199693" y="3015863"/>
                  </a:lnTo>
                  <a:lnTo>
                    <a:pt x="8158485" y="3037217"/>
                  </a:lnTo>
                  <a:lnTo>
                    <a:pt x="8111214" y="304487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341315" y="5290779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1963" y="3328355"/>
                  </a:moveTo>
                  <a:lnTo>
                    <a:pt x="150144" y="3328355"/>
                  </a:lnTo>
                  <a:lnTo>
                    <a:pt x="102763" y="3320684"/>
                  </a:lnTo>
                  <a:lnTo>
                    <a:pt x="61557" y="3299339"/>
                  </a:lnTo>
                  <a:lnTo>
                    <a:pt x="29026" y="3266817"/>
                  </a:lnTo>
                  <a:lnTo>
                    <a:pt x="7673" y="3225618"/>
                  </a:lnTo>
                  <a:lnTo>
                    <a:pt x="0" y="3178241"/>
                  </a:lnTo>
                  <a:lnTo>
                    <a:pt x="0" y="150143"/>
                  </a:lnTo>
                  <a:lnTo>
                    <a:pt x="7673" y="102752"/>
                  </a:lnTo>
                  <a:lnTo>
                    <a:pt x="29026" y="61544"/>
                  </a:lnTo>
                  <a:lnTo>
                    <a:pt x="61557" y="29017"/>
                  </a:lnTo>
                  <a:lnTo>
                    <a:pt x="102763" y="7670"/>
                  </a:lnTo>
                  <a:lnTo>
                    <a:pt x="150143" y="0"/>
                  </a:lnTo>
                  <a:lnTo>
                    <a:pt x="8881964" y="0"/>
                  </a:lnTo>
                  <a:lnTo>
                    <a:pt x="8929356" y="7670"/>
                  </a:lnTo>
                  <a:lnTo>
                    <a:pt x="8970564" y="29017"/>
                  </a:lnTo>
                  <a:lnTo>
                    <a:pt x="9003090" y="61544"/>
                  </a:lnTo>
                  <a:lnTo>
                    <a:pt x="9024437" y="102752"/>
                  </a:lnTo>
                  <a:lnTo>
                    <a:pt x="9032108" y="150143"/>
                  </a:lnTo>
                  <a:lnTo>
                    <a:pt x="9032108" y="3178241"/>
                  </a:lnTo>
                  <a:lnTo>
                    <a:pt x="9024437" y="3225618"/>
                  </a:lnTo>
                  <a:lnTo>
                    <a:pt x="9003090" y="3266817"/>
                  </a:lnTo>
                  <a:lnTo>
                    <a:pt x="8970564" y="3299339"/>
                  </a:lnTo>
                  <a:lnTo>
                    <a:pt x="8929356" y="3320684"/>
                  </a:lnTo>
                  <a:lnTo>
                    <a:pt x="8881963" y="3328355"/>
                  </a:lnTo>
                  <a:close/>
                </a:path>
              </a:pathLst>
            </a:custGeom>
            <a:solidFill>
              <a:srgbClr val="3A170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914559" y="5937135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44"/>
                  </a:moveTo>
                  <a:lnTo>
                    <a:pt x="2586926" y="743508"/>
                  </a:lnTo>
                  <a:lnTo>
                    <a:pt x="2586926" y="150152"/>
                  </a:lnTo>
                  <a:lnTo>
                    <a:pt x="2579255" y="102768"/>
                  </a:lnTo>
                  <a:lnTo>
                    <a:pt x="2557894" y="61556"/>
                  </a:lnTo>
                  <a:lnTo>
                    <a:pt x="2525369" y="29032"/>
                  </a:lnTo>
                  <a:lnTo>
                    <a:pt x="2484158" y="7683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83"/>
                  </a:lnTo>
                  <a:lnTo>
                    <a:pt x="61556" y="29032"/>
                  </a:lnTo>
                  <a:lnTo>
                    <a:pt x="29019" y="61556"/>
                  </a:lnTo>
                  <a:lnTo>
                    <a:pt x="7670" y="102768"/>
                  </a:lnTo>
                  <a:lnTo>
                    <a:pt x="0" y="150152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56" y="2073681"/>
                  </a:lnTo>
                  <a:lnTo>
                    <a:pt x="102755" y="2095030"/>
                  </a:lnTo>
                  <a:lnTo>
                    <a:pt x="150139" y="2102713"/>
                  </a:lnTo>
                  <a:lnTo>
                    <a:pt x="2436787" y="2102713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55" y="1999945"/>
                  </a:lnTo>
                  <a:lnTo>
                    <a:pt x="2586926" y="1952561"/>
                  </a:lnTo>
                  <a:lnTo>
                    <a:pt x="2586926" y="1359179"/>
                  </a:lnTo>
                  <a:lnTo>
                    <a:pt x="3120098" y="1051344"/>
                  </a:lnTo>
                  <a:close/>
                </a:path>
              </a:pathLst>
            </a:custGeom>
            <a:solidFill>
              <a:srgbClr val="AFA18F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4437205" y="2981747"/>
            <a:ext cx="165735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35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182724" y="2421584"/>
            <a:ext cx="5504180" cy="1682750"/>
          </a:xfrm>
          <a:prstGeom prst="rect"/>
        </p:spPr>
        <p:txBody>
          <a:bodyPr wrap="square" lIns="0" tIns="100965" rIns="0" bIns="0" rtlCol="0" vert="horz">
            <a:spAutoFit/>
          </a:bodyPr>
          <a:lstStyle/>
          <a:p>
            <a:pPr marL="12700" marR="5080">
              <a:lnSpc>
                <a:spcPts val="4130"/>
              </a:lnSpc>
              <a:spcBef>
                <a:spcPts val="795"/>
              </a:spcBef>
            </a:pPr>
            <a:r>
              <a:rPr dirty="0" sz="4000" spc="815" b="0">
                <a:solidFill>
                  <a:srgbClr val="FFFFFF"/>
                </a:solidFill>
                <a:latin typeface="Yanone Kaffeesatz Thin"/>
                <a:cs typeface="Yanone Kaffeesatz Thin"/>
              </a:rPr>
              <a:t>E-</a:t>
            </a:r>
            <a:r>
              <a:rPr dirty="0" sz="4000" spc="745" b="0">
                <a:solidFill>
                  <a:srgbClr val="FFFFFF"/>
                </a:solidFill>
                <a:latin typeface="Yanone Kaffeesatz Thin"/>
                <a:cs typeface="Yanone Kaffeesatz Thin"/>
              </a:rPr>
              <a:t>commerce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815" b="0">
                <a:solidFill>
                  <a:srgbClr val="FFFFFF"/>
                </a:solidFill>
                <a:latin typeface="Yanone Kaffeesatz Thin"/>
                <a:cs typeface="Yanone Kaffeesatz Thin"/>
              </a:rPr>
              <a:t>Boom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60" b="0">
                <a:solidFill>
                  <a:srgbClr val="FFFFFF"/>
                </a:solidFill>
                <a:latin typeface="Yanone Kaffeesatz Thin"/>
                <a:cs typeface="Yanone Kaffeesatz Thin"/>
              </a:rPr>
              <a:t>and </a:t>
            </a:r>
            <a:r>
              <a:rPr dirty="0" sz="400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Convenience</a:t>
            </a:r>
            <a:r>
              <a:rPr dirty="0" sz="4000" spc="3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7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000" spc="3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15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 </a:t>
            </a:r>
            <a:r>
              <a:rPr dirty="0" sz="4000" spc="58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000" spc="3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080975" y="6699359"/>
            <a:ext cx="236982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182724" y="6139204"/>
            <a:ext cx="6543040" cy="1682750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marL="12700" marR="5080">
              <a:lnSpc>
                <a:spcPts val="4130"/>
              </a:lnSpc>
              <a:spcBef>
                <a:spcPts val="795"/>
              </a:spcBef>
            </a:pPr>
            <a:r>
              <a:rPr dirty="0" sz="4000" spc="58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55" b="0">
                <a:solidFill>
                  <a:srgbClr val="FFFFFF"/>
                </a:solidFill>
                <a:latin typeface="Yanone Kaffeesatz Thin"/>
                <a:cs typeface="Yanone Kaffeesatz Thin"/>
              </a:rPr>
              <a:t>Saturation</a:t>
            </a:r>
            <a:r>
              <a:rPr dirty="0" sz="40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85" b="0">
                <a:solidFill>
                  <a:srgbClr val="FFFFFF"/>
                </a:solidFill>
                <a:latin typeface="Yanone Kaffeesatz Thin"/>
                <a:cs typeface="Yanone Kaffeesatz Thin"/>
              </a:rPr>
              <a:t>and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25" b="0">
                <a:solidFill>
                  <a:srgbClr val="FFFFFF"/>
                </a:solidFill>
                <a:latin typeface="Yanone Kaffeesatz Thin"/>
                <a:cs typeface="Yanone Kaffeesatz Thin"/>
              </a:rPr>
              <a:t>Price </a:t>
            </a:r>
            <a:r>
              <a:rPr dirty="0" sz="4000" spc="630" b="0">
                <a:solidFill>
                  <a:srgbClr val="FFFFFF"/>
                </a:solidFill>
                <a:latin typeface="Yanone Kaffeesatz Thin"/>
                <a:cs typeface="Yanone Kaffeesatz Thin"/>
              </a:rPr>
              <a:t>Wars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7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Hinder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7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308771" y="1596782"/>
            <a:ext cx="15527019" cy="6725920"/>
          </a:xfrm>
          <a:custGeom>
            <a:avLst/>
            <a:gdLst/>
            <a:ahLst/>
            <a:cxnLst/>
            <a:rect l="l" t="t" r="r" b="b"/>
            <a:pathLst>
              <a:path w="15527019" h="6725920">
                <a:moveTo>
                  <a:pt x="15526603" y="6725567"/>
                </a:moveTo>
                <a:lnTo>
                  <a:pt x="0" y="6725567"/>
                </a:lnTo>
                <a:lnTo>
                  <a:pt x="0" y="0"/>
                </a:lnTo>
                <a:lnTo>
                  <a:pt x="15526603" y="0"/>
                </a:lnTo>
                <a:lnTo>
                  <a:pt x="15526603" y="6725567"/>
                </a:lnTo>
                <a:close/>
              </a:path>
            </a:pathLst>
          </a:custGeom>
          <a:solidFill>
            <a:srgbClr val="2E2911">
              <a:alpha val="75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190684" y="1730420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FFFFF"/>
                </a:solidFill>
              </a:rPr>
              <a:t>AUTHOR'S</a:t>
            </a:r>
            <a:r>
              <a:rPr dirty="0" sz="6000" spc="-575">
                <a:solidFill>
                  <a:srgbClr val="FFFFFF"/>
                </a:solidFill>
              </a:rPr>
              <a:t> </a:t>
            </a:r>
            <a:r>
              <a:rPr dirty="0" sz="6000" spc="-13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grpSp>
        <p:nvGrpSpPr>
          <p:cNvPr id="5" name="object 5" descr=""/>
          <p:cNvGrpSpPr/>
          <p:nvPr/>
        </p:nvGrpSpPr>
        <p:grpSpPr>
          <a:xfrm>
            <a:off x="1836029" y="3211579"/>
            <a:ext cx="133350" cy="3276600"/>
            <a:chOff x="1836029" y="3211579"/>
            <a:chExt cx="133350" cy="3276600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36029" y="3211579"/>
              <a:ext cx="133350" cy="13335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36029" y="3735454"/>
              <a:ext cx="133350" cy="13335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36029" y="4783204"/>
              <a:ext cx="133350" cy="13335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36029" y="6354829"/>
              <a:ext cx="133350" cy="133350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2156556" y="2951210"/>
            <a:ext cx="14312265" cy="4740275"/>
          </a:xfrm>
          <a:prstGeom prst="rect">
            <a:avLst/>
          </a:prstGeom>
        </p:spPr>
        <p:txBody>
          <a:bodyPr wrap="square" lIns="0" tIns="793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dirty="0" sz="3000" spc="-9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0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0">
                <a:solidFill>
                  <a:srgbClr val="FFFFFF"/>
                </a:solidFill>
                <a:latin typeface="Verdana"/>
                <a:cs typeface="Verdana"/>
              </a:rPr>
              <a:t>Flute</a:t>
            </a:r>
            <a:r>
              <a:rPr dirty="0" sz="30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0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80">
                <a:solidFill>
                  <a:srgbClr val="FFFFFF"/>
                </a:solidFill>
                <a:latin typeface="Verdana"/>
                <a:cs typeface="Verdana"/>
              </a:rPr>
              <a:t>witnessing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30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70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0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90">
                <a:solidFill>
                  <a:srgbClr val="FFFFFF"/>
                </a:solidFill>
                <a:latin typeface="Verdana"/>
                <a:cs typeface="Verdana"/>
              </a:rPr>
              <a:t>near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future.</a:t>
            </a:r>
            <a:endParaRPr sz="3000">
              <a:latin typeface="Verdana"/>
              <a:cs typeface="Verdana"/>
            </a:endParaRPr>
          </a:p>
          <a:p>
            <a:pPr marL="12700" marR="5080">
              <a:lnSpc>
                <a:spcPct val="114599"/>
              </a:lnSpc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Pet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owners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appreciate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freedom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retractable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75">
                <a:solidFill>
                  <a:srgbClr val="FFFFFF"/>
                </a:solidFill>
                <a:latin typeface="Verdana"/>
                <a:cs typeface="Verdana"/>
              </a:rPr>
              <a:t>leashes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offer,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allowing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75">
                <a:solidFill>
                  <a:srgbClr val="FFFFFF"/>
                </a:solidFill>
                <a:latin typeface="Verdana"/>
                <a:cs typeface="Verdana"/>
              </a:rPr>
              <a:t>dogs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to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explore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70">
                <a:solidFill>
                  <a:srgbClr val="FFFFFF"/>
                </a:solidFill>
                <a:latin typeface="Verdana"/>
                <a:cs typeface="Verdana"/>
              </a:rPr>
              <a:t>surroundings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while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still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under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control.</a:t>
            </a:r>
            <a:endParaRPr sz="3000">
              <a:latin typeface="Verdana"/>
              <a:cs typeface="Verdana"/>
            </a:endParaRPr>
          </a:p>
          <a:p>
            <a:pPr marL="12700" marR="321310">
              <a:lnSpc>
                <a:spcPct val="114599"/>
              </a:lnSpc>
            </a:pP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Customers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who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prefer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0">
                <a:solidFill>
                  <a:srgbClr val="FFFFFF"/>
                </a:solidFill>
                <a:latin typeface="Verdana"/>
                <a:cs typeface="Verdana"/>
              </a:rPr>
              <a:t>hands-</a:t>
            </a:r>
            <a:r>
              <a:rPr dirty="0" sz="3000" spc="-30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shopping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70">
                <a:solidFill>
                  <a:srgbClr val="FFFFFF"/>
                </a:solidFill>
                <a:latin typeface="Verdana"/>
                <a:cs typeface="Verdana"/>
              </a:rPr>
              <a:t>experience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often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rely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0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local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pet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stores</a:t>
            </a:r>
            <a:r>
              <a:rPr dirty="0" sz="30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80">
                <a:solidFill>
                  <a:srgbClr val="FFFFFF"/>
                </a:solidFill>
                <a:latin typeface="Verdana"/>
                <a:cs typeface="Verdana"/>
              </a:rPr>
              <a:t>where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they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can</a:t>
            </a:r>
            <a:r>
              <a:rPr dirty="0" sz="30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physically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30">
                <a:solidFill>
                  <a:srgbClr val="FFFFFF"/>
                </a:solidFill>
                <a:latin typeface="Verdana"/>
                <a:cs typeface="Verdana"/>
              </a:rPr>
              <a:t>examine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5">
                <a:solidFill>
                  <a:srgbClr val="FFFFFF"/>
                </a:solidFill>
                <a:latin typeface="Verdana"/>
                <a:cs typeface="Verdana"/>
              </a:rPr>
              <a:t>leashes,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90">
                <a:solidFill>
                  <a:srgbClr val="FFFFFF"/>
                </a:solidFill>
                <a:latin typeface="Verdana"/>
                <a:cs typeface="Verdana"/>
              </a:rPr>
              <a:t>ensuring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75">
                <a:solidFill>
                  <a:srgbClr val="FFFFFF"/>
                </a:solidFill>
                <a:latin typeface="Verdana"/>
                <a:cs typeface="Verdana"/>
              </a:rPr>
              <a:t>right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fit, </a:t>
            </a:r>
            <a:r>
              <a:rPr dirty="0" sz="3000" spc="-100">
                <a:solidFill>
                  <a:srgbClr val="FFFFFF"/>
                </a:solidFill>
                <a:latin typeface="Verdana"/>
                <a:cs typeface="Verdana"/>
              </a:rPr>
              <a:t>material,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style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dogs.</a:t>
            </a:r>
            <a:endParaRPr sz="3000">
              <a:latin typeface="Verdana"/>
              <a:cs typeface="Verdana"/>
            </a:endParaRPr>
          </a:p>
          <a:p>
            <a:pPr marL="12700" marR="330200">
              <a:lnSpc>
                <a:spcPct val="114599"/>
              </a:lnSpc>
            </a:pP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2023,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Nylon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95">
                <a:solidFill>
                  <a:srgbClr val="FFFFFF"/>
                </a:solidFill>
                <a:latin typeface="Verdana"/>
                <a:cs typeface="Verdana"/>
              </a:rPr>
              <a:t>Dog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80">
                <a:solidFill>
                  <a:srgbClr val="FFFFFF"/>
                </a:solidFill>
                <a:latin typeface="Verdana"/>
                <a:cs typeface="Verdana"/>
              </a:rPr>
              <a:t>Leash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5">
                <a:solidFill>
                  <a:srgbClr val="FFFFFF"/>
                </a:solidFill>
                <a:latin typeface="Verdana"/>
                <a:cs typeface="Verdana"/>
              </a:rPr>
              <a:t>segment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accounted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noticeable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90">
                <a:solidFill>
                  <a:srgbClr val="FFFFFF"/>
                </a:solidFill>
                <a:latin typeface="Verdana"/>
                <a:cs typeface="Verdana"/>
              </a:rPr>
              <a:t>share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25">
                <a:solidFill>
                  <a:srgbClr val="FFFFFF"/>
                </a:solidFill>
                <a:latin typeface="Verdana"/>
                <a:cs typeface="Verdana"/>
              </a:rPr>
              <a:t>of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95">
                <a:solidFill>
                  <a:srgbClr val="FFFFFF"/>
                </a:solidFill>
                <a:latin typeface="Verdana"/>
                <a:cs typeface="Verdana"/>
              </a:rPr>
              <a:t>Dog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80">
                <a:solidFill>
                  <a:srgbClr val="FFFFFF"/>
                </a:solidFill>
                <a:latin typeface="Verdana"/>
                <a:cs typeface="Verdana"/>
              </a:rPr>
              <a:t>Leash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projected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70">
                <a:solidFill>
                  <a:srgbClr val="FFFFFF"/>
                </a:solidFill>
                <a:latin typeface="Verdana"/>
                <a:cs typeface="Verdana"/>
              </a:rPr>
              <a:t>experience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70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in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90">
                <a:solidFill>
                  <a:srgbClr val="FFFFFF"/>
                </a:solidFill>
                <a:latin typeface="Verdana"/>
                <a:cs typeface="Verdana"/>
              </a:rPr>
              <a:t>near</a:t>
            </a:r>
            <a:r>
              <a:rPr dirty="0" sz="30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future.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21597" rIns="0" bIns="0" rtlCol="0" vert="horz">
            <a:spAutoFit/>
          </a:bodyPr>
          <a:lstStyle/>
          <a:p>
            <a:pPr marL="5625465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96009" y="7507878"/>
            <a:ext cx="3457559" cy="197165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1855018" y="4026781"/>
            <a:ext cx="15086965" cy="6148070"/>
          </a:xfrm>
          <a:prstGeom prst="rect">
            <a:avLst/>
          </a:prstGeom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 sz="6500" b="1">
                <a:latin typeface="Lato Heavy"/>
                <a:cs typeface="Lato Heavy"/>
              </a:rPr>
              <a:t>COGNITIVE</a:t>
            </a:r>
            <a:r>
              <a:rPr dirty="0" sz="6500" spc="-45" b="1">
                <a:latin typeface="Lato Heavy"/>
                <a:cs typeface="Lato Heavy"/>
              </a:rPr>
              <a:t> </a:t>
            </a:r>
            <a:r>
              <a:rPr dirty="0" sz="6500" b="1">
                <a:latin typeface="Lato Heavy"/>
                <a:cs typeface="Lato Heavy"/>
              </a:rPr>
              <a:t>MARKET</a:t>
            </a:r>
            <a:r>
              <a:rPr dirty="0" sz="6500" spc="-30" b="1">
                <a:latin typeface="Lato Heavy"/>
                <a:cs typeface="Lato Heavy"/>
              </a:rPr>
              <a:t> </a:t>
            </a:r>
            <a:r>
              <a:rPr dirty="0" sz="6500" spc="-10" b="1">
                <a:latin typeface="Lato Heavy"/>
                <a:cs typeface="Lato Heavy"/>
              </a:rPr>
              <a:t>RESEARCH</a:t>
            </a:r>
            <a:endParaRPr sz="6500">
              <a:latin typeface="Lato Heavy"/>
              <a:cs typeface="Lato Heavy"/>
            </a:endParaRP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>
                <a:latin typeface="Lato"/>
                <a:cs typeface="Lato"/>
              </a:rPr>
              <a:t>Tel:</a:t>
            </a:r>
            <a:r>
              <a:rPr dirty="0" sz="3500">
                <a:latin typeface="Lato"/>
                <a:cs typeface="Lato"/>
              </a:rPr>
              <a:t>	+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-60">
                <a:latin typeface="Lato"/>
                <a:cs typeface="Lato"/>
              </a:rPr>
              <a:t>1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229">
                <a:latin typeface="Lato"/>
                <a:cs typeface="Lato"/>
              </a:rPr>
              <a:t>312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29">
                <a:latin typeface="Lato"/>
                <a:cs typeface="Lato"/>
              </a:rPr>
              <a:t>376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40">
                <a:latin typeface="Lato"/>
                <a:cs typeface="Lato"/>
              </a:rPr>
              <a:t>8303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-50">
                <a:latin typeface="Lato"/>
                <a:cs typeface="Lato"/>
              </a:rPr>
              <a:t>|</a:t>
            </a:r>
            <a:r>
              <a:rPr dirty="0" sz="3500">
                <a:latin typeface="Lato"/>
                <a:cs typeface="Lato"/>
              </a:rPr>
              <a:t>	+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150">
                <a:latin typeface="Lato"/>
                <a:cs typeface="Lato"/>
              </a:rPr>
              <a:t>44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229">
                <a:latin typeface="Lato"/>
                <a:cs typeface="Lato"/>
              </a:rPr>
              <a:t>020</a:t>
            </a:r>
            <a:r>
              <a:rPr dirty="0" sz="3500" spc="-55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60">
                <a:latin typeface="Lato"/>
                <a:cs typeface="Lato"/>
              </a:rPr>
              <a:t>8123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4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>
                <a:latin typeface="Lato"/>
                <a:cs typeface="Lato"/>
              </a:rPr>
              <a:t>India:</a:t>
            </a:r>
            <a:r>
              <a:rPr dirty="0" sz="3500">
                <a:latin typeface="Lato"/>
                <a:cs typeface="Lato"/>
              </a:rPr>
              <a:t>	(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+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175">
                <a:latin typeface="Lato"/>
                <a:cs typeface="Lato"/>
              </a:rPr>
              <a:t>91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-50">
                <a:latin typeface="Lato"/>
                <a:cs typeface="Lato"/>
              </a:rPr>
              <a:t>)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229">
                <a:latin typeface="Lato"/>
                <a:cs typeface="Lato"/>
              </a:rPr>
              <a:t>983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29">
                <a:latin typeface="Lato"/>
                <a:cs typeface="Lato"/>
              </a:rPr>
              <a:t>496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4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>
                <a:latin typeface="Lato"/>
                <a:cs typeface="Lato"/>
              </a:rPr>
              <a:t>sales@</a:t>
            </a:r>
            <a:r>
              <a:rPr dirty="0" sz="3500" spc="-535">
                <a:latin typeface="Lato"/>
                <a:cs typeface="Lato"/>
              </a:rPr>
              <a:t> </a:t>
            </a:r>
            <a:r>
              <a:rPr dirty="0" sz="3500" spc="340">
                <a:latin typeface="Lato"/>
                <a:cs typeface="Lato"/>
              </a:rPr>
              <a:t>cognitivemarketresearch.</a:t>
            </a:r>
            <a:r>
              <a:rPr dirty="0" sz="3500" spc="-535">
                <a:latin typeface="Lato"/>
                <a:cs typeface="Lato"/>
              </a:rPr>
              <a:t> </a:t>
            </a:r>
            <a:r>
              <a:rPr dirty="0" sz="3500" spc="21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  <a:tab pos="6870700" algn="l"/>
              </a:tabLst>
            </a:pPr>
            <a:r>
              <a:rPr dirty="0" sz="4100" spc="330">
                <a:latin typeface="Lato"/>
                <a:cs typeface="Lato"/>
              </a:rPr>
              <a:t>Access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245">
                <a:latin typeface="Lato"/>
                <a:cs typeface="Lato"/>
              </a:rPr>
              <a:t>the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295">
                <a:latin typeface="Lato"/>
                <a:cs typeface="Lato"/>
              </a:rPr>
              <a:t>Full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330">
                <a:latin typeface="Lato"/>
                <a:cs typeface="Lato"/>
              </a:rPr>
              <a:t>Report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-50">
                <a:latin typeface="Lato"/>
                <a:cs typeface="Lato"/>
              </a:rPr>
              <a:t>: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u="heavy" sz="4100" spc="385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http://tinyurl.com/9wx7neay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>
                <a:latin typeface="Lato"/>
                <a:cs typeface="Lato"/>
              </a:rPr>
              <a:t>Please</a:t>
            </a:r>
            <a:r>
              <a:rPr dirty="0" sz="3200">
                <a:latin typeface="Lato"/>
                <a:cs typeface="Lato"/>
              </a:rPr>
              <a:t>	</a:t>
            </a:r>
            <a:r>
              <a:rPr dirty="0" sz="3200" spc="240">
                <a:latin typeface="Lato"/>
                <a:cs typeface="Lato"/>
              </a:rPr>
              <a:t>visit</a:t>
            </a:r>
            <a:r>
              <a:rPr dirty="0" sz="3200">
                <a:latin typeface="Lato"/>
                <a:cs typeface="Lato"/>
              </a:rPr>
              <a:t>	</a:t>
            </a:r>
            <a:r>
              <a:rPr dirty="0" sz="3200" spc="195">
                <a:latin typeface="Lato"/>
                <a:cs typeface="Lato"/>
              </a:rPr>
              <a:t>our</a:t>
            </a:r>
            <a:r>
              <a:rPr dirty="0" sz="3200">
                <a:latin typeface="Lato"/>
                <a:cs typeface="Lato"/>
              </a:rPr>
              <a:t>	</a:t>
            </a:r>
            <a:r>
              <a:rPr dirty="0" sz="3200" spc="28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1480">
              <a:lnSpc>
                <a:spcPts val="3604"/>
              </a:lnSpc>
            </a:pPr>
            <a:r>
              <a:rPr dirty="0" u="heavy" sz="3200" spc="31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DAF7mygmVkY,BAFWDJyds2Y</cp:keywords>
  <dc:title>Dog Leash Market Report 2024</dc:title>
  <dcterms:created xsi:type="dcterms:W3CDTF">2024-02-06T11:26:26Z</dcterms:created>
  <dcterms:modified xsi:type="dcterms:W3CDTF">2024-02-06T11:26:26Z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2024-02-02T00:00:00Z</vt:filetime>
  </property>
  <property fmtid="{D5CDD505-2E9C-101B-9397-08002B2CF9AE}" pid="3" name="Creator">
    <vt:lpwstr>Canva</vt:lpwstr>
  </property>
  <property fmtid="{D5CDD505-2E9C-101B-9397-08002B2CF9AE}" pid="4" name="LastSaved">
    <vt:filetime>2024-02-06T00:00:00Z</vt:filetime>
  </property>
  <property fmtid="{D5CDD505-2E9C-101B-9397-08002B2CF9AE}" pid="5" name="Producer">
    <vt:lpwstr>3-Heights(TM) PDF Security Shell 4.8.25.2 (http://www.pdf-tools.com)</vt:lpwstr>
  </property>
</Properties>
</file>