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Barlow" panose="00000500000000000000" pitchFamily="2" charset="0"/>
      <p:regular r:id="rId12"/>
    </p:embeddedFont>
    <p:embeddedFont>
      <p:font typeface="Canva Sans" panose="020B0604020202020204" charset="0"/>
      <p:regular r:id="rId13"/>
    </p:embeddedFont>
    <p:embeddedFont>
      <p:font typeface="Canva Sans Bold" panose="020B0604020202020204" charset="0"/>
      <p:regular r:id="rId14"/>
    </p:embeddedFont>
    <p:embeddedFont>
      <p:font typeface="DM Sans" pitchFamily="2" charset="0"/>
      <p:regular r:id="rId15"/>
    </p:embeddedFont>
    <p:embeddedFont>
      <p:font typeface="Garet Bold" panose="020B0604020202020204" charset="0"/>
      <p:regular r:id="rId16"/>
    </p:embeddedFont>
    <p:embeddedFont>
      <p:font typeface="Georgia Pro Bold" panose="020B0604020202020204" charset="0"/>
      <p:regular r:id="rId17"/>
    </p:embeddedFont>
    <p:embeddedFont>
      <p:font typeface="Lato" panose="020F0502020204030203" pitchFamily="34" charset="0"/>
      <p:regular r:id="rId18"/>
    </p:embeddedFont>
    <p:embeddedFont>
      <p:font typeface="Lato Bold" panose="020F0502020204030203" charset="0"/>
      <p:regular r:id="rId19"/>
    </p:embeddedFont>
    <p:embeddedFont>
      <p:font typeface="Montserrat" panose="00000500000000000000" pitchFamily="2" charset="0"/>
      <p:regular r:id="rId20"/>
    </p:embeddedFont>
    <p:embeddedFont>
      <p:font typeface="Montserrat Classic" panose="020B0604020202020204" charset="0"/>
      <p:regular r:id="rId21"/>
    </p:embeddedFont>
    <p:embeddedFont>
      <p:font typeface="Poppins" panose="00000500000000000000" pitchFamily="2" charset="0"/>
      <p:regular r:id="rId22"/>
    </p:embeddedFont>
    <p:embeddedFont>
      <p:font typeface="Poppins Bold" panose="00000800000000000000" charset="0"/>
      <p:regular r:id="rId23"/>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font" Target="fonts/font7.fntdata" /><Relationship Id="rId19" Type="http://schemas.openxmlformats.org/officeDocument/2006/relationships/font" Target="fonts/font8.fntdata" /><Relationship Id="rId2" Type="http://schemas.openxmlformats.org/officeDocument/2006/relationships/slide" Target="slides/slide1.xml" /><Relationship Id="rId20" Type="http://schemas.openxmlformats.org/officeDocument/2006/relationships/font" Target="fonts/font9.fntdata" /><Relationship Id="rId21" Type="http://schemas.openxmlformats.org/officeDocument/2006/relationships/font" Target="fonts/font10.fntdata" /><Relationship Id="rId22" Type="http://schemas.openxmlformats.org/officeDocument/2006/relationships/font" Target="fonts/font11.fntdata" /><Relationship Id="rId23" Type="http://schemas.openxmlformats.org/officeDocument/2006/relationships/font" Target="fonts/font12.fntdata"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heme" Target="theme/theme1.xml" /><Relationship Id="rId27"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3/20/2024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3/20/2024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3/20/2024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3/20/2024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3/20/2024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3/20/2024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3/20/2024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3/20/2024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3/20/2024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3/20/2024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3/20/2024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3/20/2024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5.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7.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17.jpeg" /><Relationship Id="rId11" Type="http://schemas.openxmlformats.org/officeDocument/2006/relationships/image" Target="../media/image18.jpeg" /><Relationship Id="rId12" Type="http://schemas.openxmlformats.org/officeDocument/2006/relationships/image" Target="../media/image19.jpeg"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12.jpeg" /><Relationship Id="rId6" Type="http://schemas.openxmlformats.org/officeDocument/2006/relationships/image" Target="../media/image13.jpeg" /><Relationship Id="rId7" Type="http://schemas.openxmlformats.org/officeDocument/2006/relationships/image" Target="../media/image14.jpeg" /><Relationship Id="rId8" Type="http://schemas.openxmlformats.org/officeDocument/2006/relationships/image" Target="../media/image15.jpeg" /><Relationship Id="rId9" Type="http://schemas.openxmlformats.org/officeDocument/2006/relationships/image" Target="../media/image16.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0.jpeg" /><Relationship Id="rId3" Type="http://schemas.openxmlformats.org/officeDocument/2006/relationships/image" Target="../media/image21.jpeg" /><Relationship Id="rId4" Type="http://schemas.openxmlformats.org/officeDocument/2006/relationships/hyperlink" Target="https://tinyurl.com/yxfktn8s"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77" b="-9277"/>
            </a:stretch>
          </a:blipFill>
        </p:spPr>
        <p:txBody>
          <a:bodyPr/>
          <a:lstStyle/>
          <a:p/>
        </p:txBody>
      </p:sp>
      <p:grpSp>
        <p:nvGrpSpPr>
          <p:cNvPr id="3" name="Group 3"/>
          <p:cNvGrpSpPr/>
          <p:nvPr/>
        </p:nvGrpSpPr>
        <p:grpSpPr>
          <a:xfrm>
            <a:off x="0" y="0"/>
            <a:ext cx="9601200" cy="10287000"/>
            <a:chExt cx="2408296" cy="2709333"/>
          </a:xfrm>
        </p:grpSpPr>
        <p:sp>
          <p:nvSpPr>
            <p:cNvPr id="4" name="Freeform 4"/>
            <p:cNvSpPr/>
            <p:nvPr/>
          </p:nvSpPr>
          <p:spPr>
            <a:xfrm>
              <a:off x="0" y="0"/>
              <a:ext cx="2408296" cy="2709333"/>
            </a:xfrm>
            <a:custGeom>
              <a:rect l="l" t="t" r="r" b="b"/>
              <a:pathLst>
                <a:path w="2408296" h="2709333">
                  <a:moveTo>
                    <a:pt x="0" y="0"/>
                  </a:moveTo>
                  <a:lnTo>
                    <a:pt x="2408296" y="0"/>
                  </a:lnTo>
                  <a:lnTo>
                    <a:pt x="2408296" y="2709333"/>
                  </a:lnTo>
                  <a:lnTo>
                    <a:pt x="0" y="2709333"/>
                  </a:lnTo>
                  <a:close/>
                </a:path>
              </a:pathLst>
            </a:custGeom>
            <a:solidFill>
              <a:srgbClr val="15120D">
                <a:alpha val="66667"/>
              </a:srgbClr>
            </a:solidFill>
          </p:spPr>
          <p:txBody>
            <a:bodyPr/>
            <a:lstStyle/>
            <a:p/>
          </p:txBody>
        </p:sp>
        <p:sp>
          <p:nvSpPr>
            <p:cNvPr id="5" name="TextBox 5"/>
            <p:cNvSpPr txBox="1"/>
            <p:nvPr/>
          </p:nvSpPr>
          <p:spPr>
            <a:xfrm>
              <a:off x="0" y="-38100"/>
              <a:ext cx="2408296" cy="2747433"/>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254614" y="9384679"/>
            <a:ext cx="8076298" cy="688974"/>
          </a:xfrm>
          <a:prstGeom prst="rect">
            <a:avLst/>
          </a:prstGeom>
        </p:spPr>
        <p:txBody>
          <a:bodyPr lIns="0" tIns="0" rIns="0" bIns="0" rtlCol="0" anchor="t">
            <a:spAutoFit/>
          </a:bodyPr>
          <a:lstStyle/>
          <a:p>
            <a:pPr algn="ctr">
              <a:lnSpc>
                <a:spcPts val="5600"/>
              </a:lnSpc>
            </a:pPr>
            <a:r>
              <a:rPr lang="en-US" sz="4000">
                <a:solidFill>
                  <a:srgbClr val="FFFFFF"/>
                </a:solidFill>
                <a:latin typeface="DM Sans"/>
              </a:rPr>
              <a:t>Global,Regional,CountryAnalysis</a:t>
            </a:r>
          </a:p>
        </p:txBody>
      </p:sp>
      <p:sp>
        <p:nvSpPr>
          <p:cNvPr id="7" name="TextBox 7"/>
          <p:cNvSpPr txBox="1"/>
          <p:nvPr/>
        </p:nvSpPr>
        <p:spPr>
          <a:xfrm>
            <a:off x="254614" y="3919725"/>
            <a:ext cx="9956186" cy="2583271"/>
          </a:xfrm>
          <a:prstGeom prst="rect">
            <a:avLst/>
          </a:prstGeom>
        </p:spPr>
        <p:txBody>
          <a:bodyPr wrap="square" lIns="0" tIns="0" rIns="0" bIns="0" rtlCol="0" anchor="t">
            <a:spAutoFit/>
          </a:bodyPr>
          <a:lstStyle/>
          <a:p>
            <a:pPr>
              <a:lnSpc>
                <a:spcPts val="4998"/>
              </a:lnSpc>
            </a:pPr>
            <a:r>
              <a:rPr lang="en-US" sz="5400">
                <a:solidFill>
                  <a:srgbClr val="FFFFFF"/>
                </a:solidFill>
                <a:latin typeface="Canva Sans"/>
              </a:rPr>
              <a:t>GLOBAL </a:t>
            </a:r>
          </a:p>
          <a:p>
            <a:pPr>
              <a:lnSpc>
                <a:spcPts val="4998"/>
              </a:lnSpc>
            </a:pPr>
            <a:r>
              <a:rPr lang="en-US" sz="5400">
                <a:solidFill>
                  <a:srgbClr val="FFFFFF"/>
                </a:solidFill>
                <a:latin typeface="Canva Sans"/>
              </a:rPr>
              <a:t>DOG GROOMING SERVICES</a:t>
            </a:r>
          </a:p>
          <a:p>
            <a:pPr>
              <a:lnSpc>
                <a:spcPts val="4998"/>
              </a:lnSpc>
            </a:pPr>
            <a:r>
              <a:rPr lang="en-US" sz="5400">
                <a:solidFill>
                  <a:srgbClr val="FFFFFF"/>
                </a:solidFill>
                <a:latin typeface="Canva Sans"/>
              </a:rPr>
              <a:t>MARKET REPORT </a:t>
            </a:r>
          </a:p>
          <a:p>
            <a:pPr>
              <a:lnSpc>
                <a:spcPts val="4998"/>
              </a:lnSpc>
            </a:pPr>
            <a:r>
              <a:rPr lang="en-US" sz="5400">
                <a:solidFill>
                  <a:srgbClr val="FFFFFF"/>
                </a:solidFill>
                <a:latin typeface="Canva Sans"/>
              </a:rPr>
              <a:t>2024</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1476449" y="2323326"/>
            <a:ext cx="15782851" cy="5991428"/>
            <a:chExt cx="4156800" cy="1577989"/>
          </a:xfrm>
        </p:grpSpPr>
        <p:sp>
          <p:nvSpPr>
            <p:cNvPr id="4" name="Freeform 4"/>
            <p:cNvSpPr/>
            <p:nvPr/>
          </p:nvSpPr>
          <p:spPr>
            <a:xfrm>
              <a:off x="0" y="0"/>
              <a:ext cx="4156800" cy="1577989"/>
            </a:xfrm>
            <a:custGeom>
              <a:rect l="l" t="t" r="r" b="b"/>
              <a:pathLst>
                <a:path w="4156800" h="1577989">
                  <a:moveTo>
                    <a:pt x="0" y="0"/>
                  </a:moveTo>
                  <a:lnTo>
                    <a:pt x="4156800" y="0"/>
                  </a:lnTo>
                  <a:lnTo>
                    <a:pt x="4156800" y="1577989"/>
                  </a:lnTo>
                  <a:lnTo>
                    <a:pt x="0" y="1577989"/>
                  </a:lnTo>
                  <a:close/>
                </a:path>
              </a:pathLst>
            </a:custGeom>
            <a:solidFill>
              <a:srgbClr val="151513">
                <a:alpha val="69804"/>
              </a:srgbClr>
            </a:solidFill>
          </p:spPr>
          <p:txBody>
            <a:bodyPr/>
            <a:lstStyle/>
            <a:p/>
          </p:txBody>
        </p:sp>
        <p:sp>
          <p:nvSpPr>
            <p:cNvPr id="5" name="TextBox 5"/>
            <p:cNvSpPr txBox="1"/>
            <p:nvPr/>
          </p:nvSpPr>
          <p:spPr>
            <a:xfrm>
              <a:off x="0" y="-38100"/>
              <a:ext cx="4156800" cy="1616089"/>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1807861" y="3963570"/>
            <a:ext cx="15120026" cy="3683001"/>
          </a:xfrm>
          <a:prstGeom prst="rect">
            <a:avLst/>
          </a:prstGeom>
        </p:spPr>
        <p:txBody>
          <a:bodyPr lIns="0" tIns="0" rIns="0" bIns="0" rtlCol="0" anchor="t">
            <a:spAutoFit/>
          </a:bodyPr>
          <a:lstStyle/>
          <a:p>
            <a:pPr>
              <a:lnSpc>
                <a:spcPts val="4899"/>
              </a:lnSpc>
              <a:spcBef>
                <a:spcPct val="0"/>
              </a:spcBef>
            </a:pPr>
            <a:r>
              <a:rPr lang="en-US" sz="3499">
                <a:solidFill>
                  <a:srgbClr val="FFFFFF"/>
                </a:solidFill>
                <a:latin typeface="Canva Sans"/>
              </a:rPr>
              <a:t>Pet owners these days regard their pets as family members and not just as pets and therefore spend large amounts on pet care. This growing pet humanization trend is leading to large utilization of pet grooming services in order to make sure the good health of pets and also pet owners. Grooming considerably prevents pets from infections that can occur in the ears, nails and another delicate part of the body.</a:t>
            </a:r>
          </a:p>
        </p:txBody>
      </p:sp>
      <p:sp>
        <p:nvSpPr>
          <p:cNvPr id="7" name="TextBox 7"/>
          <p:cNvSpPr txBox="1"/>
          <p:nvPr/>
        </p:nvSpPr>
        <p:spPr>
          <a:xfrm>
            <a:off x="5303971" y="2594757"/>
            <a:ext cx="8127807" cy="832485"/>
          </a:xfrm>
          <a:prstGeom prst="rect">
            <a:avLst/>
          </a:prstGeom>
        </p:spPr>
        <p:txBody>
          <a:bodyPr lIns="0" tIns="0" rIns="0" bIns="0" rtlCol="0" anchor="t">
            <a:spAutoFit/>
          </a:bodyPr>
          <a:lstStyle/>
          <a:p>
            <a:pPr algn="ctr">
              <a:lnSpc>
                <a:spcPts val="6420"/>
              </a:lnSpc>
            </a:pPr>
            <a:r>
              <a:rPr lang="en-US" sz="6000">
                <a:solidFill>
                  <a:srgbClr val="FFFFFF"/>
                </a:solidFill>
                <a:latin typeface="Canva Sans"/>
              </a:rPr>
              <a:t>INTRODUCTION</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496178" y="5981992"/>
            <a:ext cx="8647822" cy="2618121"/>
            <a:chExt cx="860407" cy="260488"/>
          </a:xfrm>
        </p:grpSpPr>
        <p:sp>
          <p:nvSpPr>
            <p:cNvPr id="4" name="Freeform 4"/>
            <p:cNvSpPr/>
            <p:nvPr/>
          </p:nvSpPr>
          <p:spPr>
            <a:xfrm>
              <a:off x="0" y="0"/>
              <a:ext cx="860407" cy="260488"/>
            </a:xfrm>
            <a:custGeom>
              <a:rect l="l" t="t" r="r" b="b"/>
              <a:pathLst>
                <a:path w="860407" h="260488">
                  <a:moveTo>
                    <a:pt x="89525" y="0"/>
                  </a:moveTo>
                  <a:lnTo>
                    <a:pt x="770883" y="0"/>
                  </a:lnTo>
                  <a:cubicBezTo>
                    <a:pt x="794626" y="0"/>
                    <a:pt x="817397" y="9432"/>
                    <a:pt x="834186" y="26221"/>
                  </a:cubicBezTo>
                  <a:cubicBezTo>
                    <a:pt x="850975" y="43010"/>
                    <a:pt x="860407" y="65781"/>
                    <a:pt x="860407" y="89525"/>
                  </a:cubicBezTo>
                  <a:lnTo>
                    <a:pt x="860407" y="170963"/>
                  </a:lnTo>
                  <a:cubicBezTo>
                    <a:pt x="860407" y="194706"/>
                    <a:pt x="850975" y="217477"/>
                    <a:pt x="834186" y="234266"/>
                  </a:cubicBezTo>
                  <a:cubicBezTo>
                    <a:pt x="817397" y="251056"/>
                    <a:pt x="794626" y="260488"/>
                    <a:pt x="770883" y="260488"/>
                  </a:cubicBezTo>
                  <a:lnTo>
                    <a:pt x="89525" y="260488"/>
                  </a:lnTo>
                  <a:cubicBezTo>
                    <a:pt x="65781" y="260488"/>
                    <a:pt x="43010" y="251056"/>
                    <a:pt x="26221" y="234266"/>
                  </a:cubicBezTo>
                  <a:cubicBezTo>
                    <a:pt x="9432" y="217477"/>
                    <a:pt x="0" y="194706"/>
                    <a:pt x="0" y="170963"/>
                  </a:cubicBezTo>
                  <a:lnTo>
                    <a:pt x="0" y="89525"/>
                  </a:lnTo>
                  <a:cubicBezTo>
                    <a:pt x="0" y="65781"/>
                    <a:pt x="9432" y="43010"/>
                    <a:pt x="26221" y="26221"/>
                  </a:cubicBezTo>
                  <a:cubicBezTo>
                    <a:pt x="43010" y="9432"/>
                    <a:pt x="65781" y="0"/>
                    <a:pt x="89525" y="0"/>
                  </a:cubicBezTo>
                  <a:close/>
                </a:path>
              </a:pathLst>
            </a:custGeom>
            <a:solidFill>
              <a:srgbClr val="AD835E"/>
            </a:solidFill>
          </p:spPr>
          <p:txBody>
            <a:bodyPr/>
            <a:lstStyle/>
            <a:p/>
          </p:txBody>
        </p:sp>
        <p:sp>
          <p:nvSpPr>
            <p:cNvPr id="5" name="TextBox 5"/>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6" name="Freeform 6"/>
          <p:cNvSpPr/>
          <p:nvPr/>
        </p:nvSpPr>
        <p:spPr>
          <a:xfrm>
            <a:off x="852170" y="6303673"/>
            <a:ext cx="2112249" cy="2109609"/>
          </a:xfrm>
          <a:custGeom>
            <a:rect l="l" t="t" r="r" b="b"/>
            <a:pathLst>
              <a:path w="2112249" h="2109609">
                <a:moveTo>
                  <a:pt x="0" y="0"/>
                </a:moveTo>
                <a:lnTo>
                  <a:pt x="2112249" y="0"/>
                </a:lnTo>
                <a:lnTo>
                  <a:pt x="2112249" y="2109609"/>
                </a:lnTo>
                <a:lnTo>
                  <a:pt x="0" y="2109609"/>
                </a:lnTo>
                <a:lnTo>
                  <a:pt x="0" y="0"/>
                </a:lnTo>
                <a:close/>
              </a:path>
            </a:pathLst>
          </a:custGeom>
          <a:blipFill>
            <a:blip r:embed="rId3"/>
            <a:stretch>
              <a:fillRect/>
            </a:stretch>
          </a:blipFill>
        </p:spPr>
        <p:txBody>
          <a:bodyPr/>
          <a:lstStyle/>
          <a:p/>
        </p:txBody>
      </p:sp>
      <p:grpSp>
        <p:nvGrpSpPr>
          <p:cNvPr id="7" name="Group 7"/>
          <p:cNvGrpSpPr/>
          <p:nvPr/>
        </p:nvGrpSpPr>
        <p:grpSpPr>
          <a:xfrm>
            <a:off x="802924" y="6219251"/>
            <a:ext cx="2081141" cy="2081141"/>
            <a:chExt cx="812800" cy="812800"/>
          </a:xfrm>
        </p:grpSpPr>
        <p:sp>
          <p:nvSpPr>
            <p:cNvPr id="8" name="Freeform 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9" name="TextBox 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grpSp>
        <p:nvGrpSpPr>
          <p:cNvPr id="10" name="Group 10"/>
          <p:cNvGrpSpPr/>
          <p:nvPr/>
        </p:nvGrpSpPr>
        <p:grpSpPr>
          <a:xfrm>
            <a:off x="-127587" y="0"/>
            <a:ext cx="18415588" cy="1372965"/>
            <a:chExt cx="4850196" cy="361604"/>
          </a:xfrm>
        </p:grpSpPr>
        <p:sp>
          <p:nvSpPr>
            <p:cNvPr id="11" name="Freeform 11"/>
            <p:cNvSpPr/>
            <p:nvPr/>
          </p:nvSpPr>
          <p:spPr>
            <a:xfrm>
              <a:off x="0" y="0"/>
              <a:ext cx="4850196" cy="361604"/>
            </a:xfrm>
            <a:custGeom>
              <a:rect l="l" t="t" r="r" b="b"/>
              <a:pathLst>
                <a:path w="4850196" h="361604">
                  <a:moveTo>
                    <a:pt x="0" y="0"/>
                  </a:moveTo>
                  <a:lnTo>
                    <a:pt x="4850196" y="0"/>
                  </a:lnTo>
                  <a:lnTo>
                    <a:pt x="4850196" y="361604"/>
                  </a:lnTo>
                  <a:lnTo>
                    <a:pt x="0" y="361604"/>
                  </a:lnTo>
                  <a:close/>
                </a:path>
              </a:pathLst>
            </a:custGeom>
            <a:solidFill>
              <a:srgbClr val="000000">
                <a:alpha val="69804"/>
              </a:srgbClr>
            </a:solidFill>
          </p:spPr>
          <p:txBody>
            <a:bodyPr/>
            <a:lstStyle/>
            <a:p/>
          </p:txBody>
        </p:sp>
        <p:sp>
          <p:nvSpPr>
            <p:cNvPr id="12" name="TextBox 12"/>
            <p:cNvSpPr txBox="1"/>
            <p:nvPr/>
          </p:nvSpPr>
          <p:spPr>
            <a:xfrm>
              <a:off x="0" y="-38100"/>
              <a:ext cx="4850196" cy="399704"/>
            </a:xfrm>
            <a:prstGeom prst="rect">
              <a:avLst/>
            </a:prstGeom>
          </p:spPr>
          <p:txBody>
            <a:bodyPr lIns="50800" tIns="50800" rIns="50800" bIns="50800" rtlCol="0" anchor="ctr"/>
            <a:lstStyle/>
            <a:p>
              <a:pPr algn="ctr">
                <a:lnSpc>
                  <a:spcPts val="2659"/>
                </a:lnSpc>
              </a:pPr>
              <a:endParaRPr/>
            </a:p>
          </p:txBody>
        </p:sp>
      </p:grpSp>
      <p:grpSp>
        <p:nvGrpSpPr>
          <p:cNvPr id="13" name="Group 13"/>
          <p:cNvGrpSpPr/>
          <p:nvPr/>
        </p:nvGrpSpPr>
        <p:grpSpPr>
          <a:xfrm>
            <a:off x="496178" y="3058885"/>
            <a:ext cx="8647822" cy="2618121"/>
            <a:chExt cx="860407" cy="260488"/>
          </a:xfrm>
        </p:grpSpPr>
        <p:sp>
          <p:nvSpPr>
            <p:cNvPr id="14" name="Freeform 14"/>
            <p:cNvSpPr/>
            <p:nvPr/>
          </p:nvSpPr>
          <p:spPr>
            <a:xfrm>
              <a:off x="0" y="0"/>
              <a:ext cx="860407" cy="260488"/>
            </a:xfrm>
            <a:custGeom>
              <a:rect l="l" t="t" r="r" b="b"/>
              <a:pathLst>
                <a:path w="860407" h="260488">
                  <a:moveTo>
                    <a:pt x="89525" y="0"/>
                  </a:moveTo>
                  <a:lnTo>
                    <a:pt x="770883" y="0"/>
                  </a:lnTo>
                  <a:cubicBezTo>
                    <a:pt x="794626" y="0"/>
                    <a:pt x="817397" y="9432"/>
                    <a:pt x="834186" y="26221"/>
                  </a:cubicBezTo>
                  <a:cubicBezTo>
                    <a:pt x="850975" y="43010"/>
                    <a:pt x="860407" y="65781"/>
                    <a:pt x="860407" y="89525"/>
                  </a:cubicBezTo>
                  <a:lnTo>
                    <a:pt x="860407" y="170963"/>
                  </a:lnTo>
                  <a:cubicBezTo>
                    <a:pt x="860407" y="194706"/>
                    <a:pt x="850975" y="217477"/>
                    <a:pt x="834186" y="234266"/>
                  </a:cubicBezTo>
                  <a:cubicBezTo>
                    <a:pt x="817397" y="251056"/>
                    <a:pt x="794626" y="260488"/>
                    <a:pt x="770883" y="260488"/>
                  </a:cubicBezTo>
                  <a:lnTo>
                    <a:pt x="89525" y="260488"/>
                  </a:lnTo>
                  <a:cubicBezTo>
                    <a:pt x="65781" y="260488"/>
                    <a:pt x="43010" y="251056"/>
                    <a:pt x="26221" y="234266"/>
                  </a:cubicBezTo>
                  <a:cubicBezTo>
                    <a:pt x="9432" y="217477"/>
                    <a:pt x="0" y="194706"/>
                    <a:pt x="0" y="170963"/>
                  </a:cubicBezTo>
                  <a:lnTo>
                    <a:pt x="0" y="89525"/>
                  </a:lnTo>
                  <a:cubicBezTo>
                    <a:pt x="0" y="65781"/>
                    <a:pt x="9432" y="43010"/>
                    <a:pt x="26221" y="26221"/>
                  </a:cubicBezTo>
                  <a:cubicBezTo>
                    <a:pt x="43010" y="9432"/>
                    <a:pt x="65781" y="0"/>
                    <a:pt x="89525" y="0"/>
                  </a:cubicBezTo>
                  <a:close/>
                </a:path>
              </a:pathLst>
            </a:custGeom>
            <a:solidFill>
              <a:srgbClr val="AD835E"/>
            </a:solidFill>
          </p:spPr>
          <p:txBody>
            <a:bodyPr/>
            <a:lstStyle/>
            <a:p/>
          </p:txBody>
        </p:sp>
        <p:sp>
          <p:nvSpPr>
            <p:cNvPr id="15" name="TextBox 15"/>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16" name="Freeform 16"/>
          <p:cNvSpPr/>
          <p:nvPr/>
        </p:nvSpPr>
        <p:spPr>
          <a:xfrm>
            <a:off x="852170" y="3380566"/>
            <a:ext cx="2112249" cy="2109609"/>
          </a:xfrm>
          <a:custGeom>
            <a:rect l="l" t="t" r="r" b="b"/>
            <a:pathLst>
              <a:path w="2112249" h="2109609">
                <a:moveTo>
                  <a:pt x="0" y="0"/>
                </a:moveTo>
                <a:lnTo>
                  <a:pt x="2112249" y="0"/>
                </a:lnTo>
                <a:lnTo>
                  <a:pt x="2112249" y="2109609"/>
                </a:lnTo>
                <a:lnTo>
                  <a:pt x="0" y="2109609"/>
                </a:lnTo>
                <a:lnTo>
                  <a:pt x="0" y="0"/>
                </a:lnTo>
                <a:close/>
              </a:path>
            </a:pathLst>
          </a:custGeom>
          <a:blipFill>
            <a:blip r:embed="rId3"/>
            <a:stretch>
              <a:fillRect/>
            </a:stretch>
          </a:blipFill>
        </p:spPr>
        <p:txBody>
          <a:bodyPr/>
          <a:lstStyle/>
          <a:p/>
        </p:txBody>
      </p:sp>
      <p:grpSp>
        <p:nvGrpSpPr>
          <p:cNvPr id="17" name="Group 17"/>
          <p:cNvGrpSpPr/>
          <p:nvPr/>
        </p:nvGrpSpPr>
        <p:grpSpPr>
          <a:xfrm>
            <a:off x="802924" y="3296144"/>
            <a:ext cx="2081141" cy="2081141"/>
            <a:chExt cx="812800" cy="812800"/>
          </a:xfrm>
        </p:grpSpPr>
        <p:sp>
          <p:nvSpPr>
            <p:cNvPr id="18" name="Freeform 1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19" name="TextBox 1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sp>
        <p:nvSpPr>
          <p:cNvPr id="20" name="TextBox 20"/>
          <p:cNvSpPr txBox="1"/>
          <p:nvPr/>
        </p:nvSpPr>
        <p:spPr>
          <a:xfrm>
            <a:off x="1081231" y="6756955"/>
            <a:ext cx="1524526" cy="1275688"/>
          </a:xfrm>
          <a:prstGeom prst="rect">
            <a:avLst/>
          </a:prstGeom>
        </p:spPr>
        <p:txBody>
          <a:bodyPr lIns="0" tIns="0" rIns="0" bIns="0" rtlCol="0" anchor="t">
            <a:spAutoFit/>
          </a:bodyPr>
          <a:lstStyle/>
          <a:p>
            <a:pPr algn="ctr">
              <a:lnSpc>
                <a:spcPts val="3052"/>
              </a:lnSpc>
            </a:pPr>
            <a:r>
              <a:rPr lang="en-US" sz="4489">
                <a:solidFill>
                  <a:srgbClr val="1E3048"/>
                </a:solidFill>
                <a:latin typeface="Poppins Bold"/>
              </a:rPr>
              <a:t>2023- 2030</a:t>
            </a:r>
          </a:p>
        </p:txBody>
      </p:sp>
      <p:sp>
        <p:nvSpPr>
          <p:cNvPr id="21" name="TextBox 21"/>
          <p:cNvSpPr txBox="1"/>
          <p:nvPr/>
        </p:nvSpPr>
        <p:spPr>
          <a:xfrm>
            <a:off x="2964419" y="6369988"/>
            <a:ext cx="5810412" cy="1725772"/>
          </a:xfrm>
          <a:prstGeom prst="rect">
            <a:avLst/>
          </a:prstGeom>
        </p:spPr>
        <p:txBody>
          <a:bodyPr lIns="0" tIns="0" rIns="0" bIns="0" rtlCol="0" anchor="t">
            <a:spAutoFit/>
          </a:bodyPr>
          <a:lstStyle/>
          <a:p>
            <a:pPr algn="ctr">
              <a:lnSpc>
                <a:spcPts val="6737"/>
              </a:lnSpc>
            </a:pPr>
            <a:r>
              <a:rPr lang="en-US" sz="4812">
                <a:solidFill>
                  <a:srgbClr val="FFFFFF"/>
                </a:solidFill>
                <a:latin typeface="Poppins"/>
              </a:rPr>
              <a:t>CAGR</a:t>
            </a:r>
          </a:p>
          <a:p>
            <a:pPr algn="ctr">
              <a:lnSpc>
                <a:spcPts val="6737"/>
              </a:lnSpc>
              <a:spcBef>
                <a:spcPct val="0"/>
              </a:spcBef>
            </a:pPr>
            <a:r>
              <a:rPr lang="en-US" sz="4812">
                <a:solidFill>
                  <a:srgbClr val="FFFFFF"/>
                </a:solidFill>
                <a:latin typeface="Poppins"/>
              </a:rPr>
              <a:t>7.00%</a:t>
            </a:r>
          </a:p>
        </p:txBody>
      </p:sp>
      <p:sp>
        <p:nvSpPr>
          <p:cNvPr id="22" name="TextBox 22"/>
          <p:cNvSpPr txBox="1"/>
          <p:nvPr/>
        </p:nvSpPr>
        <p:spPr>
          <a:xfrm>
            <a:off x="5162248" y="357870"/>
            <a:ext cx="7963503" cy="857250"/>
          </a:xfrm>
          <a:prstGeom prst="rect">
            <a:avLst/>
          </a:prstGeom>
        </p:spPr>
        <p:txBody>
          <a:bodyPr lIns="0" tIns="0" rIns="0" bIns="0" rtlCol="0" anchor="t">
            <a:spAutoFit/>
          </a:bodyPr>
          <a:lstStyle/>
          <a:p>
            <a:pPr algn="ctr">
              <a:lnSpc>
                <a:spcPts val="6299"/>
              </a:lnSpc>
            </a:pPr>
            <a:r>
              <a:rPr lang="en-US" sz="6999">
                <a:solidFill>
                  <a:srgbClr val="FFFFFF"/>
                </a:solidFill>
                <a:latin typeface="Canva Sans"/>
              </a:rPr>
              <a:t>KEY INSIGHTS</a:t>
            </a:r>
          </a:p>
        </p:txBody>
      </p:sp>
      <p:sp>
        <p:nvSpPr>
          <p:cNvPr id="23" name="TextBox 23"/>
          <p:cNvSpPr txBox="1"/>
          <p:nvPr/>
        </p:nvSpPr>
        <p:spPr>
          <a:xfrm>
            <a:off x="1081231" y="4176086"/>
            <a:ext cx="1524526" cy="502232"/>
          </a:xfrm>
          <a:prstGeom prst="rect">
            <a:avLst/>
          </a:prstGeom>
        </p:spPr>
        <p:txBody>
          <a:bodyPr lIns="0" tIns="0" rIns="0" bIns="0" rtlCol="0" anchor="t">
            <a:spAutoFit/>
          </a:bodyPr>
          <a:lstStyle/>
          <a:p>
            <a:pPr algn="ctr">
              <a:lnSpc>
                <a:spcPts val="3052"/>
              </a:lnSpc>
            </a:pPr>
            <a:r>
              <a:rPr lang="en-US" sz="4489">
                <a:solidFill>
                  <a:srgbClr val="1E3048"/>
                </a:solidFill>
                <a:latin typeface="Poppins Bold"/>
              </a:rPr>
              <a:t>2023</a:t>
            </a:r>
          </a:p>
        </p:txBody>
      </p:sp>
      <p:sp>
        <p:nvSpPr>
          <p:cNvPr id="24" name="TextBox 24"/>
          <p:cNvSpPr txBox="1"/>
          <p:nvPr/>
        </p:nvSpPr>
        <p:spPr>
          <a:xfrm>
            <a:off x="2964419" y="3446881"/>
            <a:ext cx="5810412" cy="1725772"/>
          </a:xfrm>
          <a:prstGeom prst="rect">
            <a:avLst/>
          </a:prstGeom>
        </p:spPr>
        <p:txBody>
          <a:bodyPr lIns="0" tIns="0" rIns="0" bIns="0" rtlCol="0" anchor="t">
            <a:spAutoFit/>
          </a:bodyPr>
          <a:lstStyle/>
          <a:p>
            <a:pPr algn="ctr">
              <a:lnSpc>
                <a:spcPts val="6737"/>
              </a:lnSpc>
            </a:pPr>
            <a:r>
              <a:rPr lang="en-US" sz="4812">
                <a:solidFill>
                  <a:srgbClr val="FFFFFF"/>
                </a:solidFill>
                <a:latin typeface="Poppins"/>
              </a:rPr>
              <a:t>MARKET SIZE</a:t>
            </a:r>
          </a:p>
          <a:p>
            <a:pPr algn="ctr">
              <a:lnSpc>
                <a:spcPts val="6737"/>
              </a:lnSpc>
              <a:spcBef>
                <a:spcPct val="0"/>
              </a:spcBef>
            </a:pPr>
            <a:r>
              <a:rPr lang="en-US" sz="4812">
                <a:solidFill>
                  <a:srgbClr val="FFFFFF"/>
                </a:solidFill>
                <a:latin typeface="Poppins"/>
              </a:rPr>
              <a:t>USD 2.2 billion</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333" b="-9333"/>
            </a:stretch>
          </a:blipFill>
        </p:spPr>
        <p:txBody>
          <a:bodyPr/>
          <a:lstStyle/>
          <a:p/>
        </p:txBody>
      </p:sp>
      <p:grpSp>
        <p:nvGrpSpPr>
          <p:cNvPr id="3" name="Group 3"/>
          <p:cNvGrpSpPr/>
          <p:nvPr/>
        </p:nvGrpSpPr>
        <p:grpSpPr>
          <a:xfrm>
            <a:off x="0" y="0"/>
            <a:ext cx="18288000" cy="1028700"/>
            <a:chExt cx="4816593" cy="270933"/>
          </a:xfrm>
        </p:grpSpPr>
        <p:sp>
          <p:nvSpPr>
            <p:cNvPr id="4" name="Freeform 4"/>
            <p:cNvSpPr/>
            <p:nvPr/>
          </p:nvSpPr>
          <p:spPr>
            <a:xfrm>
              <a:off x="0" y="0"/>
              <a:ext cx="4816592" cy="270933"/>
            </a:xfrm>
            <a:custGeom>
              <a:rect l="l" t="t" r="r" b="b"/>
              <a:pathLst>
                <a:path w="4816592" h="270933">
                  <a:moveTo>
                    <a:pt x="0" y="0"/>
                  </a:moveTo>
                  <a:lnTo>
                    <a:pt x="4816592" y="0"/>
                  </a:lnTo>
                  <a:lnTo>
                    <a:pt x="4816592" y="270933"/>
                  </a:lnTo>
                  <a:lnTo>
                    <a:pt x="0" y="270933"/>
                  </a:lnTo>
                  <a:close/>
                </a:path>
              </a:pathLst>
            </a:custGeom>
            <a:solidFill>
              <a:srgbClr val="000000">
                <a:alpha val="69804"/>
              </a:srgbClr>
            </a:solidFill>
          </p:spPr>
          <p:txBody>
            <a:bodyPr/>
            <a:lstStyle/>
            <a:p/>
          </p:txBody>
        </p:sp>
        <p:sp>
          <p:nvSpPr>
            <p:cNvPr id="5" name="TextBox 5"/>
            <p:cNvSpPr txBox="1"/>
            <p:nvPr/>
          </p:nvSpPr>
          <p:spPr>
            <a:xfrm>
              <a:off x="0" y="-38100"/>
              <a:ext cx="4816593" cy="309033"/>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2437001" y="1965681"/>
            <a:ext cx="7614669" cy="3575951"/>
            <a:chExt cx="8719993" cy="4095026"/>
          </a:xfrm>
        </p:grpSpPr>
        <p:sp>
          <p:nvSpPr>
            <p:cNvPr id="7" name="Freeform 7"/>
            <p:cNvSpPr/>
            <p:nvPr/>
          </p:nvSpPr>
          <p:spPr>
            <a:xfrm>
              <a:off x="0" y="0"/>
              <a:ext cx="8719993" cy="4095026"/>
            </a:xfrm>
            <a:custGeom>
              <a:rect l="l" t="t" r="r" b="b"/>
              <a:pathLst>
                <a:path w="8719993" h="4095025">
                  <a:moveTo>
                    <a:pt x="8595533" y="4095026"/>
                  </a:moveTo>
                  <a:lnTo>
                    <a:pt x="124460" y="4095026"/>
                  </a:lnTo>
                  <a:cubicBezTo>
                    <a:pt x="55880" y="4095026"/>
                    <a:pt x="0" y="4039146"/>
                    <a:pt x="0" y="3970565"/>
                  </a:cubicBezTo>
                  <a:lnTo>
                    <a:pt x="0" y="124460"/>
                  </a:lnTo>
                  <a:cubicBezTo>
                    <a:pt x="0" y="55880"/>
                    <a:pt x="55880" y="0"/>
                    <a:pt x="124460" y="0"/>
                  </a:cubicBezTo>
                  <a:lnTo>
                    <a:pt x="8595533" y="0"/>
                  </a:lnTo>
                  <a:cubicBezTo>
                    <a:pt x="8664113" y="0"/>
                    <a:pt x="8719993" y="55880"/>
                    <a:pt x="8719993" y="124460"/>
                  </a:cubicBezTo>
                  <a:lnTo>
                    <a:pt x="8719993" y="3970566"/>
                  </a:lnTo>
                  <a:cubicBezTo>
                    <a:pt x="8719993" y="4039146"/>
                    <a:pt x="8664113" y="4095026"/>
                    <a:pt x="8595533" y="4095026"/>
                  </a:cubicBezTo>
                  <a:close/>
                </a:path>
              </a:pathLst>
            </a:custGeom>
            <a:solidFill>
              <a:srgbClr val="15120D"/>
            </a:solidFill>
          </p:spPr>
          <p:txBody>
            <a:bodyPr/>
            <a:lstStyle/>
            <a:p/>
          </p:txBody>
        </p:sp>
      </p:grpSp>
      <p:grpSp>
        <p:nvGrpSpPr>
          <p:cNvPr id="8" name="Group 8"/>
          <p:cNvGrpSpPr/>
          <p:nvPr/>
        </p:nvGrpSpPr>
        <p:grpSpPr>
          <a:xfrm rot="5400000">
            <a:off x="1466265" y="1757064"/>
            <a:ext cx="898218" cy="3830748"/>
            <a:chExt cx="3130550" cy="13351270"/>
          </a:xfrm>
        </p:grpSpPr>
        <p:sp>
          <p:nvSpPr>
            <p:cNvPr id="9" name="Freeform 9"/>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0" name="Group 10"/>
          <p:cNvGrpSpPr/>
          <p:nvPr/>
        </p:nvGrpSpPr>
        <p:grpSpPr>
          <a:xfrm>
            <a:off x="2437001" y="5852554"/>
            <a:ext cx="7645760" cy="3575951"/>
            <a:chExt cx="8755598" cy="4095026"/>
          </a:xfrm>
        </p:grpSpPr>
        <p:sp>
          <p:nvSpPr>
            <p:cNvPr id="11" name="Freeform 11"/>
            <p:cNvSpPr/>
            <p:nvPr/>
          </p:nvSpPr>
          <p:spPr>
            <a:xfrm>
              <a:off x="0" y="0"/>
              <a:ext cx="8755598" cy="4095026"/>
            </a:xfrm>
            <a:custGeom>
              <a:rect l="l" t="t" r="r" b="b"/>
              <a:pathLst>
                <a:path w="8755598" h="4095025">
                  <a:moveTo>
                    <a:pt x="8631138" y="4095026"/>
                  </a:moveTo>
                  <a:lnTo>
                    <a:pt x="124460" y="4095026"/>
                  </a:lnTo>
                  <a:cubicBezTo>
                    <a:pt x="55880" y="4095026"/>
                    <a:pt x="0" y="4039146"/>
                    <a:pt x="0" y="3970565"/>
                  </a:cubicBezTo>
                  <a:lnTo>
                    <a:pt x="0" y="124460"/>
                  </a:lnTo>
                  <a:cubicBezTo>
                    <a:pt x="0" y="55880"/>
                    <a:pt x="55880" y="0"/>
                    <a:pt x="124460" y="0"/>
                  </a:cubicBezTo>
                  <a:lnTo>
                    <a:pt x="8631138" y="0"/>
                  </a:lnTo>
                  <a:cubicBezTo>
                    <a:pt x="8699718" y="0"/>
                    <a:pt x="8755598" y="55880"/>
                    <a:pt x="8755598" y="124460"/>
                  </a:cubicBezTo>
                  <a:lnTo>
                    <a:pt x="8755598" y="3970566"/>
                  </a:lnTo>
                  <a:cubicBezTo>
                    <a:pt x="8755598" y="4039146"/>
                    <a:pt x="8699718" y="4095026"/>
                    <a:pt x="8631138" y="4095026"/>
                  </a:cubicBezTo>
                  <a:close/>
                </a:path>
              </a:pathLst>
            </a:custGeom>
            <a:solidFill>
              <a:srgbClr val="604626"/>
            </a:solidFill>
          </p:spPr>
          <p:txBody>
            <a:bodyPr/>
            <a:lstStyle/>
            <a:p/>
          </p:txBody>
        </p:sp>
      </p:grpSp>
      <p:grpSp>
        <p:nvGrpSpPr>
          <p:cNvPr id="12" name="Group 12"/>
          <p:cNvGrpSpPr/>
          <p:nvPr/>
        </p:nvGrpSpPr>
        <p:grpSpPr>
          <a:xfrm rot="5400000">
            <a:off x="1466265" y="5643936"/>
            <a:ext cx="898218" cy="3830748"/>
            <a:chExt cx="3130550" cy="13351270"/>
          </a:xfrm>
        </p:grpSpPr>
        <p:sp>
          <p:nvSpPr>
            <p:cNvPr id="13" name="Freeform 13"/>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14" name="TextBox 14"/>
          <p:cNvSpPr txBox="1"/>
          <p:nvPr/>
        </p:nvSpPr>
        <p:spPr>
          <a:xfrm>
            <a:off x="493200" y="19047"/>
            <a:ext cx="17301600" cy="1009653"/>
          </a:xfrm>
          <a:prstGeom prst="rect">
            <a:avLst/>
          </a:prstGeom>
        </p:spPr>
        <p:txBody>
          <a:bodyPr lIns="0" tIns="0" rIns="0" bIns="0" rtlCol="0" anchor="t">
            <a:spAutoFit/>
          </a:bodyPr>
          <a:lstStyle/>
          <a:p>
            <a:pPr algn="ctr">
              <a:lnSpc>
                <a:spcPts val="8399"/>
              </a:lnSpc>
            </a:pPr>
            <a:r>
              <a:rPr lang="en-US" sz="5999">
                <a:solidFill>
                  <a:srgbClr val="FFFFFF"/>
                </a:solidFill>
                <a:latin typeface="Canva Sans"/>
              </a:rPr>
              <a:t>REVENUE MARKET SHARE BY SEGMENTS 2022</a:t>
            </a:r>
          </a:p>
        </p:txBody>
      </p:sp>
      <p:sp>
        <p:nvSpPr>
          <p:cNvPr id="15" name="TextBox 15"/>
          <p:cNvSpPr txBox="1"/>
          <p:nvPr/>
        </p:nvSpPr>
        <p:spPr>
          <a:xfrm>
            <a:off x="272031" y="3491655"/>
            <a:ext cx="3286685" cy="409191"/>
          </a:xfrm>
          <a:prstGeom prst="rect">
            <a:avLst/>
          </a:prstGeom>
        </p:spPr>
        <p:txBody>
          <a:bodyPr lIns="0" tIns="0" rIns="0" bIns="0" rtlCol="0" anchor="t">
            <a:spAutoFit/>
          </a:bodyPr>
          <a:lstStyle/>
          <a:p>
            <a:pPr algn="ctr">
              <a:lnSpc>
                <a:spcPts val="3078"/>
              </a:lnSpc>
            </a:pPr>
            <a:r>
              <a:rPr lang="en-US" sz="3048">
                <a:solidFill>
                  <a:srgbClr val="43B4BE"/>
                </a:solidFill>
                <a:latin typeface="Montserrat Classic"/>
              </a:rPr>
              <a:t>Type Segment</a:t>
            </a:r>
          </a:p>
        </p:txBody>
      </p:sp>
      <p:sp>
        <p:nvSpPr>
          <p:cNvPr id="16" name="TextBox 16"/>
          <p:cNvSpPr txBox="1"/>
          <p:nvPr/>
        </p:nvSpPr>
        <p:spPr>
          <a:xfrm>
            <a:off x="3892931" y="2599265"/>
            <a:ext cx="5646405" cy="2079670"/>
          </a:xfrm>
          <a:prstGeom prst="rect">
            <a:avLst/>
          </a:prstGeom>
        </p:spPr>
        <p:txBody>
          <a:bodyPr lIns="0" tIns="0" rIns="0" bIns="0" rtlCol="0" anchor="t">
            <a:spAutoFit/>
          </a:bodyPr>
          <a:lstStyle/>
          <a:p>
            <a:pPr marL="863217" lvl="1" indent="-431609">
              <a:lnSpc>
                <a:spcPts val="5597"/>
              </a:lnSpc>
              <a:buFont typeface="Arial"/>
              <a:buChar char="•"/>
            </a:pPr>
            <a:r>
              <a:rPr lang="en-US" sz="3998">
                <a:solidFill>
                  <a:srgbClr val="FFFFFF"/>
                </a:solidFill>
                <a:latin typeface="Montserrat"/>
              </a:rPr>
              <a:t>Massage/Spa &amp; Others</a:t>
            </a:r>
          </a:p>
          <a:p>
            <a:pPr marL="863217" lvl="1" indent="-431609">
              <a:lnSpc>
                <a:spcPts val="5597"/>
              </a:lnSpc>
              <a:buFont typeface="Arial"/>
              <a:buChar char="•"/>
            </a:pPr>
            <a:r>
              <a:rPr lang="en-US" sz="3998">
                <a:solidFill>
                  <a:srgbClr val="FFFFFF"/>
                </a:solidFill>
                <a:latin typeface="Montserrat"/>
              </a:rPr>
              <a:t>Shear &amp; Trimming</a:t>
            </a:r>
          </a:p>
        </p:txBody>
      </p:sp>
      <p:sp>
        <p:nvSpPr>
          <p:cNvPr id="17" name="TextBox 17"/>
          <p:cNvSpPr txBox="1"/>
          <p:nvPr/>
        </p:nvSpPr>
        <p:spPr>
          <a:xfrm>
            <a:off x="272031" y="7157826"/>
            <a:ext cx="3286685" cy="792452"/>
          </a:xfrm>
          <a:prstGeom prst="rect">
            <a:avLst/>
          </a:prstGeom>
        </p:spPr>
        <p:txBody>
          <a:bodyPr lIns="0" tIns="0" rIns="0" bIns="0" rtlCol="0" anchor="t">
            <a:spAutoFit/>
          </a:bodyPr>
          <a:lstStyle/>
          <a:p>
            <a:pPr algn="ctr">
              <a:lnSpc>
                <a:spcPts val="3078"/>
              </a:lnSpc>
            </a:pPr>
            <a:r>
              <a:rPr lang="en-US" sz="3048">
                <a:solidFill>
                  <a:srgbClr val="43B4BE"/>
                </a:solidFill>
                <a:latin typeface="Montserrat Classic"/>
              </a:rPr>
              <a:t>Application Segment</a:t>
            </a:r>
          </a:p>
        </p:txBody>
      </p:sp>
      <p:sp>
        <p:nvSpPr>
          <p:cNvPr id="18" name="TextBox 18"/>
          <p:cNvSpPr txBox="1"/>
          <p:nvPr/>
        </p:nvSpPr>
        <p:spPr>
          <a:xfrm>
            <a:off x="4078522" y="6567357"/>
            <a:ext cx="5646405" cy="2079669"/>
          </a:xfrm>
          <a:prstGeom prst="rect">
            <a:avLst/>
          </a:prstGeom>
        </p:spPr>
        <p:txBody>
          <a:bodyPr lIns="0" tIns="0" rIns="0" bIns="0" rtlCol="0" anchor="t">
            <a:spAutoFit/>
          </a:bodyPr>
          <a:lstStyle/>
          <a:p>
            <a:pPr marL="863222" lvl="1" indent="-431611">
              <a:lnSpc>
                <a:spcPts val="5597"/>
              </a:lnSpc>
              <a:buFont typeface="Arial"/>
              <a:buChar char="•"/>
            </a:pPr>
            <a:r>
              <a:rPr lang="en-US" sz="3998">
                <a:solidFill>
                  <a:srgbClr val="FFFFFF"/>
                </a:solidFill>
                <a:latin typeface="Montserrat"/>
              </a:rPr>
              <a:t>Commercial Facilities</a:t>
            </a:r>
          </a:p>
          <a:p>
            <a:pPr marL="863222" lvl="1" indent="-431611">
              <a:lnSpc>
                <a:spcPts val="5597"/>
              </a:lnSpc>
              <a:buFont typeface="Arial"/>
              <a:buChar char="•"/>
            </a:pPr>
            <a:r>
              <a:rPr lang="en-US" sz="3998">
                <a:solidFill>
                  <a:srgbClr val="FFFFFF"/>
                </a:solidFill>
                <a:latin typeface="Montserrat"/>
              </a:rPr>
              <a:t>Others</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1061720"/>
            <a:ext cx="11165240" cy="9225280"/>
          </a:xfrm>
          <a:custGeom>
            <a:rect l="l" t="t" r="r" b="b"/>
            <a:pathLst>
              <a:path w="11165240" h="9225280">
                <a:moveTo>
                  <a:pt x="0" y="0"/>
                </a:moveTo>
                <a:lnTo>
                  <a:pt x="11165240" y="0"/>
                </a:lnTo>
                <a:lnTo>
                  <a:pt x="11165240" y="9225280"/>
                </a:lnTo>
                <a:lnTo>
                  <a:pt x="0" y="922528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p:txBody>
      </p:sp>
      <p:sp>
        <p:nvSpPr>
          <p:cNvPr id="3" name="TextBox 3"/>
          <p:cNvSpPr txBox="1"/>
          <p:nvPr/>
        </p:nvSpPr>
        <p:spPr>
          <a:xfrm>
            <a:off x="9825504" y="5234437"/>
            <a:ext cx="8326512" cy="889371"/>
          </a:xfrm>
          <a:prstGeom prst="rect">
            <a:avLst/>
          </a:prstGeom>
        </p:spPr>
        <p:txBody>
          <a:bodyPr lIns="0" tIns="0" rIns="0" bIns="0" rtlCol="0" anchor="t">
            <a:spAutoFit/>
          </a:bodyPr>
          <a:lstStyle/>
          <a:p>
            <a:pPr algn="ctr">
              <a:lnSpc>
                <a:spcPts val="6938"/>
              </a:lnSpc>
            </a:pPr>
            <a:r>
              <a:rPr lang="en-US" sz="5930">
                <a:solidFill>
                  <a:srgbClr val="000000"/>
                </a:solidFill>
                <a:latin typeface="Montserrat"/>
              </a:rPr>
              <a:t>North America</a:t>
            </a:r>
          </a:p>
        </p:txBody>
      </p:sp>
      <p:sp>
        <p:nvSpPr>
          <p:cNvPr id="4" name="TextBox 4"/>
          <p:cNvSpPr txBox="1"/>
          <p:nvPr/>
        </p:nvSpPr>
        <p:spPr>
          <a:xfrm>
            <a:off x="135983" y="226694"/>
            <a:ext cx="18016034" cy="679451"/>
          </a:xfrm>
          <a:prstGeom prst="rect">
            <a:avLst/>
          </a:prstGeom>
        </p:spPr>
        <p:txBody>
          <a:bodyPr lIns="0" tIns="0" rIns="0" bIns="0" rtlCol="0" anchor="t">
            <a:spAutoFit/>
          </a:bodyPr>
          <a:lstStyle/>
          <a:p>
            <a:pPr algn="ctr">
              <a:lnSpc>
                <a:spcPts val="5599"/>
              </a:lnSpc>
              <a:spcBef>
                <a:spcPct val="0"/>
              </a:spcBef>
            </a:pPr>
            <a:r>
              <a:rPr lang="en-US" sz="3999" spc="127">
                <a:solidFill>
                  <a:srgbClr val="000000"/>
                </a:solidFill>
                <a:latin typeface="Canva Sans"/>
              </a:rPr>
              <a:t>Global Dog Grooming Services Market Revenue share for 2024</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4795827" y="5302578"/>
            <a:ext cx="9635068" cy="3340813"/>
            <a:chExt cx="7487197" cy="2596071"/>
          </a:xfrm>
        </p:grpSpPr>
        <p:sp>
          <p:nvSpPr>
            <p:cNvPr id="4" name="Freeform 4"/>
            <p:cNvSpPr/>
            <p:nvPr/>
          </p:nvSpPr>
          <p:spPr>
            <a:xfrm>
              <a:off x="0" y="0"/>
              <a:ext cx="7487197" cy="2596072"/>
            </a:xfrm>
            <a:custGeom>
              <a:rect l="l" t="t" r="r" b="b"/>
              <a:pathLst>
                <a:path w="7487197" h="2596072">
                  <a:moveTo>
                    <a:pt x="7362737" y="2596071"/>
                  </a:moveTo>
                  <a:lnTo>
                    <a:pt x="124460" y="2596071"/>
                  </a:lnTo>
                  <a:cubicBezTo>
                    <a:pt x="55880" y="2596071"/>
                    <a:pt x="0" y="2540191"/>
                    <a:pt x="0" y="2471611"/>
                  </a:cubicBezTo>
                  <a:lnTo>
                    <a:pt x="0" y="124460"/>
                  </a:lnTo>
                  <a:cubicBezTo>
                    <a:pt x="0" y="55880"/>
                    <a:pt x="55880" y="0"/>
                    <a:pt x="124460" y="0"/>
                  </a:cubicBezTo>
                  <a:lnTo>
                    <a:pt x="7362737" y="0"/>
                  </a:lnTo>
                  <a:cubicBezTo>
                    <a:pt x="7431317" y="0"/>
                    <a:pt x="7487197" y="55880"/>
                    <a:pt x="7487197" y="124460"/>
                  </a:cubicBezTo>
                  <a:lnTo>
                    <a:pt x="7487197" y="2471612"/>
                  </a:lnTo>
                  <a:cubicBezTo>
                    <a:pt x="7487197" y="2540191"/>
                    <a:pt x="7431317" y="2596072"/>
                    <a:pt x="7362737" y="2596072"/>
                  </a:cubicBezTo>
                  <a:close/>
                </a:path>
              </a:pathLst>
            </a:custGeom>
            <a:solidFill>
              <a:srgbClr val="655C5A"/>
            </a:solidFill>
          </p:spPr>
          <p:txBody>
            <a:bodyPr/>
            <a:lstStyle/>
            <a:p/>
          </p:txBody>
        </p:sp>
      </p:grpSp>
      <p:grpSp>
        <p:nvGrpSpPr>
          <p:cNvPr id="5" name="Group 5"/>
          <p:cNvGrpSpPr/>
          <p:nvPr/>
        </p:nvGrpSpPr>
        <p:grpSpPr>
          <a:xfrm>
            <a:off x="4795827" y="1537557"/>
            <a:ext cx="9635068" cy="3354195"/>
            <a:chExt cx="7487197" cy="2606470"/>
          </a:xfrm>
        </p:grpSpPr>
        <p:sp>
          <p:nvSpPr>
            <p:cNvPr id="6" name="Freeform 6"/>
            <p:cNvSpPr/>
            <p:nvPr/>
          </p:nvSpPr>
          <p:spPr>
            <a:xfrm>
              <a:off x="0" y="0"/>
              <a:ext cx="7487197" cy="2606470"/>
            </a:xfrm>
            <a:custGeom>
              <a:rect l="l" t="t" r="r" b="b"/>
              <a:pathLst>
                <a:path w="7487197" h="2606470">
                  <a:moveTo>
                    <a:pt x="7362737" y="2606470"/>
                  </a:moveTo>
                  <a:lnTo>
                    <a:pt x="124460" y="2606470"/>
                  </a:lnTo>
                  <a:cubicBezTo>
                    <a:pt x="55880" y="2606470"/>
                    <a:pt x="0" y="2550590"/>
                    <a:pt x="0" y="2482010"/>
                  </a:cubicBezTo>
                  <a:lnTo>
                    <a:pt x="0" y="124460"/>
                  </a:lnTo>
                  <a:cubicBezTo>
                    <a:pt x="0" y="55880"/>
                    <a:pt x="55880" y="0"/>
                    <a:pt x="124460" y="0"/>
                  </a:cubicBezTo>
                  <a:lnTo>
                    <a:pt x="7362737" y="0"/>
                  </a:lnTo>
                  <a:cubicBezTo>
                    <a:pt x="7431317" y="0"/>
                    <a:pt x="7487197" y="55880"/>
                    <a:pt x="7487197" y="124460"/>
                  </a:cubicBezTo>
                  <a:lnTo>
                    <a:pt x="7487197" y="2482010"/>
                  </a:lnTo>
                  <a:cubicBezTo>
                    <a:pt x="7487197" y="2550590"/>
                    <a:pt x="7431317" y="2606470"/>
                    <a:pt x="7362737" y="2606470"/>
                  </a:cubicBezTo>
                  <a:close/>
                </a:path>
              </a:pathLst>
            </a:custGeom>
            <a:solidFill>
              <a:srgbClr val="000000"/>
            </a:solidFill>
          </p:spPr>
          <p:txBody>
            <a:bodyPr/>
            <a:lstStyle/>
            <a:p/>
          </p:txBody>
        </p:sp>
      </p:grpSp>
      <p:grpSp>
        <p:nvGrpSpPr>
          <p:cNvPr id="7" name="Group 7"/>
          <p:cNvGrpSpPr/>
          <p:nvPr/>
        </p:nvGrpSpPr>
        <p:grpSpPr>
          <a:xfrm>
            <a:off x="3273819" y="2146144"/>
            <a:ext cx="2759617" cy="2243073"/>
            <a:chExt cx="2144437" cy="1743043"/>
          </a:xfrm>
        </p:grpSpPr>
        <p:sp>
          <p:nvSpPr>
            <p:cNvPr id="8" name="Freeform 8"/>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655C5A"/>
            </a:solidFill>
          </p:spPr>
          <p:txBody>
            <a:bodyPr/>
            <a:lstStyle/>
            <a:p/>
          </p:txBody>
        </p:sp>
      </p:grpSp>
      <p:grpSp>
        <p:nvGrpSpPr>
          <p:cNvPr id="9" name="Group 9"/>
          <p:cNvGrpSpPr/>
          <p:nvPr/>
        </p:nvGrpSpPr>
        <p:grpSpPr>
          <a:xfrm>
            <a:off x="3273819" y="5879642"/>
            <a:ext cx="2759617" cy="2243073"/>
            <a:chExt cx="2144437" cy="1743043"/>
          </a:xfrm>
        </p:grpSpPr>
        <p:sp>
          <p:nvSpPr>
            <p:cNvPr id="10" name="Freeform 10"/>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000000"/>
            </a:solidFill>
          </p:spPr>
          <p:txBody>
            <a:bodyPr/>
            <a:lstStyle/>
            <a:p/>
          </p:txBody>
        </p:sp>
      </p:grpSp>
      <p:grpSp>
        <p:nvGrpSpPr>
          <p:cNvPr id="11" name="Group 11"/>
          <p:cNvGrpSpPr>
            <a:grpSpLocks noChangeAspect="1"/>
          </p:cNvGrpSpPr>
          <p:nvPr/>
        </p:nvGrpSpPr>
        <p:grpSpPr>
          <a:xfrm rot="5400000">
            <a:off x="5902769" y="2943063"/>
            <a:ext cx="749694" cy="649235"/>
            <a:chExt cx="6350000" cy="5499100"/>
          </a:xfrm>
        </p:grpSpPr>
        <p:sp>
          <p:nvSpPr>
            <p:cNvPr id="12" name="Freeform 12"/>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655C5A"/>
            </a:solidFill>
          </p:spPr>
          <p:txBody>
            <a:bodyPr/>
            <a:lstStyle/>
            <a:p/>
          </p:txBody>
        </p:sp>
      </p:grpSp>
      <p:grpSp>
        <p:nvGrpSpPr>
          <p:cNvPr id="13" name="Group 13"/>
          <p:cNvGrpSpPr>
            <a:grpSpLocks noChangeAspect="1"/>
          </p:cNvGrpSpPr>
          <p:nvPr/>
        </p:nvGrpSpPr>
        <p:grpSpPr>
          <a:xfrm rot="5400000">
            <a:off x="5902769" y="6676562"/>
            <a:ext cx="749694" cy="649235"/>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000000"/>
            </a:solidFill>
          </p:spPr>
          <p:txBody>
            <a:bodyPr/>
            <a:lstStyle/>
            <a:p/>
          </p:txBody>
        </p:sp>
      </p:grpSp>
      <p:sp>
        <p:nvSpPr>
          <p:cNvPr id="15" name="TextBox 15"/>
          <p:cNvSpPr txBox="1"/>
          <p:nvPr/>
        </p:nvSpPr>
        <p:spPr>
          <a:xfrm>
            <a:off x="3477780" y="3083912"/>
            <a:ext cx="2475219" cy="581469"/>
          </a:xfrm>
          <a:prstGeom prst="rect">
            <a:avLst/>
          </a:prstGeom>
        </p:spPr>
        <p:txBody>
          <a:bodyPr lIns="0" tIns="0" rIns="0" bIns="0" rtlCol="0" anchor="t">
            <a:spAutoFit/>
          </a:bodyPr>
          <a:lstStyle/>
          <a:p>
            <a:pPr algn="ctr">
              <a:lnSpc>
                <a:spcPts val="4808"/>
              </a:lnSpc>
              <a:spcBef>
                <a:spcPct val="0"/>
              </a:spcBef>
            </a:pPr>
            <a:r>
              <a:rPr lang="en-US" sz="3434" spc="109">
                <a:solidFill>
                  <a:srgbClr val="FFFFFF"/>
                </a:solidFill>
                <a:latin typeface="Garet Bold"/>
              </a:rPr>
              <a:t>Drivers</a:t>
            </a:r>
          </a:p>
        </p:txBody>
      </p:sp>
      <p:sp>
        <p:nvSpPr>
          <p:cNvPr id="16" name="TextBox 16"/>
          <p:cNvSpPr txBox="1"/>
          <p:nvPr/>
        </p:nvSpPr>
        <p:spPr>
          <a:xfrm>
            <a:off x="3273819" y="6723874"/>
            <a:ext cx="3044016" cy="581469"/>
          </a:xfrm>
          <a:prstGeom prst="rect">
            <a:avLst/>
          </a:prstGeom>
        </p:spPr>
        <p:txBody>
          <a:bodyPr lIns="0" tIns="0" rIns="0" bIns="0" rtlCol="0" anchor="t">
            <a:spAutoFit/>
          </a:bodyPr>
          <a:lstStyle/>
          <a:p>
            <a:pPr algn="ctr">
              <a:lnSpc>
                <a:spcPts val="4808"/>
              </a:lnSpc>
              <a:spcBef>
                <a:spcPct val="0"/>
              </a:spcBef>
            </a:pPr>
            <a:r>
              <a:rPr lang="en-US" sz="3434" spc="109">
                <a:solidFill>
                  <a:srgbClr val="FFFFFF"/>
                </a:solidFill>
                <a:latin typeface="Garet Bold"/>
              </a:rPr>
              <a:t>Restraints</a:t>
            </a:r>
          </a:p>
        </p:txBody>
      </p:sp>
      <p:sp>
        <p:nvSpPr>
          <p:cNvPr id="17" name="TextBox 17"/>
          <p:cNvSpPr txBox="1"/>
          <p:nvPr/>
        </p:nvSpPr>
        <p:spPr>
          <a:xfrm>
            <a:off x="6883590" y="2193769"/>
            <a:ext cx="7389418" cy="1809750"/>
          </a:xfrm>
          <a:prstGeom prst="rect">
            <a:avLst/>
          </a:prstGeom>
        </p:spPr>
        <p:txBody>
          <a:bodyPr lIns="0" tIns="0" rIns="0" bIns="0" rtlCol="0" anchor="t">
            <a:spAutoFit/>
          </a:bodyPr>
          <a:lstStyle/>
          <a:p>
            <a:pPr>
              <a:lnSpc>
                <a:spcPts val="4724"/>
              </a:lnSpc>
            </a:pPr>
            <a:r>
              <a:rPr lang="en-US" sz="4499" spc="143">
                <a:solidFill>
                  <a:srgbClr val="FFFFFF"/>
                </a:solidFill>
                <a:latin typeface="Barlow"/>
              </a:rPr>
              <a:t>Increasing Preference for Organic Pet Grooming to Boost the Market Output</a:t>
            </a:r>
          </a:p>
        </p:txBody>
      </p:sp>
      <p:sp>
        <p:nvSpPr>
          <p:cNvPr id="18" name="TextBox 18"/>
          <p:cNvSpPr txBox="1"/>
          <p:nvPr/>
        </p:nvSpPr>
        <p:spPr>
          <a:xfrm>
            <a:off x="6602233" y="5722416"/>
            <a:ext cx="7108062" cy="2400300"/>
          </a:xfrm>
          <a:prstGeom prst="rect">
            <a:avLst/>
          </a:prstGeom>
        </p:spPr>
        <p:txBody>
          <a:bodyPr lIns="0" tIns="0" rIns="0" bIns="0" rtlCol="0" anchor="t">
            <a:spAutoFit/>
          </a:bodyPr>
          <a:lstStyle/>
          <a:p>
            <a:pPr>
              <a:lnSpc>
                <a:spcPts val="4724"/>
              </a:lnSpc>
            </a:pPr>
            <a:r>
              <a:rPr lang="en-US" sz="4499" spc="143">
                <a:solidFill>
                  <a:srgbClr val="FFFFFF"/>
                </a:solidFill>
                <a:latin typeface="Barlow"/>
              </a:rPr>
              <a:t>High Cost and lack of knowledge about the Dog Grooming to Hinder Market Growth</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1028700" y="1293825"/>
            <a:ext cx="16230600" cy="7699350"/>
            <a:chExt cx="4274726" cy="2027812"/>
          </a:xfrm>
        </p:grpSpPr>
        <p:sp>
          <p:nvSpPr>
            <p:cNvPr id="4" name="Freeform 4"/>
            <p:cNvSpPr/>
            <p:nvPr/>
          </p:nvSpPr>
          <p:spPr>
            <a:xfrm>
              <a:off x="0" y="0"/>
              <a:ext cx="4274726" cy="2027812"/>
            </a:xfrm>
            <a:custGeom>
              <a:rect l="l" t="t" r="r" b="b"/>
              <a:pathLst>
                <a:path w="4274726" h="2027812">
                  <a:moveTo>
                    <a:pt x="0" y="0"/>
                  </a:moveTo>
                  <a:lnTo>
                    <a:pt x="4274726" y="0"/>
                  </a:lnTo>
                  <a:lnTo>
                    <a:pt x="4274726" y="2027812"/>
                  </a:lnTo>
                  <a:lnTo>
                    <a:pt x="0" y="2027812"/>
                  </a:lnTo>
                  <a:close/>
                </a:path>
              </a:pathLst>
            </a:custGeom>
            <a:solidFill>
              <a:srgbClr val="19263E">
                <a:alpha val="80784"/>
              </a:srgbClr>
            </a:solidFill>
          </p:spPr>
          <p:txBody>
            <a:bodyPr/>
            <a:lstStyle/>
            <a:p/>
          </p:txBody>
        </p:sp>
        <p:sp>
          <p:nvSpPr>
            <p:cNvPr id="5" name="TextBox 5"/>
            <p:cNvSpPr txBox="1"/>
            <p:nvPr/>
          </p:nvSpPr>
          <p:spPr>
            <a:xfrm>
              <a:off x="0" y="-38100"/>
              <a:ext cx="4274726" cy="2065912"/>
            </a:xfrm>
            <a:prstGeom prst="rect">
              <a:avLst/>
            </a:prstGeom>
          </p:spPr>
          <p:txBody>
            <a:bodyPr lIns="50800" tIns="50800" rIns="50800" bIns="50800" rtlCol="0" anchor="ctr"/>
            <a:lstStyle/>
            <a:p>
              <a:pPr algn="ctr">
                <a:lnSpc>
                  <a:spcPts val="2800"/>
                </a:lnSpc>
              </a:pPr>
              <a:endParaRPr/>
            </a:p>
          </p:txBody>
        </p:sp>
      </p:grpSp>
      <p:sp>
        <p:nvSpPr>
          <p:cNvPr id="6" name="TextBox 6"/>
          <p:cNvSpPr txBox="1"/>
          <p:nvPr/>
        </p:nvSpPr>
        <p:spPr>
          <a:xfrm>
            <a:off x="4522848" y="1608642"/>
            <a:ext cx="9242305" cy="806936"/>
          </a:xfrm>
          <a:prstGeom prst="rect">
            <a:avLst/>
          </a:prstGeom>
        </p:spPr>
        <p:txBody>
          <a:bodyPr lIns="0" tIns="0" rIns="0" bIns="0" rtlCol="0" anchor="t">
            <a:spAutoFit/>
          </a:bodyPr>
          <a:lstStyle/>
          <a:p>
            <a:pPr algn="ctr">
              <a:lnSpc>
                <a:spcPts val="6233"/>
              </a:lnSpc>
            </a:pPr>
            <a:r>
              <a:rPr lang="en-US" sz="5825">
                <a:solidFill>
                  <a:srgbClr val="FFFFFF"/>
                </a:solidFill>
                <a:latin typeface="Canva Sans"/>
              </a:rPr>
              <a:t>AUTHOR'S PERSPECTIVE</a:t>
            </a:r>
          </a:p>
        </p:txBody>
      </p:sp>
      <p:sp>
        <p:nvSpPr>
          <p:cNvPr id="7" name="TextBox 7"/>
          <p:cNvSpPr txBox="1"/>
          <p:nvPr/>
        </p:nvSpPr>
        <p:spPr>
          <a:xfrm>
            <a:off x="1383653" y="2790522"/>
            <a:ext cx="15520693" cy="5791200"/>
          </a:xfrm>
          <a:prstGeom prst="rect">
            <a:avLst/>
          </a:prstGeom>
        </p:spPr>
        <p:txBody>
          <a:bodyPr lIns="0" tIns="0" rIns="0" bIns="0" rtlCol="0" anchor="t">
            <a:spAutoFit/>
          </a:bodyPr>
          <a:lstStyle/>
          <a:p>
            <a:pPr marL="863599" lvl="1" indent="-431800">
              <a:lnSpc>
                <a:spcPts val="4199"/>
              </a:lnSpc>
              <a:buFont typeface="Arial"/>
              <a:buChar char="•"/>
            </a:pPr>
            <a:r>
              <a:rPr lang="en-US" sz="3999" spc="127">
                <a:solidFill>
                  <a:srgbClr val="FFFFFF"/>
                </a:solidFill>
                <a:latin typeface="Barlow"/>
              </a:rPr>
              <a:t>The Global Dog Grooming Services Market is witnessing significant growth in the near future.</a:t>
            </a:r>
          </a:p>
          <a:p>
            <a:pPr marL="863599" lvl="1" indent="-431800">
              <a:lnSpc>
                <a:spcPts val="4199"/>
              </a:lnSpc>
              <a:buFont typeface="Arial"/>
              <a:buChar char="•"/>
            </a:pPr>
            <a:r>
              <a:rPr lang="en-US" sz="3999" spc="127">
                <a:solidFill>
                  <a:srgbClr val="FFFFFF"/>
                </a:solidFill>
                <a:latin typeface="Barlow"/>
              </a:rPr>
              <a:t>Bathing cleans the bacteria, allergens, and dirt that are trapped in the hair and skin of pets, hence, preventing infection.</a:t>
            </a:r>
          </a:p>
          <a:p>
            <a:pPr marL="863599" lvl="1" indent="-431800">
              <a:lnSpc>
                <a:spcPts val="4199"/>
              </a:lnSpc>
              <a:buFont typeface="Arial"/>
              <a:buChar char="•"/>
            </a:pPr>
            <a:r>
              <a:rPr lang="en-US" sz="3999" spc="127">
                <a:solidFill>
                  <a:srgbClr val="FFFFFF"/>
                </a:solidFill>
                <a:latin typeface="Barlow"/>
              </a:rPr>
              <a:t>Shear and trimming play an important role in grooming services for pets as their nails &amp; hair grow rapidly. </a:t>
            </a:r>
          </a:p>
          <a:p>
            <a:pPr marL="863599" lvl="1" indent="-431800">
              <a:lnSpc>
                <a:spcPts val="4199"/>
              </a:lnSpc>
              <a:buFont typeface="Arial"/>
              <a:buChar char="•"/>
            </a:pPr>
            <a:r>
              <a:rPr lang="en-US" sz="3999" spc="127">
                <a:solidFill>
                  <a:srgbClr val="FFFFFF"/>
                </a:solidFill>
                <a:latin typeface="Barlow"/>
              </a:rPr>
              <a:t>The growth of the segment is backed by increasing preferences for professional grooming sessions in order to eliminate the dirt from pet hairs, early detection of medical conditions and undesirable skin cell removal.</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2335" r="-10164"/>
            </a:stretch>
          </a:blipFill>
        </p:spPr>
        <p:txBody>
          <a:bodyPr/>
          <a:lstStyle/>
          <a:p/>
        </p:txBody>
      </p:sp>
      <p:sp>
        <p:nvSpPr>
          <p:cNvPr id="3" name="Freeform 3"/>
          <p:cNvSpPr/>
          <p:nvPr/>
        </p:nvSpPr>
        <p:spPr>
          <a:xfrm>
            <a:off x="1028700" y="2150672"/>
            <a:ext cx="3642373" cy="2086776"/>
          </a:xfrm>
          <a:custGeom>
            <a:rect l="l" t="t" r="r" b="b"/>
            <a:pathLst>
              <a:path w="3642373" h="2086776">
                <a:moveTo>
                  <a:pt x="0" y="0"/>
                </a:moveTo>
                <a:lnTo>
                  <a:pt x="3642373" y="0"/>
                </a:lnTo>
                <a:lnTo>
                  <a:pt x="3642373" y="2086776"/>
                </a:lnTo>
                <a:lnTo>
                  <a:pt x="0" y="2086776"/>
                </a:lnTo>
                <a:lnTo>
                  <a:pt x="0" y="0"/>
                </a:lnTo>
                <a:close/>
              </a:path>
            </a:pathLst>
          </a:custGeom>
          <a:blipFill>
            <a:blip r:embed="rId3"/>
            <a:stretch>
              <a:fillRect/>
            </a:stretch>
          </a:blipFill>
        </p:spPr>
        <p:txBody>
          <a:bodyPr/>
          <a:lstStyle/>
          <a:p/>
        </p:txBody>
      </p:sp>
      <p:sp>
        <p:nvSpPr>
          <p:cNvPr id="4" name="Freeform 4"/>
          <p:cNvSpPr/>
          <p:nvPr/>
        </p:nvSpPr>
        <p:spPr>
          <a:xfrm>
            <a:off x="5715833" y="2391118"/>
            <a:ext cx="5049097" cy="1605883"/>
          </a:xfrm>
          <a:custGeom>
            <a:rect l="l" t="t" r="r" b="b"/>
            <a:pathLst>
              <a:path w="5049097" h="1605883">
                <a:moveTo>
                  <a:pt x="0" y="0"/>
                </a:moveTo>
                <a:lnTo>
                  <a:pt x="5049097" y="0"/>
                </a:lnTo>
                <a:lnTo>
                  <a:pt x="5049097" y="1605883"/>
                </a:lnTo>
                <a:lnTo>
                  <a:pt x="0" y="1605883"/>
                </a:lnTo>
                <a:lnTo>
                  <a:pt x="0" y="0"/>
                </a:lnTo>
                <a:close/>
              </a:path>
            </a:pathLst>
          </a:custGeom>
          <a:blipFill>
            <a:blip r:embed="rId4"/>
            <a:stretch>
              <a:fillRect t="-45888" b="-42759"/>
            </a:stretch>
          </a:blipFill>
        </p:spPr>
        <p:txBody>
          <a:bodyPr/>
          <a:lstStyle/>
          <a:p/>
        </p:txBody>
      </p:sp>
      <p:sp>
        <p:nvSpPr>
          <p:cNvPr id="5" name="Freeform 5"/>
          <p:cNvSpPr/>
          <p:nvPr/>
        </p:nvSpPr>
        <p:spPr>
          <a:xfrm>
            <a:off x="11812680" y="2503411"/>
            <a:ext cx="6165464" cy="1734037"/>
          </a:xfrm>
          <a:custGeom>
            <a:rect l="l" t="t" r="r" b="b"/>
            <a:pathLst>
              <a:path w="6165464" h="1734037">
                <a:moveTo>
                  <a:pt x="0" y="0"/>
                </a:moveTo>
                <a:lnTo>
                  <a:pt x="6165465" y="0"/>
                </a:lnTo>
                <a:lnTo>
                  <a:pt x="6165465" y="1734037"/>
                </a:lnTo>
                <a:lnTo>
                  <a:pt x="0" y="1734037"/>
                </a:lnTo>
                <a:lnTo>
                  <a:pt x="0" y="0"/>
                </a:lnTo>
                <a:close/>
              </a:path>
            </a:pathLst>
          </a:custGeom>
          <a:blipFill>
            <a:blip r:embed="rId5"/>
            <a:stretch>
              <a:fillRect/>
            </a:stretch>
          </a:blipFill>
        </p:spPr>
        <p:txBody>
          <a:bodyPr/>
          <a:lstStyle/>
          <a:p/>
        </p:txBody>
      </p:sp>
      <p:sp>
        <p:nvSpPr>
          <p:cNvPr id="6" name="Freeform 6"/>
          <p:cNvSpPr/>
          <p:nvPr/>
        </p:nvSpPr>
        <p:spPr>
          <a:xfrm>
            <a:off x="5715833" y="4237448"/>
            <a:ext cx="4434921" cy="1364591"/>
          </a:xfrm>
          <a:custGeom>
            <a:rect l="l" t="t" r="r" b="b"/>
            <a:pathLst>
              <a:path w="4434921" h="1364591">
                <a:moveTo>
                  <a:pt x="0" y="0"/>
                </a:moveTo>
                <a:lnTo>
                  <a:pt x="4434921" y="0"/>
                </a:lnTo>
                <a:lnTo>
                  <a:pt x="4434921" y="1364591"/>
                </a:lnTo>
                <a:lnTo>
                  <a:pt x="0" y="1364591"/>
                </a:lnTo>
                <a:lnTo>
                  <a:pt x="0" y="0"/>
                </a:lnTo>
                <a:close/>
              </a:path>
            </a:pathLst>
          </a:custGeom>
          <a:blipFill>
            <a:blip r:embed="rId6"/>
            <a:stretch>
              <a:fillRect/>
            </a:stretch>
          </a:blipFill>
        </p:spPr>
        <p:txBody>
          <a:bodyPr/>
          <a:lstStyle/>
          <a:p/>
        </p:txBody>
      </p:sp>
      <p:sp>
        <p:nvSpPr>
          <p:cNvPr id="7" name="Freeform 7"/>
          <p:cNvSpPr/>
          <p:nvPr/>
        </p:nvSpPr>
        <p:spPr>
          <a:xfrm>
            <a:off x="10764930" y="4511333"/>
            <a:ext cx="5298531" cy="1265024"/>
          </a:xfrm>
          <a:custGeom>
            <a:rect l="l" t="t" r="r" b="b"/>
            <a:pathLst>
              <a:path w="5298531" h="1265024">
                <a:moveTo>
                  <a:pt x="0" y="0"/>
                </a:moveTo>
                <a:lnTo>
                  <a:pt x="5298531" y="0"/>
                </a:lnTo>
                <a:lnTo>
                  <a:pt x="5298531" y="1265024"/>
                </a:lnTo>
                <a:lnTo>
                  <a:pt x="0" y="1265024"/>
                </a:lnTo>
                <a:lnTo>
                  <a:pt x="0" y="0"/>
                </a:lnTo>
                <a:close/>
              </a:path>
            </a:pathLst>
          </a:custGeom>
          <a:blipFill>
            <a:blip r:embed="rId7"/>
            <a:stretch>
              <a:fillRect/>
            </a:stretch>
          </a:blipFill>
        </p:spPr>
        <p:txBody>
          <a:bodyPr/>
          <a:lstStyle/>
          <a:p/>
        </p:txBody>
      </p:sp>
      <p:sp>
        <p:nvSpPr>
          <p:cNvPr id="8" name="Freeform 8"/>
          <p:cNvSpPr/>
          <p:nvPr/>
        </p:nvSpPr>
        <p:spPr>
          <a:xfrm>
            <a:off x="7483619" y="6050242"/>
            <a:ext cx="5334271" cy="915717"/>
          </a:xfrm>
          <a:custGeom>
            <a:rect l="l" t="t" r="r" b="b"/>
            <a:pathLst>
              <a:path w="5334271" h="915717">
                <a:moveTo>
                  <a:pt x="0" y="0"/>
                </a:moveTo>
                <a:lnTo>
                  <a:pt x="5334271" y="0"/>
                </a:lnTo>
                <a:lnTo>
                  <a:pt x="5334271" y="915717"/>
                </a:lnTo>
                <a:lnTo>
                  <a:pt x="0" y="915717"/>
                </a:lnTo>
                <a:lnTo>
                  <a:pt x="0" y="0"/>
                </a:lnTo>
                <a:close/>
              </a:path>
            </a:pathLst>
          </a:custGeom>
          <a:blipFill>
            <a:blip r:embed="rId8"/>
            <a:stretch>
              <a:fillRect/>
            </a:stretch>
          </a:blipFill>
        </p:spPr>
        <p:txBody>
          <a:bodyPr/>
          <a:lstStyle/>
          <a:p/>
        </p:txBody>
      </p:sp>
      <p:sp>
        <p:nvSpPr>
          <p:cNvPr id="9" name="Freeform 9"/>
          <p:cNvSpPr/>
          <p:nvPr/>
        </p:nvSpPr>
        <p:spPr>
          <a:xfrm>
            <a:off x="13367558" y="6050242"/>
            <a:ext cx="4610588" cy="820786"/>
          </a:xfrm>
          <a:custGeom>
            <a:rect l="l" t="t" r="r" b="b"/>
            <a:pathLst>
              <a:path w="4610588" h="820786">
                <a:moveTo>
                  <a:pt x="0" y="0"/>
                </a:moveTo>
                <a:lnTo>
                  <a:pt x="4610588" y="0"/>
                </a:lnTo>
                <a:lnTo>
                  <a:pt x="4610588" y="820786"/>
                </a:lnTo>
                <a:lnTo>
                  <a:pt x="0" y="820786"/>
                </a:lnTo>
                <a:lnTo>
                  <a:pt x="0" y="0"/>
                </a:lnTo>
                <a:close/>
              </a:path>
            </a:pathLst>
          </a:custGeom>
          <a:blipFill>
            <a:blip r:embed="rId9"/>
            <a:stretch>
              <a:fillRect/>
            </a:stretch>
          </a:blipFill>
        </p:spPr>
        <p:txBody>
          <a:bodyPr/>
          <a:lstStyle/>
          <a:p/>
        </p:txBody>
      </p:sp>
      <p:sp>
        <p:nvSpPr>
          <p:cNvPr id="10" name="Freeform 10"/>
          <p:cNvSpPr/>
          <p:nvPr/>
        </p:nvSpPr>
        <p:spPr>
          <a:xfrm>
            <a:off x="13103757" y="7156619"/>
            <a:ext cx="4874389" cy="1148111"/>
          </a:xfrm>
          <a:custGeom>
            <a:rect l="l" t="t" r="r" b="b"/>
            <a:pathLst>
              <a:path w="4874389" h="1148111">
                <a:moveTo>
                  <a:pt x="0" y="0"/>
                </a:moveTo>
                <a:lnTo>
                  <a:pt x="4874389" y="0"/>
                </a:lnTo>
                <a:lnTo>
                  <a:pt x="4874389" y="1148110"/>
                </a:lnTo>
                <a:lnTo>
                  <a:pt x="0" y="1148110"/>
                </a:lnTo>
                <a:lnTo>
                  <a:pt x="0" y="0"/>
                </a:lnTo>
                <a:close/>
              </a:path>
            </a:pathLst>
          </a:custGeom>
          <a:blipFill>
            <a:blip r:embed="rId10"/>
            <a:stretch>
              <a:fillRect t="-37842" b="-56954"/>
            </a:stretch>
          </a:blipFill>
        </p:spPr>
        <p:txBody>
          <a:bodyPr/>
          <a:lstStyle/>
          <a:p/>
        </p:txBody>
      </p:sp>
      <p:sp>
        <p:nvSpPr>
          <p:cNvPr id="11" name="Freeform 11"/>
          <p:cNvSpPr/>
          <p:nvPr/>
        </p:nvSpPr>
        <p:spPr>
          <a:xfrm>
            <a:off x="8422484" y="7413634"/>
            <a:ext cx="4395406" cy="1116137"/>
          </a:xfrm>
          <a:custGeom>
            <a:rect l="l" t="t" r="r" b="b"/>
            <a:pathLst>
              <a:path w="4395406" h="1116137">
                <a:moveTo>
                  <a:pt x="0" y="0"/>
                </a:moveTo>
                <a:lnTo>
                  <a:pt x="4395406" y="0"/>
                </a:lnTo>
                <a:lnTo>
                  <a:pt x="4395406" y="1116137"/>
                </a:lnTo>
                <a:lnTo>
                  <a:pt x="0" y="1116137"/>
                </a:lnTo>
                <a:lnTo>
                  <a:pt x="0" y="0"/>
                </a:lnTo>
                <a:close/>
              </a:path>
            </a:pathLst>
          </a:custGeom>
          <a:blipFill>
            <a:blip r:embed="rId11"/>
            <a:stretch>
              <a:fillRect/>
            </a:stretch>
          </a:blipFill>
        </p:spPr>
        <p:txBody>
          <a:bodyPr/>
          <a:lstStyle/>
          <a:p/>
        </p:txBody>
      </p:sp>
      <p:sp>
        <p:nvSpPr>
          <p:cNvPr id="12" name="Freeform 12"/>
          <p:cNvSpPr/>
          <p:nvPr/>
        </p:nvSpPr>
        <p:spPr>
          <a:xfrm>
            <a:off x="10361377" y="8815521"/>
            <a:ext cx="5484757" cy="1110175"/>
          </a:xfrm>
          <a:custGeom>
            <a:rect l="l" t="t" r="r" b="b"/>
            <a:pathLst>
              <a:path w="5484757" h="1110175">
                <a:moveTo>
                  <a:pt x="0" y="0"/>
                </a:moveTo>
                <a:lnTo>
                  <a:pt x="5484758" y="0"/>
                </a:lnTo>
                <a:lnTo>
                  <a:pt x="5484758" y="1110175"/>
                </a:lnTo>
                <a:lnTo>
                  <a:pt x="0" y="1110175"/>
                </a:lnTo>
                <a:lnTo>
                  <a:pt x="0" y="0"/>
                </a:lnTo>
                <a:close/>
              </a:path>
            </a:pathLst>
          </a:custGeom>
          <a:blipFill>
            <a:blip r:embed="rId12"/>
            <a:stretch>
              <a:fillRect t="-114700" b="-114662"/>
            </a:stretch>
          </a:blipFill>
        </p:spPr>
        <p:txBody>
          <a:bodyPr/>
          <a:lstStyle/>
          <a:p/>
        </p:txBody>
      </p:sp>
      <p:sp>
        <p:nvSpPr>
          <p:cNvPr id="13" name="TextBox 13"/>
          <p:cNvSpPr txBox="1"/>
          <p:nvPr/>
        </p:nvSpPr>
        <p:spPr>
          <a:xfrm>
            <a:off x="5715833" y="700088"/>
            <a:ext cx="6856334" cy="857250"/>
          </a:xfrm>
          <a:prstGeom prst="rect">
            <a:avLst/>
          </a:prstGeom>
        </p:spPr>
        <p:txBody>
          <a:bodyPr lIns="0" tIns="0" rIns="0" bIns="0" rtlCol="0" anchor="t">
            <a:spAutoFit/>
          </a:bodyPr>
          <a:lstStyle/>
          <a:p>
            <a:pPr algn="ctr">
              <a:lnSpc>
                <a:spcPts val="6299"/>
              </a:lnSpc>
            </a:pPr>
            <a:r>
              <a:rPr lang="en-US" sz="6999">
                <a:solidFill>
                  <a:srgbClr val="FFFFFF"/>
                </a:solidFill>
                <a:latin typeface="Canva Sans"/>
              </a:rPr>
              <a:t>KEY PLAYERS</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52096"/>
            <a:ext cx="7777133" cy="444284"/>
          </a:xfrm>
          <a:prstGeom prst="rect">
            <a:avLst/>
          </a:prstGeom>
        </p:spPr>
        <p:txBody>
          <a:bodyPr lIns="0" tIns="0" rIns="0" bIns="0" rtlCol="0" anchor="t">
            <a:spAutoFit/>
          </a:bodyPr>
          <a:lstStyle/>
          <a:p>
            <a:pPr algn="ctr">
              <a:lnSpc>
                <a:spcPts val="3259"/>
              </a:lnSpc>
            </a:pPr>
            <a:r>
              <a:rPr lang="en-US" sz="3431">
                <a:solidFill>
                  <a:srgbClr val="000000"/>
                </a:solidFill>
                <a:latin typeface="Georgia Pro Bold"/>
              </a:rPr>
              <a:t>For Full Report</a:t>
            </a:r>
          </a:p>
        </p:txBody>
      </p:sp>
      <p:sp>
        <p:nvSpPr>
          <p:cNvPr id="4" name="TextBox 4"/>
          <p:cNvSpPr txBox="1"/>
          <p:nvPr/>
        </p:nvSpPr>
        <p:spPr>
          <a:xfrm>
            <a:off x="3871407" y="804909"/>
            <a:ext cx="10545186" cy="1540037"/>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22112"/>
            <a:ext cx="18630712" cy="1129181"/>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Lato Bold"/>
              </a:rPr>
              <a:t>COGNITIVE MARKET RESEARCH</a:t>
            </a:r>
          </a:p>
        </p:txBody>
      </p:sp>
      <p:sp>
        <p:nvSpPr>
          <p:cNvPr id="7" name="TextBox 7"/>
          <p:cNvSpPr txBox="1"/>
          <p:nvPr/>
        </p:nvSpPr>
        <p:spPr>
          <a:xfrm>
            <a:off x="3508930" y="5741466"/>
            <a:ext cx="10989009" cy="1219452"/>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Lato"/>
              </a:rPr>
              <a:t>Tel: +1 312-376-8303 | +44 020-8123-0732</a:t>
            </a:r>
          </a:p>
          <a:p>
            <a:pPr algn="ctr">
              <a:lnSpc>
                <a:spcPts val="4928"/>
              </a:lnSpc>
              <a:spcBef>
                <a:spcPct val="0"/>
              </a:spcBef>
            </a:pPr>
            <a:r>
              <a:rPr lang="en-US" sz="3520" spc="352">
                <a:solidFill>
                  <a:srgbClr val="000000"/>
                </a:solidFill>
                <a:latin typeface="Lato"/>
              </a:rPr>
              <a:t>India: (+91) 983-496-8611</a:t>
            </a:r>
          </a:p>
        </p:txBody>
      </p:sp>
      <p:sp>
        <p:nvSpPr>
          <p:cNvPr id="8" name="TextBox 8"/>
          <p:cNvSpPr txBox="1"/>
          <p:nvPr/>
        </p:nvSpPr>
        <p:spPr>
          <a:xfrm>
            <a:off x="2441627" y="7157521"/>
            <a:ext cx="13404748" cy="603221"/>
          </a:xfrm>
          <a:prstGeom prst="rect">
            <a:avLst/>
          </a:prstGeom>
        </p:spPr>
        <p:txBody>
          <a:bodyPr lIns="0" tIns="0" rIns="0" bIns="0" rtlCol="0" anchor="t">
            <a:spAutoFit/>
          </a:bodyPr>
          <a:lstStyle/>
          <a:p>
            <a:pPr algn="ctr">
              <a:lnSpc>
                <a:spcPts val="4922"/>
              </a:lnSpc>
            </a:pPr>
            <a:r>
              <a:rPr lang="en-US" sz="3516" spc="358">
                <a:solidFill>
                  <a:srgbClr val="000000"/>
                </a:solidFill>
                <a:latin typeface="Lato"/>
              </a:rPr>
              <a:t>sales@cognitivemarketresearch.com</a:t>
            </a:r>
          </a:p>
        </p:txBody>
      </p:sp>
      <p:sp>
        <p:nvSpPr>
          <p:cNvPr id="9" name="TextBox 9"/>
          <p:cNvSpPr txBox="1"/>
          <p:nvPr/>
        </p:nvSpPr>
        <p:spPr>
          <a:xfrm>
            <a:off x="1616498" y="7941717"/>
            <a:ext cx="15975492" cy="71423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Lato"/>
              </a:rPr>
              <a:t>Access the Full Report : </a:t>
            </a:r>
            <a:r>
              <a:rPr lang="en-US" sz="4130" u="sng" spc="413">
                <a:solidFill>
                  <a:srgbClr val="000000"/>
                </a:solidFill>
                <a:latin typeface="Lato"/>
                <a:hlinkClick r:id="rId4" tooltip="https://tinyurl.com/yxfktn8s"/>
              </a:rPr>
              <a:t>https://tinyurl.com/yxfktn8s</a:t>
            </a:r>
          </a:p>
        </p:txBody>
      </p:sp>
      <p:sp>
        <p:nvSpPr>
          <p:cNvPr id="10" name="TextBox 10"/>
          <p:cNvSpPr txBox="1"/>
          <p:nvPr/>
        </p:nvSpPr>
        <p:spPr>
          <a:xfrm>
            <a:off x="4791894" y="9296400"/>
            <a:ext cx="9624699" cy="880739"/>
          </a:xfrm>
          <a:prstGeom prst="rect">
            <a:avLst/>
          </a:prstGeom>
        </p:spPr>
        <p:txBody>
          <a:bodyPr lIns="0" tIns="0" rIns="0" bIns="0" rtlCol="0" anchor="t">
            <a:spAutoFit/>
          </a:bodyPr>
          <a:lstStyle/>
          <a:p>
            <a:pPr algn="ctr">
              <a:lnSpc>
                <a:spcPts val="3394"/>
              </a:lnSpc>
            </a:pPr>
            <a:r>
              <a:rPr lang="en-US" sz="3233" spc="323">
                <a:solidFill>
                  <a:srgbClr val="000000"/>
                </a:solidFill>
                <a:latin typeface="Lato"/>
              </a:rPr>
              <a:t>Please visit our website:</a:t>
            </a:r>
          </a:p>
          <a:p>
            <a:pPr algn="ctr">
              <a:lnSpc>
                <a:spcPts val="3394"/>
              </a:lnSpc>
            </a:pPr>
            <a:r>
              <a:rPr lang="en-US" sz="3233" u="sng" spc="32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42</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Dog Grooming Services Market Report 2024</dc:title>
  <cp:lastModifiedBy>decipher market</cp:lastModifiedBy>
  <cp:revision>2</cp:revision>
  <dcterms:created xsi:type="dcterms:W3CDTF">2006-08-16T00:00:00Z</dcterms:created>
  <dcterms:modified xsi:type="dcterms:W3CDTF">2024-03-20T13:58:50Z</dcterms:modified>
</cp:coreProperties>
</file>