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55"/>
    <p:sldId id="257" r:id="rId56"/>
    <p:sldId id="258" r:id="rId57"/>
    <p:sldId id="259" r:id="rId58"/>
    <p:sldId id="260" r:id="rId59"/>
    <p:sldId id="261" r:id="rId60"/>
    <p:sldId id="262" r:id="rId61"/>
    <p:sldId id="263" r:id="rId62"/>
    <p:sldId id="264" r:id="rId6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ato" charset="1" panose="020F0502020204030203"/>
      <p:regular r:id="rId10"/>
    </p:embeddedFont>
    <p:embeddedFont>
      <p:font typeface="Lato Bold" charset="1" panose="020F0502020204030203"/>
      <p:regular r:id="rId11"/>
    </p:embeddedFont>
    <p:embeddedFont>
      <p:font typeface="Lato Italics" charset="1" panose="020F0502020204030203"/>
      <p:regular r:id="rId12"/>
    </p:embeddedFont>
    <p:embeddedFont>
      <p:font typeface="Lato Bold Italics" charset="1" panose="020F0502020204030203"/>
      <p:regular r:id="rId13"/>
    </p:embeddedFont>
    <p:embeddedFont>
      <p:font typeface="Georgia Pro" charset="1" panose="02040502050405020303"/>
      <p:regular r:id="rId14"/>
    </p:embeddedFont>
    <p:embeddedFont>
      <p:font typeface="Georgia Pro Bold" charset="1" panose="02040802050405020203"/>
      <p:regular r:id="rId15"/>
    </p:embeddedFont>
    <p:embeddedFont>
      <p:font typeface="Georgia Pro Italics" charset="1" panose="02040502050405090303"/>
      <p:regular r:id="rId16"/>
    </p:embeddedFont>
    <p:embeddedFont>
      <p:font typeface="Georgia Pro Bold Italics" charset="1" panose="02040802050405090203"/>
      <p:regular r:id="rId17"/>
    </p:embeddedFont>
    <p:embeddedFont>
      <p:font typeface="Georgia Pro Light" charset="1" panose="02040302050405020303"/>
      <p:regular r:id="rId18"/>
    </p:embeddedFont>
    <p:embeddedFont>
      <p:font typeface="Georgia Pro Light Italics" charset="1" panose="02040302050405090303"/>
      <p:regular r:id="rId19"/>
    </p:embeddedFont>
    <p:embeddedFont>
      <p:font typeface="Georgia Pro Heavy" charset="1" panose="02040A02050405020203"/>
      <p:regular r:id="rId20"/>
    </p:embeddedFont>
    <p:embeddedFont>
      <p:font typeface="Georgia Pro Heavy Italics" charset="1" panose="02040A02050405090203"/>
      <p:regular r:id="rId21"/>
    </p:embeddedFont>
    <p:embeddedFont>
      <p:font typeface="Garet" charset="1" panose="00000000000000000000"/>
      <p:regular r:id="rId22"/>
    </p:embeddedFont>
    <p:embeddedFont>
      <p:font typeface="Garet Bold" charset="1" panose="00000000000000000000"/>
      <p:regular r:id="rId23"/>
    </p:embeddedFont>
    <p:embeddedFont>
      <p:font typeface="Garet Italics" charset="1" panose="00000000000000000000"/>
      <p:regular r:id="rId24"/>
    </p:embeddedFont>
    <p:embeddedFont>
      <p:font typeface="Garet Bold Italics" charset="1" panose="00000000000000000000"/>
      <p:regular r:id="rId25"/>
    </p:embeddedFont>
    <p:embeddedFont>
      <p:font typeface="Garet Light" charset="1" panose="00000000000000000000"/>
      <p:regular r:id="rId26"/>
    </p:embeddedFont>
    <p:embeddedFont>
      <p:font typeface="Garet Ultra-Bold" charset="1" panose="00000000000000000000"/>
      <p:regular r:id="rId27"/>
    </p:embeddedFont>
    <p:embeddedFont>
      <p:font typeface="Garet Ultra-Bold Italics" charset="1" panose="00000000000000000000"/>
      <p:regular r:id="rId28"/>
    </p:embeddedFont>
    <p:embeddedFont>
      <p:font typeface="Garet Heavy" charset="1" panose="00000000000000000000"/>
      <p:regular r:id="rId29"/>
    </p:embeddedFont>
    <p:embeddedFont>
      <p:font typeface="Garet Heavy Italics" charset="1" panose="00000000000000000000"/>
      <p:regular r:id="rId30"/>
    </p:embeddedFont>
    <p:embeddedFont>
      <p:font typeface="Canva Sans" charset="1" panose="020B0503030501040103"/>
      <p:regular r:id="rId31"/>
    </p:embeddedFont>
    <p:embeddedFont>
      <p:font typeface="Canva Sans Bold" charset="1" panose="020B0803030501040103"/>
      <p:regular r:id="rId32"/>
    </p:embeddedFont>
    <p:embeddedFont>
      <p:font typeface="Canva Sans Italics" charset="1" panose="020B0503030501040103"/>
      <p:regular r:id="rId33"/>
    </p:embeddedFont>
    <p:embeddedFont>
      <p:font typeface="Canva Sans Bold Italics" charset="1" panose="020B0803030501040103"/>
      <p:regular r:id="rId34"/>
    </p:embeddedFont>
    <p:embeddedFont>
      <p:font typeface="Canva Sans Medium" charset="1" panose="020B0603030501040103"/>
      <p:regular r:id="rId35"/>
    </p:embeddedFont>
    <p:embeddedFont>
      <p:font typeface="Canva Sans Medium Italics" charset="1" panose="020B0603030501040103"/>
      <p:regular r:id="rId36"/>
    </p:embeddedFont>
    <p:embeddedFont>
      <p:font typeface="Barlow" charset="1" panose="00000500000000000000"/>
      <p:regular r:id="rId37"/>
    </p:embeddedFont>
    <p:embeddedFont>
      <p:font typeface="Barlow Bold" charset="1" panose="00000800000000000000"/>
      <p:regular r:id="rId38"/>
    </p:embeddedFont>
    <p:embeddedFont>
      <p:font typeface="Barlow Italics" charset="1" panose="00000500000000000000"/>
      <p:regular r:id="rId39"/>
    </p:embeddedFont>
    <p:embeddedFont>
      <p:font typeface="Barlow Bold Italics" charset="1" panose="00000800000000000000"/>
      <p:regular r:id="rId40"/>
    </p:embeddedFont>
    <p:embeddedFont>
      <p:font typeface="Barlow Thin" charset="1" panose="00000300000000000000"/>
      <p:regular r:id="rId41"/>
    </p:embeddedFont>
    <p:embeddedFont>
      <p:font typeface="Barlow Thin Italics" charset="1" panose="00000300000000000000"/>
      <p:regular r:id="rId42"/>
    </p:embeddedFont>
    <p:embeddedFont>
      <p:font typeface="Barlow Extra-Light" charset="1" panose="00000300000000000000"/>
      <p:regular r:id="rId43"/>
    </p:embeddedFont>
    <p:embeddedFont>
      <p:font typeface="Barlow Extra-Light Italics" charset="1" panose="00000300000000000000"/>
      <p:regular r:id="rId44"/>
    </p:embeddedFont>
    <p:embeddedFont>
      <p:font typeface="Barlow Light" charset="1" panose="00000400000000000000"/>
      <p:regular r:id="rId45"/>
    </p:embeddedFont>
    <p:embeddedFont>
      <p:font typeface="Barlow Light Italics" charset="1" panose="00000400000000000000"/>
      <p:regular r:id="rId46"/>
    </p:embeddedFont>
    <p:embeddedFont>
      <p:font typeface="Barlow Medium" charset="1" panose="00000600000000000000"/>
      <p:regular r:id="rId47"/>
    </p:embeddedFont>
    <p:embeddedFont>
      <p:font typeface="Barlow Medium Italics" charset="1" panose="00000600000000000000"/>
      <p:regular r:id="rId48"/>
    </p:embeddedFont>
    <p:embeddedFont>
      <p:font typeface="Barlow Semi-Bold" charset="1" panose="00000700000000000000"/>
      <p:regular r:id="rId49"/>
    </p:embeddedFont>
    <p:embeddedFont>
      <p:font typeface="Barlow Semi-Bold Italics" charset="1" panose="00000700000000000000"/>
      <p:regular r:id="rId50"/>
    </p:embeddedFont>
    <p:embeddedFont>
      <p:font typeface="Barlow Ultra-Bold" charset="1" panose="00000900000000000000"/>
      <p:regular r:id="rId51"/>
    </p:embeddedFont>
    <p:embeddedFont>
      <p:font typeface="Barlow Ultra-Bold Italics" charset="1" panose="00000900000000000000"/>
      <p:regular r:id="rId52"/>
    </p:embeddedFont>
    <p:embeddedFont>
      <p:font typeface="Barlow Heavy" charset="1" panose="00000A00000000000000"/>
      <p:regular r:id="rId53"/>
    </p:embeddedFont>
    <p:embeddedFont>
      <p:font typeface="Barlow Heavy Italics" charset="1" panose="00000A00000000000000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slides/slide1.xml" Type="http://schemas.openxmlformats.org/officeDocument/2006/relationships/slide"/><Relationship Id="rId56" Target="slides/slide2.xml" Type="http://schemas.openxmlformats.org/officeDocument/2006/relationships/slide"/><Relationship Id="rId57" Target="slides/slide3.xml" Type="http://schemas.openxmlformats.org/officeDocument/2006/relationships/slide"/><Relationship Id="rId58" Target="slides/slide4.xml" Type="http://schemas.openxmlformats.org/officeDocument/2006/relationships/slide"/><Relationship Id="rId59" Target="slides/slide5.xml" Type="http://schemas.openxmlformats.org/officeDocument/2006/relationships/slide"/><Relationship Id="rId6" Target="fonts/font6.fntdata" Type="http://schemas.openxmlformats.org/officeDocument/2006/relationships/font"/><Relationship Id="rId60" Target="slides/slide6.xml" Type="http://schemas.openxmlformats.org/officeDocument/2006/relationships/slide"/><Relationship Id="rId61" Target="slides/slide7.xml" Type="http://schemas.openxmlformats.org/officeDocument/2006/relationships/slide"/><Relationship Id="rId62" Target="slides/slide8.xml" Type="http://schemas.openxmlformats.org/officeDocument/2006/relationships/slide"/><Relationship Id="rId63" Target="slides/slide9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https://tinyurl.com/y59k39hk" TargetMode="External" Type="http://schemas.openxmlformats.org/officeDocument/2006/relationships/hyperlink"/><Relationship Id="rId5" Target="https://www.cognitivemarketresearch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82166" y="3327689"/>
            <a:ext cx="12723668" cy="3631623"/>
            <a:chOff x="0" y="0"/>
            <a:chExt cx="3351090" cy="9564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51090" cy="956477"/>
            </a:xfrm>
            <a:custGeom>
              <a:avLst/>
              <a:gdLst/>
              <a:ahLst/>
              <a:cxnLst/>
              <a:rect r="r" b="b" t="t" l="l"/>
              <a:pathLst>
                <a:path h="956477" w="3351090">
                  <a:moveTo>
                    <a:pt x="31032" y="0"/>
                  </a:moveTo>
                  <a:lnTo>
                    <a:pt x="3320058" y="0"/>
                  </a:lnTo>
                  <a:cubicBezTo>
                    <a:pt x="3328288" y="0"/>
                    <a:pt x="3336181" y="3269"/>
                    <a:pt x="3342001" y="9089"/>
                  </a:cubicBezTo>
                  <a:cubicBezTo>
                    <a:pt x="3347820" y="14909"/>
                    <a:pt x="3351090" y="22802"/>
                    <a:pt x="3351090" y="31032"/>
                  </a:cubicBezTo>
                  <a:lnTo>
                    <a:pt x="3351090" y="925445"/>
                  </a:lnTo>
                  <a:cubicBezTo>
                    <a:pt x="3351090" y="933675"/>
                    <a:pt x="3347820" y="941568"/>
                    <a:pt x="3342001" y="947388"/>
                  </a:cubicBezTo>
                  <a:cubicBezTo>
                    <a:pt x="3336181" y="953207"/>
                    <a:pt x="3328288" y="956477"/>
                    <a:pt x="3320058" y="956477"/>
                  </a:cubicBezTo>
                  <a:lnTo>
                    <a:pt x="31032" y="956477"/>
                  </a:lnTo>
                  <a:cubicBezTo>
                    <a:pt x="22802" y="956477"/>
                    <a:pt x="14909" y="953207"/>
                    <a:pt x="9089" y="947388"/>
                  </a:cubicBezTo>
                  <a:cubicBezTo>
                    <a:pt x="3269" y="941568"/>
                    <a:pt x="0" y="933675"/>
                    <a:pt x="0" y="925445"/>
                  </a:cubicBezTo>
                  <a:lnTo>
                    <a:pt x="0" y="31032"/>
                  </a:lnTo>
                  <a:cubicBezTo>
                    <a:pt x="0" y="22802"/>
                    <a:pt x="3269" y="14909"/>
                    <a:pt x="9089" y="9089"/>
                  </a:cubicBezTo>
                  <a:cubicBezTo>
                    <a:pt x="14909" y="3269"/>
                    <a:pt x="22802" y="0"/>
                    <a:pt x="31032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51090" cy="994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782166" y="4107691"/>
            <a:ext cx="12723668" cy="2195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7"/>
              </a:lnSpc>
            </a:pPr>
            <a:r>
              <a:rPr lang="en-US" sz="8199">
                <a:solidFill>
                  <a:srgbClr val="000000"/>
                </a:solidFill>
                <a:latin typeface="Canva Sans"/>
              </a:rPr>
              <a:t>DIGITAL MOBILE RADIO </a:t>
            </a:r>
          </a:p>
          <a:p>
            <a:pPr algn="ctr">
              <a:lnSpc>
                <a:spcPts val="8527"/>
              </a:lnSpc>
            </a:pPr>
            <a:r>
              <a:rPr lang="en-US" sz="8199">
                <a:solidFill>
                  <a:srgbClr val="000000"/>
                </a:solidFill>
                <a:latin typeface="Canva Sans"/>
              </a:rPr>
              <a:t>MARKET REPORT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423" r="0" b="-530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08018" y="2054802"/>
            <a:ext cx="14671964" cy="6177395"/>
            <a:chOff x="0" y="0"/>
            <a:chExt cx="3864221" cy="16269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64221" cy="1626968"/>
            </a:xfrm>
            <a:custGeom>
              <a:avLst/>
              <a:gdLst/>
              <a:ahLst/>
              <a:cxnLst/>
              <a:rect r="r" b="b" t="t" l="l"/>
              <a:pathLst>
                <a:path h="1626968" w="3864221">
                  <a:moveTo>
                    <a:pt x="26911" y="0"/>
                  </a:moveTo>
                  <a:lnTo>
                    <a:pt x="3837310" y="0"/>
                  </a:lnTo>
                  <a:cubicBezTo>
                    <a:pt x="3852172" y="0"/>
                    <a:pt x="3864221" y="12048"/>
                    <a:pt x="3864221" y="26911"/>
                  </a:cubicBezTo>
                  <a:lnTo>
                    <a:pt x="3864221" y="1600057"/>
                  </a:lnTo>
                  <a:cubicBezTo>
                    <a:pt x="3864221" y="1607195"/>
                    <a:pt x="3861386" y="1614039"/>
                    <a:pt x="3856339" y="1619086"/>
                  </a:cubicBezTo>
                  <a:cubicBezTo>
                    <a:pt x="3851292" y="1624133"/>
                    <a:pt x="3844447" y="1626968"/>
                    <a:pt x="3837310" y="1626968"/>
                  </a:cubicBezTo>
                  <a:lnTo>
                    <a:pt x="26911" y="1626968"/>
                  </a:lnTo>
                  <a:cubicBezTo>
                    <a:pt x="12048" y="1626968"/>
                    <a:pt x="0" y="1614920"/>
                    <a:pt x="0" y="1600057"/>
                  </a:cubicBezTo>
                  <a:lnTo>
                    <a:pt x="0" y="26911"/>
                  </a:lnTo>
                  <a:cubicBezTo>
                    <a:pt x="0" y="12048"/>
                    <a:pt x="12048" y="0"/>
                    <a:pt x="26911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864221" cy="16650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743128" y="2355067"/>
            <a:ext cx="8801745" cy="757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5"/>
              </a:lnSpc>
            </a:pPr>
            <a:r>
              <a:rPr lang="en-US" sz="5500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11952" y="3459307"/>
            <a:ext cx="14064095" cy="4516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1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Canva Sans"/>
              </a:rPr>
              <a:t>DMR is a digital mobile radio standard created by ETSI for two-way communication. It optimizes spectrum utilization and operates from 30 MHz to 1 GHz. DMR has three tiers and uses technologies like TETRA, PM25, DMR, and dPMR. It is used in various industries worldwide for voice and data communication, remote monitoring, and emergency calls.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215" r="0" b="-1418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28453" y="1035627"/>
            <a:ext cx="8431094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757940" y="3522543"/>
            <a:ext cx="5389534" cy="2410076"/>
            <a:chOff x="0" y="0"/>
            <a:chExt cx="1484040" cy="6636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4040" cy="663628"/>
            </a:xfrm>
            <a:custGeom>
              <a:avLst/>
              <a:gdLst/>
              <a:ahLst/>
              <a:cxnLst/>
              <a:rect r="r" b="b" t="t" l="l"/>
              <a:pathLst>
                <a:path h="663628" w="1484040">
                  <a:moveTo>
                    <a:pt x="28729" y="0"/>
                  </a:moveTo>
                  <a:lnTo>
                    <a:pt x="1455310" y="0"/>
                  </a:lnTo>
                  <a:cubicBezTo>
                    <a:pt x="1462930" y="0"/>
                    <a:pt x="1470237" y="3027"/>
                    <a:pt x="1475625" y="8415"/>
                  </a:cubicBezTo>
                  <a:cubicBezTo>
                    <a:pt x="1481013" y="13802"/>
                    <a:pt x="1484040" y="21110"/>
                    <a:pt x="1484040" y="28729"/>
                  </a:cubicBezTo>
                  <a:lnTo>
                    <a:pt x="1484040" y="634899"/>
                  </a:lnTo>
                  <a:cubicBezTo>
                    <a:pt x="1484040" y="650766"/>
                    <a:pt x="1471177" y="663628"/>
                    <a:pt x="1455310" y="663628"/>
                  </a:cubicBezTo>
                  <a:lnTo>
                    <a:pt x="28729" y="663628"/>
                  </a:lnTo>
                  <a:cubicBezTo>
                    <a:pt x="21110" y="663628"/>
                    <a:pt x="13802" y="660601"/>
                    <a:pt x="8415" y="655214"/>
                  </a:cubicBezTo>
                  <a:cubicBezTo>
                    <a:pt x="3027" y="649826"/>
                    <a:pt x="0" y="642518"/>
                    <a:pt x="0" y="634899"/>
                  </a:cubicBezTo>
                  <a:lnTo>
                    <a:pt x="0" y="28729"/>
                  </a:lnTo>
                  <a:cubicBezTo>
                    <a:pt x="0" y="12863"/>
                    <a:pt x="12863" y="0"/>
                    <a:pt x="28729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DD54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484040" cy="711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987579" y="4308854"/>
            <a:ext cx="4930255" cy="1176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885" spc="124">
                <a:solidFill>
                  <a:srgbClr val="000000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624"/>
              </a:lnSpc>
            </a:pPr>
            <a:r>
              <a:rPr lang="en-US" sz="3885" spc="124">
                <a:solidFill>
                  <a:srgbClr val="000000"/>
                </a:solidFill>
                <a:latin typeface="Barlow Semi-Bold"/>
              </a:rPr>
              <a:t>USD 17,489.55 Million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877317" y="3116056"/>
            <a:ext cx="1668813" cy="1202324"/>
            <a:chOff x="0" y="0"/>
            <a:chExt cx="682919" cy="4920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82919" cy="492020"/>
            </a:xfrm>
            <a:custGeom>
              <a:avLst/>
              <a:gdLst/>
              <a:ahLst/>
              <a:cxnLst/>
              <a:rect r="r" b="b" t="t" l="l"/>
              <a:pathLst>
                <a:path h="492020" w="682919">
                  <a:moveTo>
                    <a:pt x="92784" y="0"/>
                  </a:moveTo>
                  <a:lnTo>
                    <a:pt x="590135" y="0"/>
                  </a:lnTo>
                  <a:cubicBezTo>
                    <a:pt x="614743" y="0"/>
                    <a:pt x="638343" y="9775"/>
                    <a:pt x="655743" y="27176"/>
                  </a:cubicBezTo>
                  <a:cubicBezTo>
                    <a:pt x="673143" y="44576"/>
                    <a:pt x="682919" y="68176"/>
                    <a:pt x="682919" y="92784"/>
                  </a:cubicBezTo>
                  <a:lnTo>
                    <a:pt x="682919" y="399236"/>
                  </a:lnTo>
                  <a:cubicBezTo>
                    <a:pt x="682919" y="423844"/>
                    <a:pt x="673143" y="447444"/>
                    <a:pt x="655743" y="464844"/>
                  </a:cubicBezTo>
                  <a:cubicBezTo>
                    <a:pt x="638343" y="482245"/>
                    <a:pt x="614743" y="492020"/>
                    <a:pt x="590135" y="492020"/>
                  </a:cubicBezTo>
                  <a:lnTo>
                    <a:pt x="92784" y="492020"/>
                  </a:lnTo>
                  <a:cubicBezTo>
                    <a:pt x="68176" y="492020"/>
                    <a:pt x="44576" y="482245"/>
                    <a:pt x="27176" y="464844"/>
                  </a:cubicBezTo>
                  <a:cubicBezTo>
                    <a:pt x="9775" y="447444"/>
                    <a:pt x="0" y="423844"/>
                    <a:pt x="0" y="399236"/>
                  </a:cubicBezTo>
                  <a:lnTo>
                    <a:pt x="0" y="92784"/>
                  </a:lnTo>
                  <a:cubicBezTo>
                    <a:pt x="0" y="68176"/>
                    <a:pt x="9775" y="44576"/>
                    <a:pt x="27176" y="27176"/>
                  </a:cubicBezTo>
                  <a:cubicBezTo>
                    <a:pt x="44576" y="9775"/>
                    <a:pt x="68176" y="0"/>
                    <a:pt x="92784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682919" cy="539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776122" y="3504844"/>
            <a:ext cx="1770008" cy="459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40"/>
              </a:lnSpc>
            </a:pPr>
            <a:r>
              <a:rPr lang="en-US" sz="3670" spc="117">
                <a:solidFill>
                  <a:srgbClr val="FFFFFF"/>
                </a:solidFill>
                <a:latin typeface="Barlow Semi-Bold"/>
              </a:rPr>
              <a:t> 2028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757940" y="6691531"/>
            <a:ext cx="5389534" cy="2410076"/>
            <a:chOff x="0" y="0"/>
            <a:chExt cx="1484040" cy="66362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84040" cy="663628"/>
            </a:xfrm>
            <a:custGeom>
              <a:avLst/>
              <a:gdLst/>
              <a:ahLst/>
              <a:cxnLst/>
              <a:rect r="r" b="b" t="t" l="l"/>
              <a:pathLst>
                <a:path h="663628" w="1484040">
                  <a:moveTo>
                    <a:pt x="28729" y="0"/>
                  </a:moveTo>
                  <a:lnTo>
                    <a:pt x="1455310" y="0"/>
                  </a:lnTo>
                  <a:cubicBezTo>
                    <a:pt x="1462930" y="0"/>
                    <a:pt x="1470237" y="3027"/>
                    <a:pt x="1475625" y="8415"/>
                  </a:cubicBezTo>
                  <a:cubicBezTo>
                    <a:pt x="1481013" y="13802"/>
                    <a:pt x="1484040" y="21110"/>
                    <a:pt x="1484040" y="28729"/>
                  </a:cubicBezTo>
                  <a:lnTo>
                    <a:pt x="1484040" y="634899"/>
                  </a:lnTo>
                  <a:cubicBezTo>
                    <a:pt x="1484040" y="650766"/>
                    <a:pt x="1471177" y="663628"/>
                    <a:pt x="1455310" y="663628"/>
                  </a:cubicBezTo>
                  <a:lnTo>
                    <a:pt x="28729" y="663628"/>
                  </a:lnTo>
                  <a:cubicBezTo>
                    <a:pt x="21110" y="663628"/>
                    <a:pt x="13802" y="660601"/>
                    <a:pt x="8415" y="655214"/>
                  </a:cubicBezTo>
                  <a:cubicBezTo>
                    <a:pt x="3027" y="649826"/>
                    <a:pt x="0" y="642518"/>
                    <a:pt x="0" y="634899"/>
                  </a:cubicBezTo>
                  <a:lnTo>
                    <a:pt x="0" y="28729"/>
                  </a:lnTo>
                  <a:cubicBezTo>
                    <a:pt x="0" y="12863"/>
                    <a:pt x="12863" y="0"/>
                    <a:pt x="28729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DD54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484040" cy="711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6938645" y="7303552"/>
            <a:ext cx="4930255" cy="1176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885" spc="124">
                <a:solidFill>
                  <a:srgbClr val="000000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624"/>
              </a:lnSpc>
            </a:pPr>
            <a:r>
              <a:rPr lang="en-US" sz="3885" spc="124">
                <a:solidFill>
                  <a:srgbClr val="000000"/>
                </a:solidFill>
                <a:latin typeface="Barlow Semi-Bold"/>
              </a:rPr>
              <a:t>10.32% 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5877317" y="6285044"/>
            <a:ext cx="1668813" cy="1202324"/>
            <a:chOff x="0" y="0"/>
            <a:chExt cx="682919" cy="4920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2919" cy="492020"/>
            </a:xfrm>
            <a:custGeom>
              <a:avLst/>
              <a:gdLst/>
              <a:ahLst/>
              <a:cxnLst/>
              <a:rect r="r" b="b" t="t" l="l"/>
              <a:pathLst>
                <a:path h="492020" w="682919">
                  <a:moveTo>
                    <a:pt x="92784" y="0"/>
                  </a:moveTo>
                  <a:lnTo>
                    <a:pt x="590135" y="0"/>
                  </a:lnTo>
                  <a:cubicBezTo>
                    <a:pt x="614743" y="0"/>
                    <a:pt x="638343" y="9775"/>
                    <a:pt x="655743" y="27176"/>
                  </a:cubicBezTo>
                  <a:cubicBezTo>
                    <a:pt x="673143" y="44576"/>
                    <a:pt x="682919" y="68176"/>
                    <a:pt x="682919" y="92784"/>
                  </a:cubicBezTo>
                  <a:lnTo>
                    <a:pt x="682919" y="399236"/>
                  </a:lnTo>
                  <a:cubicBezTo>
                    <a:pt x="682919" y="423844"/>
                    <a:pt x="673143" y="447444"/>
                    <a:pt x="655743" y="464844"/>
                  </a:cubicBezTo>
                  <a:cubicBezTo>
                    <a:pt x="638343" y="482245"/>
                    <a:pt x="614743" y="492020"/>
                    <a:pt x="590135" y="492020"/>
                  </a:cubicBezTo>
                  <a:lnTo>
                    <a:pt x="92784" y="492020"/>
                  </a:lnTo>
                  <a:cubicBezTo>
                    <a:pt x="68176" y="492020"/>
                    <a:pt x="44576" y="482245"/>
                    <a:pt x="27176" y="464844"/>
                  </a:cubicBezTo>
                  <a:cubicBezTo>
                    <a:pt x="9775" y="447444"/>
                    <a:pt x="0" y="423844"/>
                    <a:pt x="0" y="399236"/>
                  </a:cubicBezTo>
                  <a:lnTo>
                    <a:pt x="0" y="92784"/>
                  </a:lnTo>
                  <a:cubicBezTo>
                    <a:pt x="0" y="68176"/>
                    <a:pt x="9775" y="44576"/>
                    <a:pt x="27176" y="27176"/>
                  </a:cubicBezTo>
                  <a:cubicBezTo>
                    <a:pt x="44576" y="9775"/>
                    <a:pt x="68176" y="0"/>
                    <a:pt x="92784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682919" cy="539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5646236" y="6494754"/>
            <a:ext cx="2029781" cy="878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40"/>
              </a:lnSpc>
            </a:pPr>
            <a:r>
              <a:rPr lang="en-US" sz="3670" spc="117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3340"/>
              </a:lnSpc>
            </a:pPr>
            <a:r>
              <a:rPr lang="en-US" sz="3670" spc="117">
                <a:solidFill>
                  <a:srgbClr val="FFFFFF"/>
                </a:solidFill>
                <a:latin typeface="Barlow Semi-Bold"/>
              </a:rPr>
              <a:t> 2030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04928" y="481964"/>
            <a:ext cx="16678145" cy="979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804928" y="6228761"/>
            <a:ext cx="1787968" cy="178796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6600" y="0"/>
                  </a:moveTo>
                  <a:lnTo>
                    <a:pt x="726200" y="0"/>
                  </a:lnTo>
                  <a:cubicBezTo>
                    <a:pt x="774028" y="0"/>
                    <a:pt x="812800" y="38772"/>
                    <a:pt x="812800" y="86600"/>
                  </a:cubicBezTo>
                  <a:lnTo>
                    <a:pt x="812800" y="726200"/>
                  </a:lnTo>
                  <a:cubicBezTo>
                    <a:pt x="812800" y="774028"/>
                    <a:pt x="774028" y="812800"/>
                    <a:pt x="726200" y="812800"/>
                  </a:cubicBezTo>
                  <a:lnTo>
                    <a:pt x="86600" y="812800"/>
                  </a:lnTo>
                  <a:cubicBezTo>
                    <a:pt x="38772" y="812800"/>
                    <a:pt x="0" y="774028"/>
                    <a:pt x="0" y="726200"/>
                  </a:cubicBezTo>
                  <a:lnTo>
                    <a:pt x="0" y="86600"/>
                  </a:lnTo>
                  <a:cubicBezTo>
                    <a:pt x="0" y="38772"/>
                    <a:pt x="38772" y="0"/>
                    <a:pt x="86600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95409" y="6419243"/>
            <a:ext cx="4941975" cy="2657217"/>
            <a:chOff x="0" y="0"/>
            <a:chExt cx="1511671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11671" cy="812800"/>
            </a:xfrm>
            <a:custGeom>
              <a:avLst/>
              <a:gdLst/>
              <a:ahLst/>
              <a:cxnLst/>
              <a:rect r="r" b="b" t="t" l="l"/>
              <a:pathLst>
                <a:path h="812800" w="1511671">
                  <a:moveTo>
                    <a:pt x="31331" y="0"/>
                  </a:moveTo>
                  <a:lnTo>
                    <a:pt x="1480340" y="0"/>
                  </a:lnTo>
                  <a:cubicBezTo>
                    <a:pt x="1497644" y="0"/>
                    <a:pt x="1511671" y="14027"/>
                    <a:pt x="1511671" y="31331"/>
                  </a:cubicBezTo>
                  <a:lnTo>
                    <a:pt x="1511671" y="781469"/>
                  </a:lnTo>
                  <a:cubicBezTo>
                    <a:pt x="1511671" y="798773"/>
                    <a:pt x="1497644" y="812800"/>
                    <a:pt x="1480340" y="812800"/>
                  </a:cubicBezTo>
                  <a:lnTo>
                    <a:pt x="31331" y="812800"/>
                  </a:lnTo>
                  <a:cubicBezTo>
                    <a:pt x="14027" y="812800"/>
                    <a:pt x="0" y="798773"/>
                    <a:pt x="0" y="781469"/>
                  </a:cubicBezTo>
                  <a:lnTo>
                    <a:pt x="0" y="31331"/>
                  </a:lnTo>
                  <a:cubicBezTo>
                    <a:pt x="0" y="14027"/>
                    <a:pt x="14027" y="0"/>
                    <a:pt x="313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511671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90635" y="6778503"/>
            <a:ext cx="4797958" cy="45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3664" spc="117">
                <a:solidFill>
                  <a:srgbClr val="000000"/>
                </a:solidFill>
                <a:latin typeface="Barlow Semi-Bold"/>
              </a:rPr>
              <a:t>PRODUCT TYPE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0635" y="7738326"/>
            <a:ext cx="4846748" cy="1004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298" spc="105">
                <a:solidFill>
                  <a:srgbClr val="000000"/>
                </a:solidFill>
                <a:latin typeface="Barlow Semi-Bold"/>
              </a:rPr>
              <a:t>Hand Portable</a:t>
            </a:r>
          </a:p>
          <a:p>
            <a:pPr algn="ctr">
              <a:lnSpc>
                <a:spcPts val="3924"/>
              </a:lnSpc>
            </a:pPr>
            <a:r>
              <a:rPr lang="en-US" sz="3298" spc="105">
                <a:solidFill>
                  <a:srgbClr val="000000"/>
                </a:solidFill>
                <a:latin typeface="Barlow Semi-Bold"/>
              </a:rPr>
              <a:t>USD 12,439.13 Million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678441" y="2704798"/>
            <a:ext cx="1787968" cy="1787968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6600" y="0"/>
                  </a:moveTo>
                  <a:lnTo>
                    <a:pt x="726200" y="0"/>
                  </a:lnTo>
                  <a:cubicBezTo>
                    <a:pt x="774028" y="0"/>
                    <a:pt x="812800" y="38772"/>
                    <a:pt x="812800" y="86600"/>
                  </a:cubicBezTo>
                  <a:lnTo>
                    <a:pt x="812800" y="726200"/>
                  </a:lnTo>
                  <a:cubicBezTo>
                    <a:pt x="812800" y="774028"/>
                    <a:pt x="774028" y="812800"/>
                    <a:pt x="726200" y="812800"/>
                  </a:cubicBezTo>
                  <a:lnTo>
                    <a:pt x="86600" y="812800"/>
                  </a:lnTo>
                  <a:cubicBezTo>
                    <a:pt x="38772" y="812800"/>
                    <a:pt x="0" y="774028"/>
                    <a:pt x="0" y="726200"/>
                  </a:cubicBezTo>
                  <a:lnTo>
                    <a:pt x="0" y="86600"/>
                  </a:lnTo>
                  <a:cubicBezTo>
                    <a:pt x="0" y="38772"/>
                    <a:pt x="38772" y="0"/>
                    <a:pt x="86600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859108" y="2895279"/>
            <a:ext cx="4851642" cy="2657217"/>
            <a:chOff x="0" y="0"/>
            <a:chExt cx="148404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84040" cy="812800"/>
            </a:xfrm>
            <a:custGeom>
              <a:avLst/>
              <a:gdLst/>
              <a:ahLst/>
              <a:cxnLst/>
              <a:rect r="r" b="b" t="t" l="l"/>
              <a:pathLst>
                <a:path h="812800" w="1484040">
                  <a:moveTo>
                    <a:pt x="31915" y="0"/>
                  </a:moveTo>
                  <a:lnTo>
                    <a:pt x="1452125" y="0"/>
                  </a:lnTo>
                  <a:cubicBezTo>
                    <a:pt x="1460589" y="0"/>
                    <a:pt x="1468707" y="3362"/>
                    <a:pt x="1474692" y="9348"/>
                  </a:cubicBezTo>
                  <a:cubicBezTo>
                    <a:pt x="1480677" y="15333"/>
                    <a:pt x="1484040" y="23450"/>
                    <a:pt x="1484040" y="31915"/>
                  </a:cubicBezTo>
                  <a:lnTo>
                    <a:pt x="1484040" y="780885"/>
                  </a:lnTo>
                  <a:cubicBezTo>
                    <a:pt x="1484040" y="789350"/>
                    <a:pt x="1480677" y="797467"/>
                    <a:pt x="1474692" y="803452"/>
                  </a:cubicBezTo>
                  <a:cubicBezTo>
                    <a:pt x="1468707" y="809438"/>
                    <a:pt x="1460589" y="812800"/>
                    <a:pt x="1452125" y="812800"/>
                  </a:cubicBezTo>
                  <a:lnTo>
                    <a:pt x="31915" y="812800"/>
                  </a:lnTo>
                  <a:cubicBezTo>
                    <a:pt x="23450" y="812800"/>
                    <a:pt x="15333" y="809438"/>
                    <a:pt x="9348" y="803452"/>
                  </a:cubicBezTo>
                  <a:cubicBezTo>
                    <a:pt x="3362" y="797467"/>
                    <a:pt x="0" y="789350"/>
                    <a:pt x="0" y="780885"/>
                  </a:cubicBezTo>
                  <a:lnTo>
                    <a:pt x="0" y="31915"/>
                  </a:lnTo>
                  <a:cubicBezTo>
                    <a:pt x="0" y="23450"/>
                    <a:pt x="3362" y="15333"/>
                    <a:pt x="9348" y="9348"/>
                  </a:cubicBezTo>
                  <a:cubicBezTo>
                    <a:pt x="15333" y="3362"/>
                    <a:pt x="23450" y="0"/>
                    <a:pt x="3191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DD54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48404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021779" y="3131389"/>
            <a:ext cx="4688971" cy="87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3664" spc="117">
                <a:solidFill>
                  <a:srgbClr val="000000"/>
                </a:solidFill>
                <a:latin typeface="Barlow Semi-Bold"/>
              </a:rPr>
              <a:t>APPLICATION SEGMENT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021779" y="4214362"/>
            <a:ext cx="4563586" cy="1061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62"/>
              </a:lnSpc>
            </a:pPr>
            <a:r>
              <a:rPr lang="en-US" sz="3498" spc="111">
                <a:solidFill>
                  <a:srgbClr val="000000"/>
                </a:solidFill>
                <a:latin typeface="Barlow Semi-Bold"/>
              </a:rPr>
              <a:t>Aerospace &amp; Defense</a:t>
            </a:r>
          </a:p>
          <a:p>
            <a:pPr algn="ctr">
              <a:lnSpc>
                <a:spcPts val="4162"/>
              </a:lnSpc>
            </a:pPr>
            <a:r>
              <a:rPr lang="en-US" sz="3498" spc="111">
                <a:solidFill>
                  <a:srgbClr val="000000"/>
                </a:solidFill>
                <a:latin typeface="Barlow Semi-Bold"/>
              </a:rPr>
              <a:t>USD 4,449.3 Million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905075" y="2609557"/>
            <a:ext cx="1787968" cy="1787968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6600" y="0"/>
                  </a:moveTo>
                  <a:lnTo>
                    <a:pt x="726200" y="0"/>
                  </a:lnTo>
                  <a:cubicBezTo>
                    <a:pt x="774028" y="0"/>
                    <a:pt x="812800" y="38772"/>
                    <a:pt x="812800" y="86600"/>
                  </a:cubicBezTo>
                  <a:lnTo>
                    <a:pt x="812800" y="726200"/>
                  </a:lnTo>
                  <a:cubicBezTo>
                    <a:pt x="812800" y="774028"/>
                    <a:pt x="774028" y="812800"/>
                    <a:pt x="726200" y="812800"/>
                  </a:cubicBezTo>
                  <a:lnTo>
                    <a:pt x="86600" y="812800"/>
                  </a:lnTo>
                  <a:cubicBezTo>
                    <a:pt x="38772" y="812800"/>
                    <a:pt x="0" y="774028"/>
                    <a:pt x="0" y="726200"/>
                  </a:cubicBezTo>
                  <a:lnTo>
                    <a:pt x="0" y="86600"/>
                  </a:lnTo>
                  <a:cubicBezTo>
                    <a:pt x="0" y="38772"/>
                    <a:pt x="38772" y="0"/>
                    <a:pt x="86600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85742" y="2800039"/>
            <a:ext cx="4851642" cy="2847698"/>
            <a:chOff x="0" y="0"/>
            <a:chExt cx="1484040" cy="87106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484040" cy="871065"/>
            </a:xfrm>
            <a:custGeom>
              <a:avLst/>
              <a:gdLst/>
              <a:ahLst/>
              <a:cxnLst/>
              <a:rect r="r" b="b" t="t" l="l"/>
              <a:pathLst>
                <a:path h="871065" w="1484040">
                  <a:moveTo>
                    <a:pt x="31915" y="0"/>
                  </a:moveTo>
                  <a:lnTo>
                    <a:pt x="1452125" y="0"/>
                  </a:lnTo>
                  <a:cubicBezTo>
                    <a:pt x="1460589" y="0"/>
                    <a:pt x="1468707" y="3362"/>
                    <a:pt x="1474692" y="9348"/>
                  </a:cubicBezTo>
                  <a:cubicBezTo>
                    <a:pt x="1480677" y="15333"/>
                    <a:pt x="1484040" y="23450"/>
                    <a:pt x="1484040" y="31915"/>
                  </a:cubicBezTo>
                  <a:lnTo>
                    <a:pt x="1484040" y="839151"/>
                  </a:lnTo>
                  <a:cubicBezTo>
                    <a:pt x="1484040" y="847615"/>
                    <a:pt x="1480677" y="855732"/>
                    <a:pt x="1474692" y="861718"/>
                  </a:cubicBezTo>
                  <a:cubicBezTo>
                    <a:pt x="1468707" y="867703"/>
                    <a:pt x="1460589" y="871065"/>
                    <a:pt x="1452125" y="871065"/>
                  </a:cubicBezTo>
                  <a:lnTo>
                    <a:pt x="31915" y="871065"/>
                  </a:lnTo>
                  <a:cubicBezTo>
                    <a:pt x="23450" y="871065"/>
                    <a:pt x="15333" y="867703"/>
                    <a:pt x="9348" y="861718"/>
                  </a:cubicBezTo>
                  <a:cubicBezTo>
                    <a:pt x="3362" y="855732"/>
                    <a:pt x="0" y="847615"/>
                    <a:pt x="0" y="839151"/>
                  </a:cubicBezTo>
                  <a:lnTo>
                    <a:pt x="0" y="31915"/>
                  </a:lnTo>
                  <a:cubicBezTo>
                    <a:pt x="0" y="23450"/>
                    <a:pt x="3362" y="15333"/>
                    <a:pt x="9348" y="9348"/>
                  </a:cubicBezTo>
                  <a:cubicBezTo>
                    <a:pt x="15333" y="3362"/>
                    <a:pt x="23450" y="0"/>
                    <a:pt x="3191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DD540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1484040" cy="918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248413" y="3131389"/>
            <a:ext cx="4688971" cy="458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3664" spc="117">
                <a:solidFill>
                  <a:srgbClr val="000000"/>
                </a:solidFill>
                <a:latin typeface="Barlow Semi-Bold"/>
              </a:rPr>
              <a:t>TYPE SEGMENT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48413" y="4157690"/>
            <a:ext cx="4468004" cy="1061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62"/>
              </a:lnSpc>
            </a:pPr>
            <a:r>
              <a:rPr lang="en-US" sz="3498" spc="111">
                <a:solidFill>
                  <a:srgbClr val="000000"/>
                </a:solidFill>
                <a:latin typeface="Barlow Semi-Bold"/>
              </a:rPr>
              <a:t>Tier 1</a:t>
            </a:r>
          </a:p>
          <a:p>
            <a:pPr algn="ctr">
              <a:lnSpc>
                <a:spcPts val="4162"/>
              </a:lnSpc>
            </a:pPr>
            <a:r>
              <a:rPr lang="en-US" sz="3498" spc="111">
                <a:solidFill>
                  <a:srgbClr val="000000"/>
                </a:solidFill>
                <a:latin typeface="Barlow Semi-Bold"/>
              </a:rPr>
              <a:t>USD 4,657.88 Million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6718701" y="6228761"/>
            <a:ext cx="1787968" cy="1787968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6600" y="0"/>
                  </a:moveTo>
                  <a:lnTo>
                    <a:pt x="726200" y="0"/>
                  </a:lnTo>
                  <a:cubicBezTo>
                    <a:pt x="774028" y="0"/>
                    <a:pt x="812800" y="38772"/>
                    <a:pt x="812800" y="86600"/>
                  </a:cubicBezTo>
                  <a:lnTo>
                    <a:pt x="812800" y="726200"/>
                  </a:lnTo>
                  <a:cubicBezTo>
                    <a:pt x="812800" y="774028"/>
                    <a:pt x="774028" y="812800"/>
                    <a:pt x="726200" y="812800"/>
                  </a:cubicBezTo>
                  <a:lnTo>
                    <a:pt x="86600" y="812800"/>
                  </a:lnTo>
                  <a:cubicBezTo>
                    <a:pt x="38772" y="812800"/>
                    <a:pt x="0" y="774028"/>
                    <a:pt x="0" y="726200"/>
                  </a:cubicBezTo>
                  <a:lnTo>
                    <a:pt x="0" y="86600"/>
                  </a:lnTo>
                  <a:cubicBezTo>
                    <a:pt x="0" y="38772"/>
                    <a:pt x="38772" y="0"/>
                    <a:pt x="86600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6909182" y="6419243"/>
            <a:ext cx="4941975" cy="2657217"/>
            <a:chOff x="0" y="0"/>
            <a:chExt cx="1511671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511671" cy="812800"/>
            </a:xfrm>
            <a:custGeom>
              <a:avLst/>
              <a:gdLst/>
              <a:ahLst/>
              <a:cxnLst/>
              <a:rect r="r" b="b" t="t" l="l"/>
              <a:pathLst>
                <a:path h="812800" w="1511671">
                  <a:moveTo>
                    <a:pt x="31331" y="0"/>
                  </a:moveTo>
                  <a:lnTo>
                    <a:pt x="1480340" y="0"/>
                  </a:lnTo>
                  <a:cubicBezTo>
                    <a:pt x="1497644" y="0"/>
                    <a:pt x="1511671" y="14027"/>
                    <a:pt x="1511671" y="31331"/>
                  </a:cubicBezTo>
                  <a:lnTo>
                    <a:pt x="1511671" y="781469"/>
                  </a:lnTo>
                  <a:cubicBezTo>
                    <a:pt x="1511671" y="798773"/>
                    <a:pt x="1497644" y="812800"/>
                    <a:pt x="1480340" y="812800"/>
                  </a:cubicBezTo>
                  <a:lnTo>
                    <a:pt x="31331" y="812800"/>
                  </a:lnTo>
                  <a:cubicBezTo>
                    <a:pt x="14027" y="812800"/>
                    <a:pt x="0" y="798773"/>
                    <a:pt x="0" y="781469"/>
                  </a:cubicBezTo>
                  <a:lnTo>
                    <a:pt x="0" y="31331"/>
                  </a:lnTo>
                  <a:cubicBezTo>
                    <a:pt x="0" y="14027"/>
                    <a:pt x="14027" y="0"/>
                    <a:pt x="313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1511671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7028804" y="6664155"/>
            <a:ext cx="4797958" cy="877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3664" spc="117">
                <a:solidFill>
                  <a:srgbClr val="000000"/>
                </a:solidFill>
                <a:latin typeface="Barlow Semi-Bold"/>
              </a:rPr>
              <a:t>FREQUENCY SEGMENT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56795" y="7738326"/>
            <a:ext cx="4846748" cy="1004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298" spc="105">
                <a:solidFill>
                  <a:srgbClr val="000000"/>
                </a:solidFill>
                <a:latin typeface="Barlow Semi-Bold"/>
              </a:rPr>
              <a:t>25-174 MHz</a:t>
            </a:r>
          </a:p>
          <a:p>
            <a:pPr algn="ctr">
              <a:lnSpc>
                <a:spcPts val="3924"/>
              </a:lnSpc>
            </a:pPr>
            <a:r>
              <a:rPr lang="en-US" sz="3298" spc="105">
                <a:solidFill>
                  <a:srgbClr val="000000"/>
                </a:solidFill>
                <a:latin typeface="Barlow Semi-Bold"/>
              </a:rPr>
              <a:t>USD  4,694.51  Million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2352305" y="4693311"/>
            <a:ext cx="1787968" cy="1787968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6600" y="0"/>
                  </a:moveTo>
                  <a:lnTo>
                    <a:pt x="726200" y="0"/>
                  </a:lnTo>
                  <a:cubicBezTo>
                    <a:pt x="774028" y="0"/>
                    <a:pt x="812800" y="38772"/>
                    <a:pt x="812800" y="86600"/>
                  </a:cubicBezTo>
                  <a:lnTo>
                    <a:pt x="812800" y="726200"/>
                  </a:lnTo>
                  <a:cubicBezTo>
                    <a:pt x="812800" y="774028"/>
                    <a:pt x="774028" y="812800"/>
                    <a:pt x="726200" y="812800"/>
                  </a:cubicBezTo>
                  <a:lnTo>
                    <a:pt x="86600" y="812800"/>
                  </a:lnTo>
                  <a:cubicBezTo>
                    <a:pt x="38772" y="812800"/>
                    <a:pt x="0" y="774028"/>
                    <a:pt x="0" y="726200"/>
                  </a:cubicBezTo>
                  <a:lnTo>
                    <a:pt x="0" y="86600"/>
                  </a:lnTo>
                  <a:cubicBezTo>
                    <a:pt x="0" y="38772"/>
                    <a:pt x="38772" y="0"/>
                    <a:pt x="86600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2542787" y="4883792"/>
            <a:ext cx="4941975" cy="2657217"/>
            <a:chOff x="0" y="0"/>
            <a:chExt cx="1511671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511671" cy="812800"/>
            </a:xfrm>
            <a:custGeom>
              <a:avLst/>
              <a:gdLst/>
              <a:ahLst/>
              <a:cxnLst/>
              <a:rect r="r" b="b" t="t" l="l"/>
              <a:pathLst>
                <a:path h="812800" w="1511671">
                  <a:moveTo>
                    <a:pt x="31331" y="0"/>
                  </a:moveTo>
                  <a:lnTo>
                    <a:pt x="1480340" y="0"/>
                  </a:lnTo>
                  <a:cubicBezTo>
                    <a:pt x="1497644" y="0"/>
                    <a:pt x="1511671" y="14027"/>
                    <a:pt x="1511671" y="31331"/>
                  </a:cubicBezTo>
                  <a:lnTo>
                    <a:pt x="1511671" y="781469"/>
                  </a:lnTo>
                  <a:cubicBezTo>
                    <a:pt x="1511671" y="798773"/>
                    <a:pt x="1497644" y="812800"/>
                    <a:pt x="1480340" y="812800"/>
                  </a:cubicBezTo>
                  <a:lnTo>
                    <a:pt x="31331" y="812800"/>
                  </a:lnTo>
                  <a:cubicBezTo>
                    <a:pt x="14027" y="812800"/>
                    <a:pt x="0" y="798773"/>
                    <a:pt x="0" y="781469"/>
                  </a:cubicBezTo>
                  <a:lnTo>
                    <a:pt x="0" y="31331"/>
                  </a:lnTo>
                  <a:cubicBezTo>
                    <a:pt x="0" y="14027"/>
                    <a:pt x="14027" y="0"/>
                    <a:pt x="313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47625"/>
              <a:ext cx="1511671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12662408" y="5128705"/>
            <a:ext cx="4797958" cy="877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3664" spc="117">
                <a:solidFill>
                  <a:srgbClr val="000000"/>
                </a:solidFill>
                <a:latin typeface="Barlow Semi-Bold"/>
              </a:rPr>
              <a:t>TECHNOLOGY SEGMENT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590400" y="6202876"/>
            <a:ext cx="4846748" cy="1004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298" spc="105">
                <a:solidFill>
                  <a:srgbClr val="000000"/>
                </a:solidFill>
                <a:latin typeface="Barlow Semi-Bold"/>
              </a:rPr>
              <a:t>P25</a:t>
            </a:r>
          </a:p>
          <a:p>
            <a:pPr algn="ctr">
              <a:lnSpc>
                <a:spcPts val="3924"/>
              </a:lnSpc>
            </a:pPr>
            <a:r>
              <a:rPr lang="en-US" sz="3298" spc="105">
                <a:solidFill>
                  <a:srgbClr val="000000"/>
                </a:solidFill>
                <a:latin typeface="Barlow Semi-Bold"/>
              </a:rPr>
              <a:t>USD 3,477.03 Million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028700"/>
            <a:ext cx="10103603" cy="9258300"/>
          </a:xfrm>
          <a:custGeom>
            <a:avLst/>
            <a:gdLst/>
            <a:ahLst/>
            <a:cxnLst/>
            <a:rect r="r" b="b" t="t" l="l"/>
            <a:pathLst>
              <a:path h="9258300" w="10103603">
                <a:moveTo>
                  <a:pt x="0" y="0"/>
                </a:moveTo>
                <a:lnTo>
                  <a:pt x="10103603" y="0"/>
                </a:lnTo>
                <a:lnTo>
                  <a:pt x="10103603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914" t="-4150" r="-34072" b="-58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858250" y="4268695"/>
            <a:ext cx="8231510" cy="1825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98"/>
              </a:lnSpc>
            </a:pPr>
            <a:r>
              <a:rPr lang="en-US" sz="6604" spc="211">
                <a:solidFill>
                  <a:srgbClr val="FFFFFF"/>
                </a:solidFill>
                <a:latin typeface="Barlow Semi-Bold"/>
              </a:rPr>
              <a:t>Asia Pacific</a:t>
            </a:r>
          </a:p>
          <a:p>
            <a:pPr algn="ctr">
              <a:lnSpc>
                <a:spcPts val="7198"/>
              </a:lnSpc>
            </a:pPr>
            <a:r>
              <a:rPr lang="en-US" sz="6604" spc="211">
                <a:solidFill>
                  <a:srgbClr val="FFFFFF"/>
                </a:solidFill>
                <a:latin typeface="Barlow Semi-Bold"/>
              </a:rPr>
              <a:t> USD 4,764.85 Million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71967" y="210983"/>
            <a:ext cx="18016033" cy="75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FFFFFF"/>
                </a:solidFill>
                <a:latin typeface="Canva Sans"/>
              </a:rPr>
              <a:t>Global Digital Mobile Radio Market Revenue share for 2022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923" r="0" b="-780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59880" y="1965622"/>
            <a:ext cx="8131298" cy="2996980"/>
            <a:chOff x="0" y="0"/>
            <a:chExt cx="6848186" cy="25240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48187" cy="2524060"/>
            </a:xfrm>
            <a:custGeom>
              <a:avLst/>
              <a:gdLst/>
              <a:ahLst/>
              <a:cxnLst/>
              <a:rect r="r" b="b" t="t" l="l"/>
              <a:pathLst>
                <a:path h="2524060" w="6848187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01141" y="5290459"/>
            <a:ext cx="8890036" cy="3361577"/>
            <a:chOff x="0" y="0"/>
            <a:chExt cx="7487197" cy="28311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487197" cy="2831124"/>
            </a:xfrm>
            <a:custGeom>
              <a:avLst/>
              <a:gdLst/>
              <a:ahLst/>
              <a:cxnLst/>
              <a:rect r="r" b="b" t="t" l="l"/>
              <a:pathLst>
                <a:path h="2831124" w="7487197">
                  <a:moveTo>
                    <a:pt x="7362737" y="2831123"/>
                  </a:moveTo>
                  <a:lnTo>
                    <a:pt x="124460" y="2831123"/>
                  </a:lnTo>
                  <a:cubicBezTo>
                    <a:pt x="55880" y="2831123"/>
                    <a:pt x="0" y="2775243"/>
                    <a:pt x="0" y="2706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706663"/>
                  </a:lnTo>
                  <a:cubicBezTo>
                    <a:pt x="7487197" y="2775243"/>
                    <a:pt x="7431317" y="2831124"/>
                    <a:pt x="7362737" y="2831124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401141" y="1965622"/>
            <a:ext cx="8890036" cy="2996980"/>
            <a:chOff x="0" y="0"/>
            <a:chExt cx="7487197" cy="2524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487197" cy="2524060"/>
            </a:xfrm>
            <a:custGeom>
              <a:avLst/>
              <a:gdLst/>
              <a:ahLst/>
              <a:cxnLst/>
              <a:rect r="r" b="b" t="t" l="l"/>
              <a:pathLst>
                <a:path h="2524060" w="7487197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452A1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259230" y="2429298"/>
            <a:ext cx="2283823" cy="2069628"/>
            <a:chOff x="0" y="0"/>
            <a:chExt cx="1923438" cy="17430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996823" y="5754136"/>
            <a:ext cx="2546230" cy="2069628"/>
            <a:chOff x="0" y="0"/>
            <a:chExt cx="2144437" cy="1743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44437" cy="1743043"/>
            </a:xfrm>
            <a:custGeom>
              <a:avLst/>
              <a:gdLst/>
              <a:ahLst/>
              <a:cxnLst/>
              <a:rect r="r" b="b" t="t" l="l"/>
              <a:pathLst>
                <a:path h="1743043" w="2144437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452A1E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5400000">
            <a:off x="6422489" y="3164596"/>
            <a:ext cx="691724" cy="599033"/>
            <a:chOff x="0" y="0"/>
            <a:chExt cx="6350000" cy="5499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DC6B19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5400000">
            <a:off x="6422489" y="6489433"/>
            <a:ext cx="691724" cy="599033"/>
            <a:chOff x="0" y="0"/>
            <a:chExt cx="6350000" cy="54991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52A1E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4259230" y="3119524"/>
            <a:ext cx="2283823" cy="532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6"/>
              </a:lnSpc>
              <a:spcBef>
                <a:spcPct val="0"/>
              </a:spcBef>
            </a:pPr>
            <a:r>
              <a:rPr lang="en-US" sz="3168" spc="101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996823" y="6494306"/>
            <a:ext cx="2808637" cy="532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6"/>
              </a:lnSpc>
              <a:spcBef>
                <a:spcPct val="0"/>
              </a:spcBef>
            </a:pPr>
            <a:r>
              <a:rPr lang="en-US" sz="3168" spc="10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08059" y="2321968"/>
            <a:ext cx="6983118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Rise in instances of crime, terrorism, and natural disasters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08059" y="6049174"/>
            <a:ext cx="6983118" cy="1393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Increasing errors and bandwidth limitations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215" r="0" b="-1418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63371" y="1085850"/>
            <a:ext cx="9561259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4999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32581" y="2374554"/>
            <a:ext cx="7022837" cy="7708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 spc="92">
                <a:solidFill>
                  <a:srgbClr val="000000"/>
                </a:solidFill>
                <a:latin typeface="Barlow Semi-Bold"/>
              </a:rPr>
              <a:t>The Global Digital Mobile Radio Market revenue in 2016: USD 6,876.25 Million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 spc="92">
                <a:solidFill>
                  <a:srgbClr val="000000"/>
                </a:solidFill>
                <a:latin typeface="Barlow Semi-Bold"/>
              </a:rPr>
              <a:t>Hand Portable held for largest share of total revenue generated in 2019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 spc="92">
                <a:solidFill>
                  <a:srgbClr val="000000"/>
                </a:solidFill>
                <a:latin typeface="Barlow Semi-Bold"/>
              </a:rPr>
              <a:t>Tier 3 held the maximum share of total revenue generated in 2019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 spc="92">
                <a:solidFill>
                  <a:srgbClr val="000000"/>
                </a:solidFill>
                <a:latin typeface="Barlow Semi-Bold"/>
              </a:rPr>
              <a:t>Aerospace &amp; Defense held the maximum share of total revenue generated in 2019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 spc="92">
                <a:solidFill>
                  <a:srgbClr val="000000"/>
                </a:solidFill>
                <a:latin typeface="Barlow Semi-Bold"/>
              </a:rPr>
              <a:t>200-512 MHz held the maximum share of total revenue generated in 2019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 spc="92">
                <a:solidFill>
                  <a:srgbClr val="000000"/>
                </a:solidFill>
                <a:latin typeface="Barlow Semi-Bold"/>
              </a:rPr>
              <a:t>DMR held the maximum share of total revenue generated in 2019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454" t="0" r="-2285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830053"/>
            <a:ext cx="2806343" cy="2549850"/>
          </a:xfrm>
          <a:custGeom>
            <a:avLst/>
            <a:gdLst/>
            <a:ahLst/>
            <a:cxnLst/>
            <a:rect r="r" b="b" t="t" l="l"/>
            <a:pathLst>
              <a:path h="2549850" w="2806343">
                <a:moveTo>
                  <a:pt x="0" y="0"/>
                </a:moveTo>
                <a:lnTo>
                  <a:pt x="2806343" y="0"/>
                </a:lnTo>
                <a:lnTo>
                  <a:pt x="2806343" y="2549849"/>
                </a:lnTo>
                <a:lnTo>
                  <a:pt x="0" y="2549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246" t="0" r="-36516" b="-40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62248" y="2830053"/>
            <a:ext cx="4834961" cy="1901389"/>
          </a:xfrm>
          <a:custGeom>
            <a:avLst/>
            <a:gdLst/>
            <a:ahLst/>
            <a:cxnLst/>
            <a:rect r="r" b="b" t="t" l="l"/>
            <a:pathLst>
              <a:path h="1901389" w="4834961">
                <a:moveTo>
                  <a:pt x="0" y="0"/>
                </a:moveTo>
                <a:lnTo>
                  <a:pt x="4834961" y="0"/>
                </a:lnTo>
                <a:lnTo>
                  <a:pt x="4834961" y="1901389"/>
                </a:lnTo>
                <a:lnTo>
                  <a:pt x="0" y="1901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80" b="-71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792302" y="2830053"/>
            <a:ext cx="3910572" cy="1896627"/>
          </a:xfrm>
          <a:custGeom>
            <a:avLst/>
            <a:gdLst/>
            <a:ahLst/>
            <a:cxnLst/>
            <a:rect r="r" b="b" t="t" l="l"/>
            <a:pathLst>
              <a:path h="1896627" w="3910572">
                <a:moveTo>
                  <a:pt x="0" y="0"/>
                </a:moveTo>
                <a:lnTo>
                  <a:pt x="3910572" y="0"/>
                </a:lnTo>
                <a:lnTo>
                  <a:pt x="3910572" y="1896627"/>
                </a:lnTo>
                <a:lnTo>
                  <a:pt x="0" y="1896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3183" y="6017348"/>
            <a:ext cx="5909539" cy="1691306"/>
          </a:xfrm>
          <a:custGeom>
            <a:avLst/>
            <a:gdLst/>
            <a:ahLst/>
            <a:cxnLst/>
            <a:rect r="r" b="b" t="t" l="l"/>
            <a:pathLst>
              <a:path h="1691306" w="5909539">
                <a:moveTo>
                  <a:pt x="0" y="0"/>
                </a:moveTo>
                <a:lnTo>
                  <a:pt x="5909539" y="0"/>
                </a:lnTo>
                <a:lnTo>
                  <a:pt x="5909539" y="1691307"/>
                </a:lnTo>
                <a:lnTo>
                  <a:pt x="0" y="16913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938" t="-37696" r="-16128" b="-3769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50512" y="8346101"/>
            <a:ext cx="6516435" cy="935477"/>
          </a:xfrm>
          <a:custGeom>
            <a:avLst/>
            <a:gdLst/>
            <a:ahLst/>
            <a:cxnLst/>
            <a:rect r="r" b="b" t="t" l="l"/>
            <a:pathLst>
              <a:path h="935477" w="6516435">
                <a:moveTo>
                  <a:pt x="0" y="0"/>
                </a:moveTo>
                <a:lnTo>
                  <a:pt x="6516435" y="0"/>
                </a:lnTo>
                <a:lnTo>
                  <a:pt x="6516435" y="935476"/>
                </a:lnTo>
                <a:lnTo>
                  <a:pt x="0" y="9354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9864" t="-272136" r="-49830" b="-32159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52722" y="8346101"/>
            <a:ext cx="5288973" cy="1016652"/>
          </a:xfrm>
          <a:custGeom>
            <a:avLst/>
            <a:gdLst/>
            <a:ahLst/>
            <a:cxnLst/>
            <a:rect r="r" b="b" t="t" l="l"/>
            <a:pathLst>
              <a:path h="1016652" w="5288973">
                <a:moveTo>
                  <a:pt x="0" y="0"/>
                </a:moveTo>
                <a:lnTo>
                  <a:pt x="5288974" y="0"/>
                </a:lnTo>
                <a:lnTo>
                  <a:pt x="5288974" y="1016651"/>
                </a:lnTo>
                <a:lnTo>
                  <a:pt x="0" y="10166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25752" y="8252638"/>
            <a:ext cx="4982666" cy="1195799"/>
          </a:xfrm>
          <a:custGeom>
            <a:avLst/>
            <a:gdLst/>
            <a:ahLst/>
            <a:cxnLst/>
            <a:rect r="r" b="b" t="t" l="l"/>
            <a:pathLst>
              <a:path h="1195799" w="4982666">
                <a:moveTo>
                  <a:pt x="0" y="0"/>
                </a:moveTo>
                <a:lnTo>
                  <a:pt x="4982666" y="0"/>
                </a:lnTo>
                <a:lnTo>
                  <a:pt x="4982666" y="1195799"/>
                </a:lnTo>
                <a:lnTo>
                  <a:pt x="0" y="11957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416" t="-23632" r="-6018" b="-17771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162248" y="931768"/>
            <a:ext cx="7963503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9"/>
              </a:lnSpc>
            </a:pPr>
            <a:r>
              <a:rPr lang="en-US" sz="66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t="0" r="-915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69650" y="678684"/>
            <a:ext cx="8057436" cy="463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77"/>
              </a:lnSpc>
            </a:pPr>
            <a:r>
              <a:rPr lang="en-US" sz="355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681372" y="691131"/>
            <a:ext cx="10925256" cy="1598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86"/>
              </a:lnSpc>
            </a:pPr>
            <a:r>
              <a:rPr lang="en-US" sz="9347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374363" y="2126993"/>
            <a:ext cx="3248010" cy="2065261"/>
          </a:xfrm>
          <a:custGeom>
            <a:avLst/>
            <a:gdLst/>
            <a:ahLst/>
            <a:cxnLst/>
            <a:rect r="r" b="b" t="t" l="l"/>
            <a:pathLst>
              <a:path h="2065261" w="3248010">
                <a:moveTo>
                  <a:pt x="0" y="0"/>
                </a:moveTo>
                <a:lnTo>
                  <a:pt x="3248010" y="0"/>
                </a:lnTo>
                <a:lnTo>
                  <a:pt x="3248010" y="2065261"/>
                </a:lnTo>
                <a:lnTo>
                  <a:pt x="0" y="2065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507100" y="4058904"/>
            <a:ext cx="19302201" cy="1165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80"/>
              </a:lnSpc>
              <a:spcBef>
                <a:spcPct val="0"/>
              </a:spcBef>
            </a:pPr>
            <a:r>
              <a:rPr lang="en-US" sz="6771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987789" y="5294749"/>
            <a:ext cx="10785546" cy="1183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8"/>
              </a:lnSpc>
              <a:spcBef>
                <a:spcPct val="0"/>
              </a:spcBef>
            </a:pPr>
            <a:r>
              <a:rPr lang="en-US" sz="3427" spc="34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798"/>
              </a:lnSpc>
              <a:spcBef>
                <a:spcPct val="0"/>
              </a:spcBef>
            </a:pPr>
            <a:r>
              <a:rPr lang="en-US" sz="3427" spc="34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54427" y="6549031"/>
            <a:ext cx="13887881" cy="581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2"/>
              </a:lnSpc>
            </a:pPr>
            <a:r>
              <a:rPr lang="en-US" sz="3423" spc="349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4922" y="7284840"/>
            <a:ext cx="16551280" cy="719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1"/>
              </a:lnSpc>
              <a:spcBef>
                <a:spcPct val="0"/>
              </a:spcBef>
            </a:pPr>
            <a:r>
              <a:rPr lang="en-US" sz="4279" spc="427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279" spc="427" u="sng">
                <a:solidFill>
                  <a:srgbClr val="000000"/>
                </a:solidFill>
                <a:latin typeface="Lato"/>
                <a:hlinkClick r:id="rId4" tooltip="https://tinyurl.com/y59k39hk"/>
              </a:rPr>
              <a:t>https://tinyurl.com/y59k39hk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670202" y="9217321"/>
            <a:ext cx="9936426" cy="75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spc="283" u="sng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DAFxxznSTlE</dc:identifier>
  <dcterms:modified xsi:type="dcterms:W3CDTF">2011-08-01T06:04:30Z</dcterms:modified>
  <cp:revision>1</cp:revision>
  <dc:title>Digital Mobile Radio Market Report</dc:title>
</cp:coreProperties>
</file>