
<file path=[Content_Types].xml><?xml version="1.0" encoding="utf-8"?>
<Types xmlns="http://schemas.openxmlformats.org/package/2006/content-types">
  <Default Extension="rels" ContentType="application/vnd.openxmlformats-package.relationships+xml"/>
  <Default Extension="jpeg" ContentType="image/jpeg"/>
  <Default Extension="fntdata" ContentType="application/x-fontdata"/>
  <Override PartName="/docProps/app.xml" ContentType="application/vnd.openxmlformats-officedocument.extended-properties+xml"/>
  <Override PartName="/docProps/core.xml" ContentType="application/vnd.openxmlformats-package.core-properties+xml"/>
  <Override PartName="/ppt/presentation.xml" ContentType="application/vnd.openxmlformats-officedocument.presentationml.presentation.main+xml"/>
  <Override PartName="/ppt/presProps.xml" ContentType="application/vnd.openxmlformats-officedocument.presentationml.presProps+xml"/>
  <Override PartName="/ppt/slideLayouts/slideLayout1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tableStyles.xml" ContentType="application/vnd.openxmlformats-officedocument.presentationml.tableStyles+xml"/>
  <Override PartName="/ppt/tags/tag1.xml" ContentType="application/vnd.openxmlformats-officedocument.presentationml.tags+xml"/>
  <Override PartName="/ppt/theme/theme1.xml" ContentType="application/vnd.openxmlformats-officedocument.theme+xml"/>
  <Override PartName="/ppt/viewProps.xml" ContentType="application/vnd.openxmlformats-officedocument.presentationml.viewProps+xml"/>
</Types>
</file>

<file path=_rels/.rels>&#65279;<?xml version="1.0" encoding="utf-8" standalone="yes"?><Relationships xmlns="http://schemas.openxmlformats.org/package/2006/relationships"><Relationship Id="rId1" Type="http://schemas.openxmlformats.org/officeDocument/2006/relationships/officeDocument" Target="ppt/presentation.xml" /><Relationship Id="rId2" Type="http://schemas.openxmlformats.org/package/2006/relationships/metadata/core-properties" Target="docProps/core.xml" /><Relationship Id="rId3" Type="http://schemas.openxmlformats.org/officeDocument/2006/relationships/extended-properties" Target="docProps/app.xml" /><Relationship Id="rId4" Type="http://schemas.openxmlformats.org/package/2006/relationships/metadata/thumbnail" Target="docProps/thumbnail.jpeg" /></Relationships>
</file>

<file path=ppt/presentation.xml><?xml version="1.0" encoding="utf-8"?>
<!--Generated by Aspose.Slides for .NET 16.12.1.0-->
<p:presentation xmlns:r="http://schemas.openxmlformats.org/officeDocument/2006/relationships" xmlns:a="http://schemas.openxmlformats.org/drawingml/2006/main" xmlns:p="http://schemas.openxmlformats.org/presentationml/2006/main" embedTrueTypeFonts="1" saveSubsetFonts="1">
  <p:sldMasterIdLst>
    <p:sldMasterId id="2147483648" r:id="rId1"/>
  </p:sldMasterIdLst>
  <p:sldIdLst>
    <p:sldId id="256" r:id="rId2"/>
    <p:sldId id="257" r:id="rId3"/>
    <p:sldId id="258" r:id="rId4"/>
    <p:sldId id="259" r:id="rId5"/>
    <p:sldId id="260" r:id="rId6"/>
    <p:sldId id="261" r:id="rId7"/>
    <p:sldId id="262" r:id="rId8"/>
    <p:sldId id="263" r:id="rId9"/>
    <p:sldId id="264" r:id="rId10"/>
  </p:sldIdLst>
  <p:sldSz cx="18288000" cy="10287000"/>
  <p:notesSz cx="6858000" cy="9144000"/>
  <p:embeddedFontLst>
    <p:embeddedFont>
      <p:font typeface="Barlow Semi-Bold" panose="020B0604020202020204" charset="0"/>
      <p:regular r:id="rId12"/>
    </p:embeddedFont>
    <p:embeddedFont>
      <p:font typeface="Canva Sans" panose="020B0604020202020204" charset="0"/>
      <p:regular r:id="rId13"/>
    </p:embeddedFont>
    <p:embeddedFont>
      <p:font typeface="Canva Sans Bold" panose="020B0604020202020204" charset="0"/>
      <p:regular r:id="rId14"/>
    </p:embeddedFont>
    <p:embeddedFont>
      <p:font typeface="DM Sans" pitchFamily="2" charset="0"/>
      <p:regular r:id="rId15"/>
    </p:embeddedFont>
    <p:embeddedFont>
      <p:font typeface="Garet" panose="020B0604020202020204" charset="0"/>
      <p:regular r:id="rId16"/>
    </p:embeddedFont>
    <p:embeddedFont>
      <p:font typeface="Garet Bold" panose="020B0604020202020204" charset="0"/>
      <p:regular r:id="rId17"/>
    </p:embeddedFont>
    <p:embeddedFont>
      <p:font typeface="Georgia Pro Bold" panose="020B0604020202020204" charset="0"/>
      <p:regular r:id="rId18"/>
    </p:embeddedFont>
    <p:embeddedFont>
      <p:font typeface="Lato" panose="020F0502020204030203" pitchFamily="34" charset="0"/>
      <p:regular r:id="rId19"/>
    </p:embeddedFont>
    <p:embeddedFont>
      <p:font typeface="Lato Bold" panose="020F0502020204030203" charset="0"/>
      <p:regular r:id="rId20"/>
    </p:embeddedFont>
    <p:embeddedFont>
      <p:font typeface="Now" panose="020B0604020202020204" charset="0"/>
      <p:regular r:id="rId21"/>
    </p:embeddedFont>
    <p:embeddedFont>
      <p:font typeface="Now Bold" panose="020B0604020202020204" charset="0"/>
      <p:regular r:id="rId22"/>
    </p:embeddedFont>
  </p:embeddedFontLst>
  <p:custDataLst>
    <p:tags r:id="rId11"/>
  </p:custDataLst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2160">
          <p15:clr>
            <a:srgbClr val="A4A3A4"/>
          </p15:clr>
        </p15:guide>
        <p15:guide id="2" pos="2880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r="http://schemas.openxmlformats.org/officeDocument/2006/relationships"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5620" autoAdjust="0"/>
    <p:restoredTop sz="94622" autoAdjust="0"/>
  </p:normalViewPr>
  <p:slideViewPr>
    <p:cSldViewPr>
      <p:cViewPr varScale="1">
        <p:scale>
          <a:sx n="50" d="100"/>
          <a:sy n="50" d="100"/>
        </p:scale>
        <p:origin x="874" y="43"/>
      </p:cViewPr>
      <p:guideLst>
        <p:guide orient="horz" pos="2160"/>
        <p:guide pos="2880"/>
      </p:guideLst>
    </p:cSldViewPr>
  </p:slideViewPr>
  <p:outlineViewPr>
    <p:cViewPr>
      <p:scale>
        <a:sx n="33" d="100"/>
        <a:sy n="33" d="100"/>
      </p:scale>
      <p:origin x="0" y="0"/>
    </p:cViewPr>
  </p:outlineViewPr>
  <p:notesTextViewPr>
    <p:cViewPr>
      <p:scale>
        <a:sx n="100" d="100"/>
        <a:sy n="100" d="100"/>
      </p:scale>
      <p:origin x="0" y="0"/>
    </p:cViewPr>
  </p:notesTextViewPr>
  <p:notesViewPr>
    <p:cSldViewPr>
      <p:cViewPr>
        <p:scale>
          <a:sx n="0" d="100"/>
          <a:sy n="0" d="100"/>
        </p:scale>
        <p:origin x="0" y="0"/>
      </p:cViewPr>
    </p:cSldViewPr>
  </p:notesViewPr>
  <p:gridSpacing cx="76200" cy="76200"/>
</p:viewPr>
</file>

<file path=ppt/_rels/presentation.xml.rels>&#65279;<?xml version="1.0" encoding="utf-8" standalone="yes"?><Relationships xmlns="http://schemas.openxmlformats.org/package/2006/relationships"><Relationship Id="rId1" Type="http://schemas.openxmlformats.org/officeDocument/2006/relationships/slideMaster" Target="slideMasters/slideMaster1.xml" /><Relationship Id="rId10" Type="http://schemas.openxmlformats.org/officeDocument/2006/relationships/slide" Target="slides/slide9.xml" /><Relationship Id="rId11" Type="http://schemas.openxmlformats.org/officeDocument/2006/relationships/tags" Target="tags/tag1.xml" /><Relationship Id="rId12" Type="http://schemas.openxmlformats.org/officeDocument/2006/relationships/font" Target="fonts/font1.fntdata" /><Relationship Id="rId13" Type="http://schemas.openxmlformats.org/officeDocument/2006/relationships/font" Target="fonts/font2.fntdata" /><Relationship Id="rId14" Type="http://schemas.openxmlformats.org/officeDocument/2006/relationships/font" Target="fonts/font3.fntdata" /><Relationship Id="rId15" Type="http://schemas.openxmlformats.org/officeDocument/2006/relationships/font" Target="fonts/font4.fntdata" /><Relationship Id="rId16" Type="http://schemas.openxmlformats.org/officeDocument/2006/relationships/font" Target="fonts/font5.fntdata" /><Relationship Id="rId17" Type="http://schemas.openxmlformats.org/officeDocument/2006/relationships/font" Target="fonts/font6.fntdata" /><Relationship Id="rId18" Type="http://schemas.openxmlformats.org/officeDocument/2006/relationships/font" Target="fonts/font7.fntdata" /><Relationship Id="rId19" Type="http://schemas.openxmlformats.org/officeDocument/2006/relationships/font" Target="fonts/font8.fntdata" /><Relationship Id="rId2" Type="http://schemas.openxmlformats.org/officeDocument/2006/relationships/slide" Target="slides/slide1.xml" /><Relationship Id="rId20" Type="http://schemas.openxmlformats.org/officeDocument/2006/relationships/font" Target="fonts/font9.fntdata" /><Relationship Id="rId21" Type="http://schemas.openxmlformats.org/officeDocument/2006/relationships/font" Target="fonts/font10.fntdata" /><Relationship Id="rId22" Type="http://schemas.openxmlformats.org/officeDocument/2006/relationships/font" Target="fonts/font11.fntdata" /><Relationship Id="rId23" Type="http://schemas.openxmlformats.org/officeDocument/2006/relationships/presProps" Target="presProps.xml" /><Relationship Id="rId24" Type="http://schemas.openxmlformats.org/officeDocument/2006/relationships/viewProps" Target="viewProps.xml" /><Relationship Id="rId25" Type="http://schemas.openxmlformats.org/officeDocument/2006/relationships/theme" Target="theme/theme1.xml" /><Relationship Id="rId26" Type="http://schemas.openxmlformats.org/officeDocument/2006/relationships/tableStyles" Target="tableStyles.xml" /><Relationship Id="rId3" Type="http://schemas.openxmlformats.org/officeDocument/2006/relationships/slide" Target="slides/slide2.xml" /><Relationship Id="rId4" Type="http://schemas.openxmlformats.org/officeDocument/2006/relationships/slide" Target="slides/slide3.xml" /><Relationship Id="rId5" Type="http://schemas.openxmlformats.org/officeDocument/2006/relationships/slide" Target="slides/slide4.xml" /><Relationship Id="rId6" Type="http://schemas.openxmlformats.org/officeDocument/2006/relationships/slide" Target="slides/slide5.xml" /><Relationship Id="rId7" Type="http://schemas.openxmlformats.org/officeDocument/2006/relationships/slide" Target="slides/slide6.xml" /><Relationship Id="rId8" Type="http://schemas.openxmlformats.org/officeDocument/2006/relationships/slide" Target="slides/slide7.xml" /><Relationship Id="rId9" Type="http://schemas.openxmlformats.org/officeDocument/2006/relationships/slide" Target="slides/slide8.xml" /></Relationships>
</file>

<file path=ppt/slideLayouts/_rels/slideLayout1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2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3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4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5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6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7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8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9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10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11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slideLayout1.xml><?xml version="1.0" encoding="utf-8"?>
<p:sldLayout xmlns:a="http://schemas.openxmlformats.org/drawingml/2006/main" xmlns:r="http://schemas.openxmlformats.org/officeDocument/2006/relationships" xmlns:p14="http://schemas.microsoft.com/office/powerpoint/2010/main" xmlns:p15="http://schemas.microsoft.com/office/powerpoint/2012/main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/>
              <a:t>Click to edit Master subtitle style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t>4/18/2024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2.xml><?xml version="1.0" encoding="utf-8"?>
<p:sldLayout xmlns:a="http://schemas.openxmlformats.org/drawingml/2006/main" xmlns:r="http://schemas.openxmlformats.org/officeDocument/2006/relationships" xmlns:p14="http://schemas.microsoft.com/office/powerpoint/2010/main" xmlns:p15="http://schemas.microsoft.com/office/powerpoint/2012/main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t>4/18/2024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3.xml><?xml version="1.0" encoding="utf-8"?>
<p:sldLayout xmlns:a="http://schemas.openxmlformats.org/drawingml/2006/main" xmlns:r="http://schemas.openxmlformats.org/officeDocument/2006/relationships" xmlns:p14="http://schemas.microsoft.com/office/powerpoint/2010/main" xmlns:p15="http://schemas.microsoft.com/office/powerpoint/2012/main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t>4/18/2024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4.xml><?xml version="1.0" encoding="utf-8"?>
<p:sldLayout xmlns:a="http://schemas.openxmlformats.org/drawingml/2006/main" xmlns:r="http://schemas.openxmlformats.org/officeDocument/2006/relationships" xmlns:p14="http://schemas.microsoft.com/office/powerpoint/2010/main" xmlns:p15="http://schemas.microsoft.com/office/powerpoint/2012/main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t>4/18/2024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5.xml><?xml version="1.0" encoding="utf-8"?>
<p:sldLayout xmlns:a="http://schemas.openxmlformats.org/drawingml/2006/main" xmlns:r="http://schemas.openxmlformats.org/officeDocument/2006/relationships" xmlns:p14="http://schemas.microsoft.com/office/powerpoint/2010/main" xmlns:p15="http://schemas.microsoft.com/office/powerpoint/2012/main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t>4/18/2024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6.xml><?xml version="1.0" encoding="utf-8"?>
<p:sldLayout xmlns:a="http://schemas.openxmlformats.org/drawingml/2006/main" xmlns:r="http://schemas.openxmlformats.org/officeDocument/2006/relationships" xmlns:p14="http://schemas.microsoft.com/office/powerpoint/2010/main" xmlns:p15="http://schemas.microsoft.com/office/powerpoint/2012/main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t>4/18/2024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7.xml><?xml version="1.0" encoding="utf-8"?>
<p:sldLayout xmlns:a="http://schemas.openxmlformats.org/drawingml/2006/main" xmlns:r="http://schemas.openxmlformats.org/officeDocument/2006/relationships" xmlns:p14="http://schemas.microsoft.com/office/powerpoint/2010/main" xmlns:p15="http://schemas.microsoft.com/office/powerpoint/2012/main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t>4/18/2024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8.xml><?xml version="1.0" encoding="utf-8"?>
<p:sldLayout xmlns:a="http://schemas.openxmlformats.org/drawingml/2006/main" xmlns:r="http://schemas.openxmlformats.org/officeDocument/2006/relationships" xmlns:p14="http://schemas.microsoft.com/office/powerpoint/2010/main" xmlns:p15="http://schemas.microsoft.com/office/powerpoint/2012/main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t>4/18/2024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9.xml><?xml version="1.0" encoding="utf-8"?>
<p:sldLayout xmlns:a="http://schemas.openxmlformats.org/drawingml/2006/main" xmlns:r="http://schemas.openxmlformats.org/officeDocument/2006/relationships" xmlns:p14="http://schemas.microsoft.com/office/powerpoint/2010/main" xmlns:p15="http://schemas.microsoft.com/office/powerpoint/2012/main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t>4/18/2024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10.xml><?xml version="1.0" encoding="utf-8"?>
<p:sldLayout xmlns:a="http://schemas.openxmlformats.org/drawingml/2006/main" xmlns:r="http://schemas.openxmlformats.org/officeDocument/2006/relationships" xmlns:p14="http://schemas.microsoft.com/office/powerpoint/2010/main" xmlns:p15="http://schemas.microsoft.com/office/powerpoint/2012/main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t>4/18/2024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11.xml><?xml version="1.0" encoding="utf-8"?>
<p:sldLayout xmlns:a="http://schemas.openxmlformats.org/drawingml/2006/main" xmlns:r="http://schemas.openxmlformats.org/officeDocument/2006/relationships" xmlns:p14="http://schemas.microsoft.com/office/powerpoint/2010/main" xmlns:p15="http://schemas.microsoft.com/office/powerpoint/2012/main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t>4/18/2024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Masters/_rels/slideMaster1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.xml" /><Relationship Id="rId10" Type="http://schemas.openxmlformats.org/officeDocument/2006/relationships/slideLayout" Target="../slideLayouts/slideLayout10.xml" /><Relationship Id="rId11" Type="http://schemas.openxmlformats.org/officeDocument/2006/relationships/slideLayout" Target="../slideLayouts/slideLayout11.xml" /><Relationship Id="rId12" Type="http://schemas.openxmlformats.org/officeDocument/2006/relationships/theme" Target="../theme/theme1.xml" /><Relationship Id="rId2" Type="http://schemas.openxmlformats.org/officeDocument/2006/relationships/slideLayout" Target="../slideLayouts/slideLayout2.xml" /><Relationship Id="rId3" Type="http://schemas.openxmlformats.org/officeDocument/2006/relationships/slideLayout" Target="../slideLayouts/slideLayout3.xml" /><Relationship Id="rId4" Type="http://schemas.openxmlformats.org/officeDocument/2006/relationships/slideLayout" Target="../slideLayouts/slideLayout4.xml" /><Relationship Id="rId5" Type="http://schemas.openxmlformats.org/officeDocument/2006/relationships/slideLayout" Target="../slideLayouts/slideLayout5.xml" /><Relationship Id="rId6" Type="http://schemas.openxmlformats.org/officeDocument/2006/relationships/slideLayout" Target="../slideLayouts/slideLayout6.xml" /><Relationship Id="rId7" Type="http://schemas.openxmlformats.org/officeDocument/2006/relationships/slideLayout" Target="../slideLayouts/slideLayout7.xml" /><Relationship Id="rId8" Type="http://schemas.openxmlformats.org/officeDocument/2006/relationships/slideLayout" Target="../slideLayouts/slideLayout8.xml" /><Relationship Id="rId9" Type="http://schemas.openxmlformats.org/officeDocument/2006/relationships/slideLayout" Target="../slideLayouts/slideLayout9.xml" /></Relationships>
</file>

<file path=ppt/slideMasters/slideMaster1.xml><?xml version="1.0" encoding="utf-8"?>
<p:sldMaster xmlns:a="http://schemas.openxmlformats.org/drawingml/2006/main" xmlns:r="http://schemas.openxmlformats.org/officeDocument/2006/relationships" xmlns:p14="http://schemas.microsoft.com/office/powerpoint/2010/main" xmlns:p15="http://schemas.microsoft.com/office/powerpoint/2012/main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1D8BD707-D9CF-40AE-B4C6-C98DA3205C09}" type="datetimeFigureOut">
              <a:rPr lang="en-US" smtClean="0"/>
              <a:t>4/18/2024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B6F15528-21DE-4FAA-801E-634DDDAF4B2B}" type="slidenum">
              <a:rPr lang="en-US" smtClean="0"/>
              <a:t>‹#›</a:t>
            </a:fld>
            <a:endParaRPr 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ransition/>
  <p:timing/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7.xml" /><Relationship Id="rId2" Type="http://schemas.openxmlformats.org/officeDocument/2006/relationships/image" Target="../media/image1.jpeg" /></Relationships>
</file>

<file path=ppt/slides/_rels/slide2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7.xml" /><Relationship Id="rId2" Type="http://schemas.openxmlformats.org/officeDocument/2006/relationships/image" Target="../media/image2.jpeg" /></Relationships>
</file>

<file path=ppt/slides/_rels/slide3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7.xml" /><Relationship Id="rId2" Type="http://schemas.openxmlformats.org/officeDocument/2006/relationships/image" Target="../media/image3.jpeg" /><Relationship Id="rId3" Type="http://schemas.openxmlformats.org/officeDocument/2006/relationships/image" Target="../media/image4.jpeg" /></Relationships>
</file>

<file path=ppt/slides/_rels/slide4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7.xml" /><Relationship Id="rId2" Type="http://schemas.openxmlformats.org/officeDocument/2006/relationships/image" Target="../media/image5.jpeg" /><Relationship Id="rId3" Type="http://schemas.openxmlformats.org/officeDocument/2006/relationships/image" Target="../media/image4.jpeg" /></Relationships>
</file>

<file path=ppt/slides/_rels/slide5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7.xml" /><Relationship Id="rId2" Type="http://schemas.openxmlformats.org/officeDocument/2006/relationships/image" Target="../media/image6.jpeg" /></Relationships>
</file>

<file path=ppt/slides/_rels/slide6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7.xml" /><Relationship Id="rId2" Type="http://schemas.openxmlformats.org/officeDocument/2006/relationships/image" Target="../media/image7.jpeg" /></Relationships>
</file>

<file path=ppt/slides/_rels/slide7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7.xml" /><Relationship Id="rId2" Type="http://schemas.openxmlformats.org/officeDocument/2006/relationships/image" Target="../media/image5.jpeg" /></Relationships>
</file>

<file path=ppt/slides/_rels/slide8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7.xml" /><Relationship Id="rId10" Type="http://schemas.openxmlformats.org/officeDocument/2006/relationships/image" Target="../media/image16.jpeg" /><Relationship Id="rId2" Type="http://schemas.openxmlformats.org/officeDocument/2006/relationships/image" Target="../media/image8.jpeg" /><Relationship Id="rId3" Type="http://schemas.openxmlformats.org/officeDocument/2006/relationships/image" Target="../media/image9.jpeg" /><Relationship Id="rId4" Type="http://schemas.openxmlformats.org/officeDocument/2006/relationships/image" Target="../media/image10.jpeg" /><Relationship Id="rId5" Type="http://schemas.openxmlformats.org/officeDocument/2006/relationships/image" Target="../media/image11.jpeg" /><Relationship Id="rId6" Type="http://schemas.openxmlformats.org/officeDocument/2006/relationships/image" Target="../media/image12.jpeg" /><Relationship Id="rId7" Type="http://schemas.openxmlformats.org/officeDocument/2006/relationships/image" Target="../media/image13.jpeg" /><Relationship Id="rId8" Type="http://schemas.openxmlformats.org/officeDocument/2006/relationships/image" Target="../media/image14.jpeg" /><Relationship Id="rId9" Type="http://schemas.openxmlformats.org/officeDocument/2006/relationships/image" Target="../media/image15.jpeg" /></Relationships>
</file>

<file path=ppt/slides/_rels/slide9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7.xml" /><Relationship Id="rId2" Type="http://schemas.openxmlformats.org/officeDocument/2006/relationships/image" Target="../media/image17.jpeg" /><Relationship Id="rId3" Type="http://schemas.openxmlformats.org/officeDocument/2006/relationships/image" Target="../media/image18.jpeg" /><Relationship Id="rId4" Type="http://schemas.openxmlformats.org/officeDocument/2006/relationships/hyperlink" Target="https://www.cognitivemarketresearch.com/digital-food-delivery-market-report" TargetMode="External" /><Relationship Id="rId5" Type="http://schemas.openxmlformats.org/officeDocument/2006/relationships/hyperlink" Target="https://www.cognitivemarketresearch.com" TargetMode="External" /></Relationships>
</file>

<file path=ppt/slides/slide1.xml><?xml version="1.0" encoding="utf-8"?>
<p:sld xmlns:a="http://schemas.openxmlformats.org/drawingml/2006/main" xmlns:r="http://schemas.openxmlformats.org/officeDocument/2006/relationships" xmlns:p14="http://schemas.microsoft.com/office/powerpoint/2010/main" xmlns:p15="http://schemas.microsoft.com/office/powerpoint/2012/main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Freeform 2"/>
          <p:cNvSpPr/>
          <p:nvPr/>
        </p:nvSpPr>
        <p:spPr>
          <a:xfrm>
            <a:off x="0" y="0"/>
            <a:ext cx="18288000" cy="10287000"/>
          </a:xfrm>
          <a:custGeom>
            <a:rect l="l" t="t" r="r" b="b"/>
            <a:pathLst>
              <a:path w="18288000" h="10287000">
                <a:moveTo>
                  <a:pt x="0" y="0"/>
                </a:moveTo>
                <a:lnTo>
                  <a:pt x="18288000" y="0"/>
                </a:lnTo>
                <a:lnTo>
                  <a:pt x="18288000" y="10287000"/>
                </a:lnTo>
                <a:lnTo>
                  <a:pt x="0" y="10287000"/>
                </a:lnTo>
                <a:lnTo>
                  <a:pt x="0" y="0"/>
                </a:lnTo>
                <a:close/>
              </a:path>
            </a:pathLst>
          </a:custGeom>
          <a:blipFill>
            <a:blip r:embed="rId2"/>
            <a:stretch>
              <a:fillRect t="-4518" b="-4518"/>
            </a:stretch>
          </a:blipFill>
        </p:spPr>
        <p:txBody>
          <a:bodyPr/>
          <a:lstStyle/>
          <a:p/>
        </p:txBody>
      </p:sp>
      <p:grpSp>
        <p:nvGrpSpPr>
          <p:cNvPr id="3" name="Group 3"/>
          <p:cNvGrpSpPr/>
          <p:nvPr/>
        </p:nvGrpSpPr>
        <p:grpSpPr>
          <a:xfrm>
            <a:off x="1662692" y="2368146"/>
            <a:ext cx="14962615" cy="5550709"/>
            <a:chExt cx="3940771" cy="1461915"/>
          </a:xfrm>
        </p:grpSpPr>
        <p:sp>
          <p:nvSpPr>
            <p:cNvPr id="4" name="Freeform 4"/>
            <p:cNvSpPr/>
            <p:nvPr/>
          </p:nvSpPr>
          <p:spPr>
            <a:xfrm>
              <a:off x="0" y="0"/>
              <a:ext cx="3940771" cy="1461915"/>
            </a:xfrm>
            <a:custGeom>
              <a:rect l="l" t="t" r="r" b="b"/>
              <a:pathLst>
                <a:path w="3940771" h="1461915">
                  <a:moveTo>
                    <a:pt x="0" y="0"/>
                  </a:moveTo>
                  <a:lnTo>
                    <a:pt x="3940771" y="0"/>
                  </a:lnTo>
                  <a:lnTo>
                    <a:pt x="3940771" y="1461915"/>
                  </a:lnTo>
                  <a:lnTo>
                    <a:pt x="0" y="1461915"/>
                  </a:lnTo>
                  <a:close/>
                </a:path>
              </a:pathLst>
            </a:custGeom>
            <a:solidFill>
              <a:srgbClr val="D3BFA9"/>
            </a:solidFill>
          </p:spPr>
          <p:txBody>
            <a:bodyPr/>
            <a:lstStyle/>
            <a:p/>
          </p:txBody>
        </p:sp>
        <p:sp>
          <p:nvSpPr>
            <p:cNvPr id="5" name="TextBox 5"/>
            <p:cNvSpPr txBox="1"/>
            <p:nvPr/>
          </p:nvSpPr>
          <p:spPr>
            <a:xfrm>
              <a:off x="0" y="-38100"/>
              <a:ext cx="3940771" cy="1500015"/>
            </a:xfrm>
            <a:prstGeom prst="rect">
              <a:avLst/>
            </a:prstGeom>
          </p:spPr>
          <p:txBody>
            <a:bodyPr lIns="50800" tIns="50800" rIns="50800" bIns="50800" rtlCol="0" anchor="ctr"/>
            <a:lstStyle/>
            <a:p>
              <a:pPr algn="ctr">
                <a:lnSpc>
                  <a:spcPts val="2823"/>
                </a:lnSpc>
              </a:pPr>
              <a:endParaRPr/>
            </a:p>
          </p:txBody>
        </p:sp>
      </p:grpSp>
      <p:sp>
        <p:nvSpPr>
          <p:cNvPr id="6" name="TextBox 6"/>
          <p:cNvSpPr txBox="1"/>
          <p:nvPr/>
        </p:nvSpPr>
        <p:spPr>
          <a:xfrm>
            <a:off x="2667000" y="3441784"/>
            <a:ext cx="13231045" cy="3403432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>
              <a:lnSpc>
                <a:spcPts val="8813"/>
              </a:lnSpc>
            </a:pPr>
            <a:r>
              <a:rPr lang="en-US" sz="7799">
                <a:solidFill>
                  <a:srgbClr val="000000"/>
                </a:solidFill>
                <a:latin typeface="Garet"/>
              </a:rPr>
              <a:t>DIGITAL FOOD DELIVERY</a:t>
            </a:r>
          </a:p>
          <a:p>
            <a:pPr>
              <a:lnSpc>
                <a:spcPts val="8813"/>
              </a:lnSpc>
            </a:pPr>
            <a:r>
              <a:rPr lang="en-US" sz="7799">
                <a:solidFill>
                  <a:srgbClr val="000000"/>
                </a:solidFill>
                <a:latin typeface="Garet"/>
              </a:rPr>
              <a:t>MARKET REPORT</a:t>
            </a:r>
          </a:p>
          <a:p>
            <a:pPr>
              <a:lnSpc>
                <a:spcPts val="8813"/>
              </a:lnSpc>
            </a:pPr>
            <a:r>
              <a:rPr lang="en-US" sz="7799">
                <a:solidFill>
                  <a:srgbClr val="000000"/>
                </a:solidFill>
                <a:latin typeface="Garet"/>
              </a:rPr>
              <a:t>2024</a:t>
            </a:r>
          </a:p>
        </p:txBody>
      </p:sp>
    </p:spTree>
  </p:cSld>
  <p:clrMapOvr>
    <a:masterClrMapping/>
  </p:clrMapOvr>
  <p:transition/>
  <p:timing/>
</p:sld>
</file>

<file path=ppt/slides/slide2.xml><?xml version="1.0" encoding="utf-8"?>
<p:sld xmlns:a="http://schemas.openxmlformats.org/drawingml/2006/main" xmlns:r="http://schemas.openxmlformats.org/officeDocument/2006/relationships" xmlns:p14="http://schemas.microsoft.com/office/powerpoint/2010/main" xmlns:p15="http://schemas.microsoft.com/office/powerpoint/2012/main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Freeform 2"/>
          <p:cNvSpPr/>
          <p:nvPr/>
        </p:nvSpPr>
        <p:spPr>
          <a:xfrm>
            <a:off x="0" y="0"/>
            <a:ext cx="18288000" cy="10287000"/>
          </a:xfrm>
          <a:custGeom>
            <a:rect l="l" t="t" r="r" b="b"/>
            <a:pathLst>
              <a:path w="18288000" h="10287000">
                <a:moveTo>
                  <a:pt x="0" y="0"/>
                </a:moveTo>
                <a:lnTo>
                  <a:pt x="18288000" y="0"/>
                </a:lnTo>
                <a:lnTo>
                  <a:pt x="18288000" y="10287000"/>
                </a:lnTo>
                <a:lnTo>
                  <a:pt x="0" y="10287000"/>
                </a:lnTo>
                <a:lnTo>
                  <a:pt x="0" y="0"/>
                </a:lnTo>
                <a:close/>
              </a:path>
            </a:pathLst>
          </a:custGeom>
          <a:blipFill>
            <a:blip r:embed="rId2"/>
            <a:stretch>
              <a:fillRect t="-9259" b="-9259"/>
            </a:stretch>
          </a:blipFill>
        </p:spPr>
        <p:txBody>
          <a:bodyPr/>
          <a:lstStyle/>
          <a:p/>
        </p:txBody>
      </p:sp>
      <p:grpSp>
        <p:nvGrpSpPr>
          <p:cNvPr id="3" name="Group 3"/>
          <p:cNvGrpSpPr/>
          <p:nvPr/>
        </p:nvGrpSpPr>
        <p:grpSpPr>
          <a:xfrm>
            <a:off x="2587336" y="2860098"/>
            <a:ext cx="13113327" cy="5164282"/>
            <a:chExt cx="3453716" cy="1360140"/>
          </a:xfrm>
        </p:grpSpPr>
        <p:sp>
          <p:nvSpPr>
            <p:cNvPr id="4" name="Freeform 4"/>
            <p:cNvSpPr/>
            <p:nvPr/>
          </p:nvSpPr>
          <p:spPr>
            <a:xfrm>
              <a:off x="0" y="0"/>
              <a:ext cx="3453716" cy="1360140"/>
            </a:xfrm>
            <a:custGeom>
              <a:rect l="l" t="t" r="r" b="b"/>
              <a:pathLst>
                <a:path w="3453716" h="1360140">
                  <a:moveTo>
                    <a:pt x="30110" y="0"/>
                  </a:moveTo>
                  <a:lnTo>
                    <a:pt x="3423606" y="0"/>
                  </a:lnTo>
                  <a:cubicBezTo>
                    <a:pt x="3440235" y="0"/>
                    <a:pt x="3453716" y="13481"/>
                    <a:pt x="3453716" y="30110"/>
                  </a:cubicBezTo>
                  <a:lnTo>
                    <a:pt x="3453716" y="1330030"/>
                  </a:lnTo>
                  <a:cubicBezTo>
                    <a:pt x="3453716" y="1346659"/>
                    <a:pt x="3440235" y="1360140"/>
                    <a:pt x="3423606" y="1360140"/>
                  </a:cubicBezTo>
                  <a:lnTo>
                    <a:pt x="30110" y="1360140"/>
                  </a:lnTo>
                  <a:cubicBezTo>
                    <a:pt x="13481" y="1360140"/>
                    <a:pt x="0" y="1346659"/>
                    <a:pt x="0" y="1330030"/>
                  </a:cubicBezTo>
                  <a:lnTo>
                    <a:pt x="0" y="30110"/>
                  </a:lnTo>
                  <a:cubicBezTo>
                    <a:pt x="0" y="13481"/>
                    <a:pt x="13481" y="0"/>
                    <a:pt x="30110" y="0"/>
                  </a:cubicBezTo>
                  <a:close/>
                </a:path>
              </a:pathLst>
            </a:custGeom>
            <a:solidFill>
              <a:srgbClr val="8F4B21"/>
            </a:solidFill>
          </p:spPr>
          <p:txBody>
            <a:bodyPr/>
            <a:lstStyle/>
            <a:p/>
          </p:txBody>
        </p:sp>
        <p:sp>
          <p:nvSpPr>
            <p:cNvPr id="5" name="TextBox 5"/>
            <p:cNvSpPr txBox="1"/>
            <p:nvPr/>
          </p:nvSpPr>
          <p:spPr>
            <a:xfrm>
              <a:off x="0" y="-38100"/>
              <a:ext cx="3453716" cy="1398240"/>
            </a:xfrm>
            <a:prstGeom prst="rect">
              <a:avLst/>
            </a:prstGeom>
          </p:spPr>
          <p:txBody>
            <a:bodyPr lIns="50800" tIns="50800" rIns="50800" bIns="50800" rtlCol="0" anchor="ctr"/>
            <a:lstStyle/>
            <a:p>
              <a:pPr algn="ctr">
                <a:lnSpc>
                  <a:spcPts val="2659"/>
                </a:lnSpc>
              </a:pPr>
              <a:endParaRPr/>
            </a:p>
          </p:txBody>
        </p:sp>
      </p:grpSp>
      <p:sp>
        <p:nvSpPr>
          <p:cNvPr id="6" name="TextBox 6"/>
          <p:cNvSpPr txBox="1"/>
          <p:nvPr/>
        </p:nvSpPr>
        <p:spPr>
          <a:xfrm>
            <a:off x="5771018" y="3050598"/>
            <a:ext cx="6745964" cy="876320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ctr">
              <a:lnSpc>
                <a:spcPts val="6300"/>
              </a:lnSpc>
            </a:pPr>
            <a:r>
              <a:rPr lang="en-US" sz="7000">
                <a:solidFill>
                  <a:srgbClr val="FFFFFF"/>
                </a:solidFill>
                <a:latin typeface="DM Sans"/>
              </a:rPr>
              <a:t>INTRODUCTION</a:t>
            </a:r>
          </a:p>
        </p:txBody>
      </p:sp>
      <p:sp>
        <p:nvSpPr>
          <p:cNvPr id="7" name="TextBox 7"/>
          <p:cNvSpPr txBox="1"/>
          <p:nvPr/>
        </p:nvSpPr>
        <p:spPr>
          <a:xfrm>
            <a:off x="2925041" y="4675361"/>
            <a:ext cx="12567805" cy="3063876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>
              <a:lnSpc>
                <a:spcPts val="4899"/>
              </a:lnSpc>
              <a:spcBef>
                <a:spcPct val="0"/>
              </a:spcBef>
            </a:pPr>
            <a:r>
              <a:rPr lang="en-US" sz="3499">
                <a:solidFill>
                  <a:srgbClr val="FFFFFF"/>
                </a:solidFill>
                <a:latin typeface="Now"/>
              </a:rPr>
              <a:t>Food delivery facilitated by digital apps has emerged as one of the e-commerce space's fastest-growing advancements. Customers can now simply buy food online and have it delivered to their homes in the quickest time possible due to digital food delivery.</a:t>
            </a:r>
          </a:p>
        </p:txBody>
      </p:sp>
    </p:spTree>
  </p:cSld>
  <p:clrMapOvr>
    <a:masterClrMapping/>
  </p:clrMapOvr>
  <p:transition/>
  <p:timing/>
</p:sld>
</file>

<file path=ppt/slides/slide3.xml><?xml version="1.0" encoding="utf-8"?>
<p:sld xmlns:a="http://schemas.openxmlformats.org/drawingml/2006/main" xmlns:r="http://schemas.openxmlformats.org/officeDocument/2006/relationships" xmlns:p14="http://schemas.microsoft.com/office/powerpoint/2010/main" xmlns:p15="http://schemas.microsoft.com/office/powerpoint/2012/main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Freeform 2"/>
          <p:cNvSpPr/>
          <p:nvPr/>
        </p:nvSpPr>
        <p:spPr>
          <a:xfrm>
            <a:off x="0" y="0"/>
            <a:ext cx="18288000" cy="10287000"/>
          </a:xfrm>
          <a:custGeom>
            <a:rect l="l" t="t" r="r" b="b"/>
            <a:pathLst>
              <a:path w="18288000" h="10287000">
                <a:moveTo>
                  <a:pt x="0" y="0"/>
                </a:moveTo>
                <a:lnTo>
                  <a:pt x="18288000" y="0"/>
                </a:lnTo>
                <a:lnTo>
                  <a:pt x="18288000" y="10287000"/>
                </a:lnTo>
                <a:lnTo>
                  <a:pt x="0" y="10287000"/>
                </a:lnTo>
                <a:lnTo>
                  <a:pt x="0" y="0"/>
                </a:lnTo>
                <a:close/>
              </a:path>
            </a:pathLst>
          </a:custGeom>
          <a:blipFill>
            <a:blip r:embed="rId2"/>
            <a:stretch>
              <a:fillRect t="-9259" b="-9259"/>
            </a:stretch>
          </a:blipFill>
        </p:spPr>
        <p:txBody>
          <a:bodyPr/>
          <a:lstStyle/>
          <a:p/>
        </p:txBody>
      </p:sp>
      <p:sp>
        <p:nvSpPr>
          <p:cNvPr id="3" name="TextBox 3"/>
          <p:cNvSpPr txBox="1"/>
          <p:nvPr/>
        </p:nvSpPr>
        <p:spPr>
          <a:xfrm>
            <a:off x="9826315" y="1120392"/>
            <a:ext cx="7963503" cy="857248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ctr">
              <a:lnSpc>
                <a:spcPts val="6299"/>
              </a:lnSpc>
            </a:pPr>
            <a:r>
              <a:rPr lang="en-US" sz="6999">
                <a:solidFill>
                  <a:srgbClr val="FFFFFF"/>
                </a:solidFill>
                <a:latin typeface="DM Sans"/>
              </a:rPr>
              <a:t>KEY INSIGHTS</a:t>
            </a:r>
          </a:p>
        </p:txBody>
      </p:sp>
      <p:sp>
        <p:nvSpPr>
          <p:cNvPr id="4" name="Freeform 4"/>
          <p:cNvSpPr/>
          <p:nvPr/>
        </p:nvSpPr>
        <p:spPr>
          <a:xfrm>
            <a:off x="10054774" y="7399673"/>
            <a:ext cx="7512380" cy="2331264"/>
          </a:xfrm>
          <a:custGeom>
            <a:rect l="l" t="t" r="r" b="b"/>
            <a:pathLst>
              <a:path w="7512379" h="2331264">
                <a:moveTo>
                  <a:pt x="0" y="0"/>
                </a:moveTo>
                <a:lnTo>
                  <a:pt x="7512380" y="0"/>
                </a:lnTo>
                <a:lnTo>
                  <a:pt x="7512380" y="2331264"/>
                </a:lnTo>
                <a:lnTo>
                  <a:pt x="0" y="2331264"/>
                </a:lnTo>
                <a:lnTo>
                  <a:pt x="0" y="0"/>
                </a:lnTo>
                <a:close/>
              </a:path>
            </a:pathLst>
          </a:custGeom>
          <a:blipFill>
            <a:blip r:embed="rId3">
              <a:alphaModFix amt="40000"/>
              <a:extLst>
                <a:ext uri="{96DAC541-7B7A-43D3-8B79-37D633B846F1}">
                  <asvg:svgBlip xmlns:asvg="http://schemas.microsoft.com/office/drawing/2016/SVG/main" r:embed="rId4"/>
                </a:ext>
              </a:extLst>
            </a:blip>
            <a:stretch>
              <a:fillRect t="-154842"/>
            </a:stretch>
          </a:blipFill>
        </p:spPr>
        <p:txBody>
          <a:bodyPr/>
          <a:lstStyle/>
          <a:p/>
        </p:txBody>
      </p:sp>
      <p:grpSp>
        <p:nvGrpSpPr>
          <p:cNvPr id="5" name="Group 5"/>
          <p:cNvGrpSpPr/>
          <p:nvPr/>
        </p:nvGrpSpPr>
        <p:grpSpPr>
          <a:xfrm>
            <a:off x="9826315" y="7157041"/>
            <a:ext cx="7969297" cy="1585500"/>
            <a:chExt cx="2156186" cy="428975"/>
          </a:xfrm>
        </p:grpSpPr>
        <p:sp>
          <p:nvSpPr>
            <p:cNvPr id="6" name="Freeform 6"/>
            <p:cNvSpPr/>
            <p:nvPr/>
          </p:nvSpPr>
          <p:spPr>
            <a:xfrm>
              <a:off x="0" y="0"/>
              <a:ext cx="2156186" cy="428975"/>
            </a:xfrm>
            <a:custGeom>
              <a:rect l="l" t="t" r="r" b="b"/>
              <a:pathLst>
                <a:path w="2156186" h="428975">
                  <a:moveTo>
                    <a:pt x="29144" y="0"/>
                  </a:moveTo>
                  <a:lnTo>
                    <a:pt x="2127042" y="0"/>
                  </a:lnTo>
                  <a:cubicBezTo>
                    <a:pt x="2143138" y="0"/>
                    <a:pt x="2156186" y="13048"/>
                    <a:pt x="2156186" y="29144"/>
                  </a:cubicBezTo>
                  <a:lnTo>
                    <a:pt x="2156186" y="399831"/>
                  </a:lnTo>
                  <a:cubicBezTo>
                    <a:pt x="2156186" y="415927"/>
                    <a:pt x="2143138" y="428975"/>
                    <a:pt x="2127042" y="428975"/>
                  </a:cubicBezTo>
                  <a:lnTo>
                    <a:pt x="29144" y="428975"/>
                  </a:lnTo>
                  <a:cubicBezTo>
                    <a:pt x="13048" y="428975"/>
                    <a:pt x="0" y="415927"/>
                    <a:pt x="0" y="399831"/>
                  </a:cubicBezTo>
                  <a:lnTo>
                    <a:pt x="0" y="29144"/>
                  </a:lnTo>
                  <a:cubicBezTo>
                    <a:pt x="0" y="13048"/>
                    <a:pt x="13048" y="0"/>
                    <a:pt x="29144" y="0"/>
                  </a:cubicBezTo>
                  <a:close/>
                </a:path>
              </a:pathLst>
            </a:custGeom>
            <a:solidFill>
              <a:srgbClr val="61201D"/>
            </a:solidFill>
          </p:spPr>
          <p:txBody>
            <a:bodyPr/>
            <a:lstStyle/>
            <a:p/>
          </p:txBody>
        </p:sp>
        <p:sp>
          <p:nvSpPr>
            <p:cNvPr id="7" name="TextBox 7"/>
            <p:cNvSpPr txBox="1"/>
            <p:nvPr/>
          </p:nvSpPr>
          <p:spPr>
            <a:xfrm>
              <a:off x="0" y="-38100"/>
              <a:ext cx="2156186" cy="467075"/>
            </a:xfrm>
            <a:prstGeom prst="rect">
              <a:avLst/>
            </a:prstGeom>
          </p:spPr>
          <p:txBody>
            <a:bodyPr lIns="45720" tIns="45720" rIns="45720" bIns="45720" rtlCol="0" anchor="ctr"/>
            <a:lstStyle/>
            <a:p>
              <a:pPr algn="ctr">
                <a:lnSpc>
                  <a:spcPts val="2823"/>
                </a:lnSpc>
              </a:pPr>
              <a:endParaRPr/>
            </a:p>
          </p:txBody>
        </p:sp>
      </p:grpSp>
      <p:sp>
        <p:nvSpPr>
          <p:cNvPr id="8" name="Freeform 8"/>
          <p:cNvSpPr/>
          <p:nvPr/>
        </p:nvSpPr>
        <p:spPr>
          <a:xfrm>
            <a:off x="10054774" y="5378958"/>
            <a:ext cx="7512380" cy="2331264"/>
          </a:xfrm>
          <a:custGeom>
            <a:rect l="l" t="t" r="r" b="b"/>
            <a:pathLst>
              <a:path w="7512379" h="2331264">
                <a:moveTo>
                  <a:pt x="0" y="0"/>
                </a:moveTo>
                <a:lnTo>
                  <a:pt x="7512380" y="0"/>
                </a:lnTo>
                <a:lnTo>
                  <a:pt x="7512380" y="2331264"/>
                </a:lnTo>
                <a:lnTo>
                  <a:pt x="0" y="2331264"/>
                </a:lnTo>
                <a:lnTo>
                  <a:pt x="0" y="0"/>
                </a:lnTo>
                <a:close/>
              </a:path>
            </a:pathLst>
          </a:custGeom>
          <a:blipFill>
            <a:blip r:embed="rId3">
              <a:alphaModFix amt="40000"/>
              <a:extLst>
                <a:ext uri="{96DAC541-7B7A-43D3-8B79-37D633B846F1}">
                  <asvg:svgBlip xmlns:asvg="http://schemas.microsoft.com/office/drawing/2016/SVG/main" r:embed="rId4"/>
                </a:ext>
              </a:extLst>
            </a:blip>
            <a:stretch>
              <a:fillRect t="-154842"/>
            </a:stretch>
          </a:blipFill>
        </p:spPr>
        <p:txBody>
          <a:bodyPr/>
          <a:lstStyle/>
          <a:p/>
        </p:txBody>
      </p:sp>
      <p:grpSp>
        <p:nvGrpSpPr>
          <p:cNvPr id="9" name="Group 9"/>
          <p:cNvGrpSpPr/>
          <p:nvPr/>
        </p:nvGrpSpPr>
        <p:grpSpPr>
          <a:xfrm>
            <a:off x="9826315" y="5138841"/>
            <a:ext cx="7969297" cy="1585500"/>
            <a:chExt cx="2156186" cy="428975"/>
          </a:xfrm>
        </p:grpSpPr>
        <p:sp>
          <p:nvSpPr>
            <p:cNvPr id="10" name="Freeform 10"/>
            <p:cNvSpPr/>
            <p:nvPr/>
          </p:nvSpPr>
          <p:spPr>
            <a:xfrm>
              <a:off x="0" y="0"/>
              <a:ext cx="2156186" cy="428975"/>
            </a:xfrm>
            <a:custGeom>
              <a:rect l="l" t="t" r="r" b="b"/>
              <a:pathLst>
                <a:path w="2156186" h="428975">
                  <a:moveTo>
                    <a:pt x="29144" y="0"/>
                  </a:moveTo>
                  <a:lnTo>
                    <a:pt x="2127042" y="0"/>
                  </a:lnTo>
                  <a:cubicBezTo>
                    <a:pt x="2143138" y="0"/>
                    <a:pt x="2156186" y="13048"/>
                    <a:pt x="2156186" y="29144"/>
                  </a:cubicBezTo>
                  <a:lnTo>
                    <a:pt x="2156186" y="399831"/>
                  </a:lnTo>
                  <a:cubicBezTo>
                    <a:pt x="2156186" y="415927"/>
                    <a:pt x="2143138" y="428975"/>
                    <a:pt x="2127042" y="428975"/>
                  </a:cubicBezTo>
                  <a:lnTo>
                    <a:pt x="29144" y="428975"/>
                  </a:lnTo>
                  <a:cubicBezTo>
                    <a:pt x="13048" y="428975"/>
                    <a:pt x="0" y="415927"/>
                    <a:pt x="0" y="399831"/>
                  </a:cubicBezTo>
                  <a:lnTo>
                    <a:pt x="0" y="29144"/>
                  </a:lnTo>
                  <a:cubicBezTo>
                    <a:pt x="0" y="13048"/>
                    <a:pt x="13048" y="0"/>
                    <a:pt x="29144" y="0"/>
                  </a:cubicBezTo>
                  <a:close/>
                </a:path>
              </a:pathLst>
            </a:custGeom>
            <a:solidFill>
              <a:srgbClr val="61201D"/>
            </a:solidFill>
          </p:spPr>
          <p:txBody>
            <a:bodyPr/>
            <a:lstStyle/>
            <a:p/>
          </p:txBody>
        </p:sp>
        <p:sp>
          <p:nvSpPr>
            <p:cNvPr id="11" name="TextBox 11"/>
            <p:cNvSpPr txBox="1"/>
            <p:nvPr/>
          </p:nvSpPr>
          <p:spPr>
            <a:xfrm>
              <a:off x="0" y="-38100"/>
              <a:ext cx="2156186" cy="467075"/>
            </a:xfrm>
            <a:prstGeom prst="rect">
              <a:avLst/>
            </a:prstGeom>
          </p:spPr>
          <p:txBody>
            <a:bodyPr lIns="45720" tIns="45720" rIns="45720" bIns="45720" rtlCol="0" anchor="ctr"/>
            <a:lstStyle/>
            <a:p>
              <a:pPr algn="ctr">
                <a:lnSpc>
                  <a:spcPts val="2823"/>
                </a:lnSpc>
              </a:pPr>
              <a:endParaRPr/>
            </a:p>
          </p:txBody>
        </p:sp>
      </p:grpSp>
      <p:sp>
        <p:nvSpPr>
          <p:cNvPr id="12" name="Freeform 12"/>
          <p:cNvSpPr/>
          <p:nvPr/>
        </p:nvSpPr>
        <p:spPr>
          <a:xfrm>
            <a:off x="10054774" y="3361522"/>
            <a:ext cx="7512380" cy="2331264"/>
          </a:xfrm>
          <a:custGeom>
            <a:rect l="l" t="t" r="r" b="b"/>
            <a:pathLst>
              <a:path w="7512379" h="2331264">
                <a:moveTo>
                  <a:pt x="0" y="0"/>
                </a:moveTo>
                <a:lnTo>
                  <a:pt x="7512380" y="0"/>
                </a:lnTo>
                <a:lnTo>
                  <a:pt x="7512380" y="2331264"/>
                </a:lnTo>
                <a:lnTo>
                  <a:pt x="0" y="2331264"/>
                </a:lnTo>
                <a:lnTo>
                  <a:pt x="0" y="0"/>
                </a:lnTo>
                <a:close/>
              </a:path>
            </a:pathLst>
          </a:custGeom>
          <a:blipFill>
            <a:blip r:embed="rId3">
              <a:alphaModFix amt="40000"/>
              <a:extLst>
                <a:ext uri="{96DAC541-7B7A-43D3-8B79-37D633B846F1}">
                  <asvg:svgBlip xmlns:asvg="http://schemas.microsoft.com/office/drawing/2016/SVG/main" r:embed="rId4"/>
                </a:ext>
              </a:extLst>
            </a:blip>
            <a:stretch>
              <a:fillRect t="-154842"/>
            </a:stretch>
          </a:blipFill>
        </p:spPr>
        <p:txBody>
          <a:bodyPr/>
          <a:lstStyle/>
          <a:p/>
        </p:txBody>
      </p:sp>
      <p:grpSp>
        <p:nvGrpSpPr>
          <p:cNvPr id="13" name="Group 13"/>
          <p:cNvGrpSpPr/>
          <p:nvPr/>
        </p:nvGrpSpPr>
        <p:grpSpPr>
          <a:xfrm>
            <a:off x="9826315" y="3120641"/>
            <a:ext cx="7969297" cy="1585500"/>
            <a:chExt cx="2156186" cy="428975"/>
          </a:xfrm>
        </p:grpSpPr>
        <p:sp>
          <p:nvSpPr>
            <p:cNvPr id="14" name="Freeform 14"/>
            <p:cNvSpPr/>
            <p:nvPr/>
          </p:nvSpPr>
          <p:spPr>
            <a:xfrm>
              <a:off x="0" y="0"/>
              <a:ext cx="2156186" cy="428975"/>
            </a:xfrm>
            <a:custGeom>
              <a:rect l="l" t="t" r="r" b="b"/>
              <a:pathLst>
                <a:path w="2156186" h="428975">
                  <a:moveTo>
                    <a:pt x="29144" y="0"/>
                  </a:moveTo>
                  <a:lnTo>
                    <a:pt x="2127042" y="0"/>
                  </a:lnTo>
                  <a:cubicBezTo>
                    <a:pt x="2143138" y="0"/>
                    <a:pt x="2156186" y="13048"/>
                    <a:pt x="2156186" y="29144"/>
                  </a:cubicBezTo>
                  <a:lnTo>
                    <a:pt x="2156186" y="399831"/>
                  </a:lnTo>
                  <a:cubicBezTo>
                    <a:pt x="2156186" y="415927"/>
                    <a:pt x="2143138" y="428975"/>
                    <a:pt x="2127042" y="428975"/>
                  </a:cubicBezTo>
                  <a:lnTo>
                    <a:pt x="29144" y="428975"/>
                  </a:lnTo>
                  <a:cubicBezTo>
                    <a:pt x="13048" y="428975"/>
                    <a:pt x="0" y="415927"/>
                    <a:pt x="0" y="399831"/>
                  </a:cubicBezTo>
                  <a:lnTo>
                    <a:pt x="0" y="29144"/>
                  </a:lnTo>
                  <a:cubicBezTo>
                    <a:pt x="0" y="13048"/>
                    <a:pt x="13048" y="0"/>
                    <a:pt x="29144" y="0"/>
                  </a:cubicBezTo>
                  <a:close/>
                </a:path>
              </a:pathLst>
            </a:custGeom>
            <a:solidFill>
              <a:srgbClr val="61201D"/>
            </a:solidFill>
          </p:spPr>
          <p:txBody>
            <a:bodyPr/>
            <a:lstStyle/>
            <a:p/>
          </p:txBody>
        </p:sp>
        <p:sp>
          <p:nvSpPr>
            <p:cNvPr id="15" name="TextBox 15"/>
            <p:cNvSpPr txBox="1"/>
            <p:nvPr/>
          </p:nvSpPr>
          <p:spPr>
            <a:xfrm>
              <a:off x="0" y="-38100"/>
              <a:ext cx="2156186" cy="467075"/>
            </a:xfrm>
            <a:prstGeom prst="rect">
              <a:avLst/>
            </a:prstGeom>
          </p:spPr>
          <p:txBody>
            <a:bodyPr lIns="45720" tIns="45720" rIns="45720" bIns="45720" rtlCol="0" anchor="ctr"/>
            <a:lstStyle/>
            <a:p>
              <a:pPr algn="ctr">
                <a:lnSpc>
                  <a:spcPts val="2823"/>
                </a:lnSpc>
              </a:pPr>
              <a:endParaRPr/>
            </a:p>
          </p:txBody>
        </p:sp>
      </p:grpSp>
      <p:sp>
        <p:nvSpPr>
          <p:cNvPr id="16" name="AutoShape 16"/>
          <p:cNvSpPr/>
          <p:nvPr/>
        </p:nvSpPr>
        <p:spPr>
          <a:xfrm flipH="1" flipV="1">
            <a:off x="11479101" y="3496733"/>
            <a:ext cx="0" cy="833315"/>
          </a:xfrm>
          <a:prstGeom prst="line">
            <a:avLst/>
          </a:prstGeom>
          <a:ln w="28575" cap="flat">
            <a:solidFill>
              <a:srgbClr val="FFFFFF"/>
            </a:solidFill>
            <a:prstDash val="solid"/>
            <a:headEnd type="none" w="sm" len="sm"/>
            <a:tailEnd type="none" w="sm" len="sm"/>
          </a:ln>
        </p:spPr>
        <p:txBody>
          <a:bodyPr/>
          <a:lstStyle/>
          <a:p/>
        </p:txBody>
      </p:sp>
      <p:sp>
        <p:nvSpPr>
          <p:cNvPr id="17" name="AutoShape 17"/>
          <p:cNvSpPr/>
          <p:nvPr/>
        </p:nvSpPr>
        <p:spPr>
          <a:xfrm flipH="1" flipV="1">
            <a:off x="11479101" y="5514933"/>
            <a:ext cx="0" cy="833315"/>
          </a:xfrm>
          <a:prstGeom prst="line">
            <a:avLst/>
          </a:prstGeom>
          <a:ln w="28575" cap="flat">
            <a:solidFill>
              <a:srgbClr val="FFFFFF"/>
            </a:solidFill>
            <a:prstDash val="solid"/>
            <a:headEnd type="none" w="sm" len="sm"/>
            <a:tailEnd type="none" w="sm" len="sm"/>
          </a:ln>
        </p:spPr>
        <p:txBody>
          <a:bodyPr/>
          <a:lstStyle/>
          <a:p/>
        </p:txBody>
      </p:sp>
      <p:sp>
        <p:nvSpPr>
          <p:cNvPr id="18" name="AutoShape 18"/>
          <p:cNvSpPr/>
          <p:nvPr/>
        </p:nvSpPr>
        <p:spPr>
          <a:xfrm flipH="1" flipV="1">
            <a:off x="11479101" y="7533133"/>
            <a:ext cx="0" cy="833315"/>
          </a:xfrm>
          <a:prstGeom prst="line">
            <a:avLst/>
          </a:prstGeom>
          <a:ln w="28575" cap="flat">
            <a:solidFill>
              <a:srgbClr val="FFFFFF"/>
            </a:solidFill>
            <a:prstDash val="solid"/>
            <a:headEnd type="none" w="sm" len="sm"/>
            <a:tailEnd type="none" w="sm" len="sm"/>
          </a:ln>
        </p:spPr>
        <p:txBody>
          <a:bodyPr/>
          <a:lstStyle/>
          <a:p/>
        </p:txBody>
      </p:sp>
      <p:sp>
        <p:nvSpPr>
          <p:cNvPr id="19" name="TextBox 19"/>
          <p:cNvSpPr txBox="1"/>
          <p:nvPr/>
        </p:nvSpPr>
        <p:spPr>
          <a:xfrm>
            <a:off x="11641101" y="3251895"/>
            <a:ext cx="5799480" cy="1209724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ctr">
              <a:lnSpc>
                <a:spcPts val="4805"/>
              </a:lnSpc>
            </a:pPr>
            <a:r>
              <a:rPr lang="en-US" sz="3432" spc="109">
                <a:solidFill>
                  <a:srgbClr val="FFFFFF"/>
                </a:solidFill>
                <a:latin typeface="Barlow Semi-Bold"/>
              </a:rPr>
              <a:t>MARKET SIZE</a:t>
            </a:r>
          </a:p>
          <a:p>
            <a:pPr algn="ctr">
              <a:lnSpc>
                <a:spcPts val="4805"/>
              </a:lnSpc>
              <a:spcBef>
                <a:spcPct val="0"/>
              </a:spcBef>
            </a:pPr>
            <a:r>
              <a:rPr lang="en-US" sz="3432" spc="109">
                <a:solidFill>
                  <a:srgbClr val="FFFFFF"/>
                </a:solidFill>
                <a:latin typeface="Barlow Semi-Bold"/>
              </a:rPr>
              <a:t>886.1 billion</a:t>
            </a:r>
          </a:p>
        </p:txBody>
      </p:sp>
      <p:sp>
        <p:nvSpPr>
          <p:cNvPr id="20" name="TextBox 20"/>
          <p:cNvSpPr txBox="1"/>
          <p:nvPr/>
        </p:nvSpPr>
        <p:spPr>
          <a:xfrm>
            <a:off x="11641101" y="5288629"/>
            <a:ext cx="5799480" cy="1209724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ctr">
              <a:lnSpc>
                <a:spcPts val="4805"/>
              </a:lnSpc>
            </a:pPr>
            <a:r>
              <a:rPr lang="en-US" sz="3432" spc="109">
                <a:solidFill>
                  <a:srgbClr val="FFFFFF"/>
                </a:solidFill>
                <a:latin typeface="Barlow Semi-Bold"/>
              </a:rPr>
              <a:t>FORECAST</a:t>
            </a:r>
          </a:p>
          <a:p>
            <a:pPr algn="ctr">
              <a:lnSpc>
                <a:spcPts val="4805"/>
              </a:lnSpc>
              <a:spcBef>
                <a:spcPct val="0"/>
              </a:spcBef>
            </a:pPr>
            <a:r>
              <a:rPr lang="en-US" sz="3432" spc="109">
                <a:solidFill>
                  <a:srgbClr val="FFFFFF"/>
                </a:solidFill>
                <a:latin typeface="Barlow Semi-Bold"/>
              </a:rPr>
              <a:t>278.82 Billion</a:t>
            </a:r>
          </a:p>
        </p:txBody>
      </p:sp>
      <p:sp>
        <p:nvSpPr>
          <p:cNvPr id="21" name="TextBox 21"/>
          <p:cNvSpPr txBox="1"/>
          <p:nvPr/>
        </p:nvSpPr>
        <p:spPr>
          <a:xfrm>
            <a:off x="11641101" y="7323473"/>
            <a:ext cx="5799480" cy="1209724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ctr">
              <a:lnSpc>
                <a:spcPts val="4805"/>
              </a:lnSpc>
            </a:pPr>
            <a:r>
              <a:rPr lang="en-US" sz="3432" spc="109">
                <a:solidFill>
                  <a:srgbClr val="FFFFFF"/>
                </a:solidFill>
                <a:latin typeface="Barlow Semi-Bold"/>
              </a:rPr>
              <a:t>CAGR</a:t>
            </a:r>
          </a:p>
          <a:p>
            <a:pPr algn="ctr">
              <a:lnSpc>
                <a:spcPts val="4805"/>
              </a:lnSpc>
              <a:spcBef>
                <a:spcPct val="0"/>
              </a:spcBef>
            </a:pPr>
            <a:r>
              <a:rPr lang="en-US" sz="3432" spc="109">
                <a:solidFill>
                  <a:srgbClr val="FFFFFF"/>
                </a:solidFill>
                <a:latin typeface="Barlow Semi-Bold"/>
              </a:rPr>
              <a:t>11.27%</a:t>
            </a:r>
          </a:p>
        </p:txBody>
      </p:sp>
      <p:sp>
        <p:nvSpPr>
          <p:cNvPr id="22" name="TextBox 22"/>
          <p:cNvSpPr txBox="1"/>
          <p:nvPr/>
        </p:nvSpPr>
        <p:spPr>
          <a:xfrm>
            <a:off x="9954013" y="3622610"/>
            <a:ext cx="1441764" cy="599365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ctr">
              <a:lnSpc>
                <a:spcPts val="4805"/>
              </a:lnSpc>
              <a:spcBef>
                <a:spcPct val="0"/>
              </a:spcBef>
            </a:pPr>
            <a:r>
              <a:rPr lang="en-US" sz="3432" spc="109">
                <a:solidFill>
                  <a:srgbClr val="FFFFFF"/>
                </a:solidFill>
                <a:latin typeface="Barlow Semi-Bold"/>
              </a:rPr>
              <a:t>2022</a:t>
            </a:r>
          </a:p>
        </p:txBody>
      </p:sp>
      <p:sp>
        <p:nvSpPr>
          <p:cNvPr id="23" name="TextBox 23"/>
          <p:cNvSpPr txBox="1"/>
          <p:nvPr/>
        </p:nvSpPr>
        <p:spPr>
          <a:xfrm>
            <a:off x="10020988" y="5616586"/>
            <a:ext cx="1441764" cy="599365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ctr">
              <a:lnSpc>
                <a:spcPts val="4805"/>
              </a:lnSpc>
              <a:spcBef>
                <a:spcPct val="0"/>
              </a:spcBef>
            </a:pPr>
            <a:r>
              <a:rPr lang="en-US" sz="3432" spc="109">
                <a:solidFill>
                  <a:srgbClr val="FFFFFF"/>
                </a:solidFill>
                <a:latin typeface="Barlow Semi-Bold"/>
              </a:rPr>
              <a:t>2030</a:t>
            </a:r>
          </a:p>
        </p:txBody>
      </p:sp>
      <p:sp>
        <p:nvSpPr>
          <p:cNvPr id="24" name="TextBox 24"/>
          <p:cNvSpPr txBox="1"/>
          <p:nvPr/>
        </p:nvSpPr>
        <p:spPr>
          <a:xfrm>
            <a:off x="9954013" y="7306829"/>
            <a:ext cx="1441764" cy="1209724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ctr">
              <a:lnSpc>
                <a:spcPts val="4805"/>
              </a:lnSpc>
            </a:pPr>
            <a:r>
              <a:rPr lang="en-US" sz="3432" spc="109">
                <a:solidFill>
                  <a:srgbClr val="FFFFFF"/>
                </a:solidFill>
                <a:latin typeface="Barlow Semi-Bold"/>
              </a:rPr>
              <a:t>2023-</a:t>
            </a:r>
          </a:p>
          <a:p>
            <a:pPr algn="ctr">
              <a:lnSpc>
                <a:spcPts val="4805"/>
              </a:lnSpc>
              <a:spcBef>
                <a:spcPct val="0"/>
              </a:spcBef>
            </a:pPr>
            <a:r>
              <a:rPr lang="en-US" sz="3432" spc="109">
                <a:solidFill>
                  <a:srgbClr val="FFFFFF"/>
                </a:solidFill>
                <a:latin typeface="Barlow Semi-Bold"/>
              </a:rPr>
              <a:t>2030</a:t>
            </a:r>
          </a:p>
        </p:txBody>
      </p:sp>
    </p:spTree>
  </p:cSld>
  <p:clrMapOvr>
    <a:masterClrMapping/>
  </p:clrMapOvr>
  <p:transition/>
  <p:timing/>
</p:sld>
</file>

<file path=ppt/slides/slide4.xml><?xml version="1.0" encoding="utf-8"?>
<p:sld xmlns:a="http://schemas.openxmlformats.org/drawingml/2006/main" xmlns:r="http://schemas.openxmlformats.org/officeDocument/2006/relationships" xmlns:p14="http://schemas.microsoft.com/office/powerpoint/2010/main" xmlns:p15="http://schemas.microsoft.com/office/powerpoint/2012/main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Freeform 2"/>
          <p:cNvSpPr/>
          <p:nvPr/>
        </p:nvSpPr>
        <p:spPr>
          <a:xfrm>
            <a:off x="0" y="0"/>
            <a:ext cx="18288000" cy="10287000"/>
          </a:xfrm>
          <a:custGeom>
            <a:rect l="l" t="t" r="r" b="b"/>
            <a:pathLst>
              <a:path w="18288000" h="10287000">
                <a:moveTo>
                  <a:pt x="0" y="0"/>
                </a:moveTo>
                <a:lnTo>
                  <a:pt x="18288000" y="0"/>
                </a:lnTo>
                <a:lnTo>
                  <a:pt x="18288000" y="10287000"/>
                </a:lnTo>
                <a:lnTo>
                  <a:pt x="0" y="10287000"/>
                </a:lnTo>
                <a:lnTo>
                  <a:pt x="0" y="0"/>
                </a:lnTo>
                <a:close/>
              </a:path>
            </a:pathLst>
          </a:custGeom>
          <a:blipFill>
            <a:blip r:embed="rId2"/>
            <a:stretch>
              <a:fillRect t="-9259" b="-9259"/>
            </a:stretch>
          </a:blipFill>
        </p:spPr>
        <p:txBody>
          <a:bodyPr/>
          <a:lstStyle/>
          <a:p/>
        </p:txBody>
      </p:sp>
      <p:sp>
        <p:nvSpPr>
          <p:cNvPr id="3" name="Freeform 3"/>
          <p:cNvSpPr/>
          <p:nvPr/>
        </p:nvSpPr>
        <p:spPr>
          <a:xfrm>
            <a:off x="4870932" y="3402564"/>
            <a:ext cx="9140417" cy="2836481"/>
          </a:xfrm>
          <a:custGeom>
            <a:rect l="l" t="t" r="r" b="b"/>
            <a:pathLst>
              <a:path w="9140417" h="2836481">
                <a:moveTo>
                  <a:pt x="0" y="0"/>
                </a:moveTo>
                <a:lnTo>
                  <a:pt x="9140417" y="0"/>
                </a:lnTo>
                <a:lnTo>
                  <a:pt x="9140417" y="2836481"/>
                </a:lnTo>
                <a:lnTo>
                  <a:pt x="0" y="2836481"/>
                </a:lnTo>
                <a:lnTo>
                  <a:pt x="0" y="0"/>
                </a:lnTo>
                <a:close/>
              </a:path>
            </a:pathLst>
          </a:custGeom>
          <a:blipFill>
            <a:blip r:embed="rId3">
              <a:alphaModFix amt="40000"/>
              <a:extLst>
                <a:ext uri="{96DAC541-7B7A-43D3-8B79-37D633B846F1}">
                  <asvg:svgBlip xmlns:asvg="http://schemas.microsoft.com/office/drawing/2016/SVG/main" r:embed="rId4"/>
                </a:ext>
              </a:extLst>
            </a:blip>
            <a:stretch>
              <a:fillRect t="-154842"/>
            </a:stretch>
          </a:blipFill>
        </p:spPr>
        <p:txBody>
          <a:bodyPr/>
          <a:lstStyle/>
          <a:p/>
        </p:txBody>
      </p:sp>
      <p:grpSp>
        <p:nvGrpSpPr>
          <p:cNvPr id="4" name="Group 4"/>
          <p:cNvGrpSpPr/>
          <p:nvPr/>
        </p:nvGrpSpPr>
        <p:grpSpPr>
          <a:xfrm>
            <a:off x="4431723" y="3109481"/>
            <a:ext cx="10018835" cy="1632034"/>
            <a:chExt cx="2227896" cy="362917"/>
          </a:xfrm>
        </p:grpSpPr>
        <p:sp>
          <p:nvSpPr>
            <p:cNvPr id="5" name="Freeform 5"/>
            <p:cNvSpPr/>
            <p:nvPr/>
          </p:nvSpPr>
          <p:spPr>
            <a:xfrm>
              <a:off x="0" y="0"/>
              <a:ext cx="2227896" cy="362917"/>
            </a:xfrm>
            <a:custGeom>
              <a:rect l="l" t="t" r="r" b="b"/>
              <a:pathLst>
                <a:path w="2227896" h="362917">
                  <a:moveTo>
                    <a:pt x="23182" y="0"/>
                  </a:moveTo>
                  <a:lnTo>
                    <a:pt x="2204714" y="0"/>
                  </a:lnTo>
                  <a:cubicBezTo>
                    <a:pt x="2217517" y="0"/>
                    <a:pt x="2227896" y="10379"/>
                    <a:pt x="2227896" y="23182"/>
                  </a:cubicBezTo>
                  <a:lnTo>
                    <a:pt x="2227896" y="339735"/>
                  </a:lnTo>
                  <a:cubicBezTo>
                    <a:pt x="2227896" y="345883"/>
                    <a:pt x="2225454" y="351779"/>
                    <a:pt x="2221106" y="356127"/>
                  </a:cubicBezTo>
                  <a:cubicBezTo>
                    <a:pt x="2216759" y="360474"/>
                    <a:pt x="2210862" y="362917"/>
                    <a:pt x="2204714" y="362917"/>
                  </a:cubicBezTo>
                  <a:lnTo>
                    <a:pt x="23182" y="362917"/>
                  </a:lnTo>
                  <a:cubicBezTo>
                    <a:pt x="10379" y="362917"/>
                    <a:pt x="0" y="352538"/>
                    <a:pt x="0" y="339735"/>
                  </a:cubicBezTo>
                  <a:lnTo>
                    <a:pt x="0" y="23182"/>
                  </a:lnTo>
                  <a:cubicBezTo>
                    <a:pt x="0" y="17034"/>
                    <a:pt x="2442" y="11137"/>
                    <a:pt x="6790" y="6790"/>
                  </a:cubicBezTo>
                  <a:cubicBezTo>
                    <a:pt x="11137" y="2442"/>
                    <a:pt x="17034" y="0"/>
                    <a:pt x="23182" y="0"/>
                  </a:cubicBezTo>
                  <a:close/>
                </a:path>
              </a:pathLst>
            </a:custGeom>
            <a:solidFill>
              <a:srgbClr val="D29A45"/>
            </a:solidFill>
          </p:spPr>
          <p:txBody>
            <a:bodyPr/>
            <a:lstStyle/>
            <a:p/>
          </p:txBody>
        </p:sp>
        <p:sp>
          <p:nvSpPr>
            <p:cNvPr id="6" name="TextBox 6"/>
            <p:cNvSpPr txBox="1"/>
            <p:nvPr/>
          </p:nvSpPr>
          <p:spPr>
            <a:xfrm>
              <a:off x="0" y="-38100"/>
              <a:ext cx="2227896" cy="401017"/>
            </a:xfrm>
            <a:prstGeom prst="rect">
              <a:avLst/>
            </a:prstGeom>
          </p:spPr>
          <p:txBody>
            <a:bodyPr lIns="50800" tIns="50800" rIns="50800" bIns="50800" rtlCol="0" anchor="ctr"/>
            <a:lstStyle/>
            <a:p>
              <a:pPr algn="ctr">
                <a:lnSpc>
                  <a:spcPts val="2823"/>
                </a:lnSpc>
              </a:pPr>
              <a:endParaRPr/>
            </a:p>
          </p:txBody>
        </p:sp>
      </p:grpSp>
      <p:grpSp>
        <p:nvGrpSpPr>
          <p:cNvPr id="7" name="Group 7"/>
          <p:cNvGrpSpPr/>
          <p:nvPr/>
        </p:nvGrpSpPr>
        <p:grpSpPr>
          <a:xfrm>
            <a:off x="4592963" y="5362477"/>
            <a:ext cx="9696355" cy="1632034"/>
            <a:chExt cx="2156186" cy="362917"/>
          </a:xfrm>
        </p:grpSpPr>
        <p:sp>
          <p:nvSpPr>
            <p:cNvPr id="8" name="Freeform 8"/>
            <p:cNvSpPr/>
            <p:nvPr/>
          </p:nvSpPr>
          <p:spPr>
            <a:xfrm>
              <a:off x="0" y="0"/>
              <a:ext cx="2156186" cy="362917"/>
            </a:xfrm>
            <a:custGeom>
              <a:rect l="l" t="t" r="r" b="b"/>
              <a:pathLst>
                <a:path w="2156186" h="362917">
                  <a:moveTo>
                    <a:pt x="23953" y="0"/>
                  </a:moveTo>
                  <a:lnTo>
                    <a:pt x="2132233" y="0"/>
                  </a:lnTo>
                  <a:cubicBezTo>
                    <a:pt x="2145462" y="0"/>
                    <a:pt x="2156186" y="10724"/>
                    <a:pt x="2156186" y="23953"/>
                  </a:cubicBezTo>
                  <a:lnTo>
                    <a:pt x="2156186" y="338964"/>
                  </a:lnTo>
                  <a:cubicBezTo>
                    <a:pt x="2156186" y="345316"/>
                    <a:pt x="2153662" y="351409"/>
                    <a:pt x="2149170" y="355901"/>
                  </a:cubicBezTo>
                  <a:cubicBezTo>
                    <a:pt x="2144678" y="360393"/>
                    <a:pt x="2138586" y="362917"/>
                    <a:pt x="2132233" y="362917"/>
                  </a:cubicBezTo>
                  <a:lnTo>
                    <a:pt x="23953" y="362917"/>
                  </a:lnTo>
                  <a:cubicBezTo>
                    <a:pt x="17600" y="362917"/>
                    <a:pt x="11508" y="360393"/>
                    <a:pt x="7016" y="355901"/>
                  </a:cubicBezTo>
                  <a:cubicBezTo>
                    <a:pt x="2524" y="351409"/>
                    <a:pt x="0" y="345316"/>
                    <a:pt x="0" y="338964"/>
                  </a:cubicBezTo>
                  <a:lnTo>
                    <a:pt x="0" y="23953"/>
                  </a:lnTo>
                  <a:cubicBezTo>
                    <a:pt x="0" y="17600"/>
                    <a:pt x="2524" y="11508"/>
                    <a:pt x="7016" y="7016"/>
                  </a:cubicBezTo>
                  <a:cubicBezTo>
                    <a:pt x="11508" y="2524"/>
                    <a:pt x="17600" y="0"/>
                    <a:pt x="23953" y="0"/>
                  </a:cubicBezTo>
                  <a:close/>
                </a:path>
              </a:pathLst>
            </a:custGeom>
            <a:solidFill>
              <a:srgbClr val="D29A45"/>
            </a:solidFill>
          </p:spPr>
          <p:txBody>
            <a:bodyPr/>
            <a:lstStyle/>
            <a:p/>
          </p:txBody>
        </p:sp>
        <p:sp>
          <p:nvSpPr>
            <p:cNvPr id="9" name="TextBox 9"/>
            <p:cNvSpPr txBox="1"/>
            <p:nvPr/>
          </p:nvSpPr>
          <p:spPr>
            <a:xfrm>
              <a:off x="0" y="-38100"/>
              <a:ext cx="2156186" cy="401017"/>
            </a:xfrm>
            <a:prstGeom prst="rect">
              <a:avLst/>
            </a:prstGeom>
          </p:spPr>
          <p:txBody>
            <a:bodyPr lIns="50800" tIns="50800" rIns="50800" bIns="50800" rtlCol="0" anchor="ctr"/>
            <a:lstStyle/>
            <a:p>
              <a:pPr algn="ctr">
                <a:lnSpc>
                  <a:spcPts val="2823"/>
                </a:lnSpc>
              </a:pPr>
              <a:endParaRPr/>
            </a:p>
          </p:txBody>
        </p:sp>
      </p:grpSp>
      <p:grpSp>
        <p:nvGrpSpPr>
          <p:cNvPr id="10" name="Group 10"/>
          <p:cNvGrpSpPr/>
          <p:nvPr/>
        </p:nvGrpSpPr>
        <p:grpSpPr>
          <a:xfrm>
            <a:off x="4592963" y="7626266"/>
            <a:ext cx="9696355" cy="1632034"/>
            <a:chExt cx="2156186" cy="362917"/>
          </a:xfrm>
        </p:grpSpPr>
        <p:sp>
          <p:nvSpPr>
            <p:cNvPr id="11" name="Freeform 11"/>
            <p:cNvSpPr/>
            <p:nvPr/>
          </p:nvSpPr>
          <p:spPr>
            <a:xfrm>
              <a:off x="0" y="0"/>
              <a:ext cx="2156186" cy="362917"/>
            </a:xfrm>
            <a:custGeom>
              <a:rect l="l" t="t" r="r" b="b"/>
              <a:pathLst>
                <a:path w="2156186" h="362917">
                  <a:moveTo>
                    <a:pt x="23953" y="0"/>
                  </a:moveTo>
                  <a:lnTo>
                    <a:pt x="2132233" y="0"/>
                  </a:lnTo>
                  <a:cubicBezTo>
                    <a:pt x="2145462" y="0"/>
                    <a:pt x="2156186" y="10724"/>
                    <a:pt x="2156186" y="23953"/>
                  </a:cubicBezTo>
                  <a:lnTo>
                    <a:pt x="2156186" y="338964"/>
                  </a:lnTo>
                  <a:cubicBezTo>
                    <a:pt x="2156186" y="345316"/>
                    <a:pt x="2153662" y="351409"/>
                    <a:pt x="2149170" y="355901"/>
                  </a:cubicBezTo>
                  <a:cubicBezTo>
                    <a:pt x="2144678" y="360393"/>
                    <a:pt x="2138586" y="362917"/>
                    <a:pt x="2132233" y="362917"/>
                  </a:cubicBezTo>
                  <a:lnTo>
                    <a:pt x="23953" y="362917"/>
                  </a:lnTo>
                  <a:cubicBezTo>
                    <a:pt x="17600" y="362917"/>
                    <a:pt x="11508" y="360393"/>
                    <a:pt x="7016" y="355901"/>
                  </a:cubicBezTo>
                  <a:cubicBezTo>
                    <a:pt x="2524" y="351409"/>
                    <a:pt x="0" y="345316"/>
                    <a:pt x="0" y="338964"/>
                  </a:cubicBezTo>
                  <a:lnTo>
                    <a:pt x="0" y="23953"/>
                  </a:lnTo>
                  <a:cubicBezTo>
                    <a:pt x="0" y="17600"/>
                    <a:pt x="2524" y="11508"/>
                    <a:pt x="7016" y="7016"/>
                  </a:cubicBezTo>
                  <a:cubicBezTo>
                    <a:pt x="11508" y="2524"/>
                    <a:pt x="17600" y="0"/>
                    <a:pt x="23953" y="0"/>
                  </a:cubicBezTo>
                  <a:close/>
                </a:path>
              </a:pathLst>
            </a:custGeom>
            <a:solidFill>
              <a:srgbClr val="D29A45"/>
            </a:solidFill>
          </p:spPr>
          <p:txBody>
            <a:bodyPr/>
            <a:lstStyle/>
            <a:p/>
          </p:txBody>
        </p:sp>
        <p:sp>
          <p:nvSpPr>
            <p:cNvPr id="12" name="TextBox 12"/>
            <p:cNvSpPr txBox="1"/>
            <p:nvPr/>
          </p:nvSpPr>
          <p:spPr>
            <a:xfrm>
              <a:off x="0" y="-38100"/>
              <a:ext cx="2156186" cy="401017"/>
            </a:xfrm>
            <a:prstGeom prst="rect">
              <a:avLst/>
            </a:prstGeom>
          </p:spPr>
          <p:txBody>
            <a:bodyPr lIns="50800" tIns="50800" rIns="50800" bIns="50800" rtlCol="0" anchor="ctr"/>
            <a:lstStyle/>
            <a:p>
              <a:pPr algn="ctr">
                <a:lnSpc>
                  <a:spcPts val="2823"/>
                </a:lnSpc>
              </a:pPr>
              <a:endParaRPr/>
            </a:p>
          </p:txBody>
        </p:sp>
      </p:grpSp>
      <p:grpSp>
        <p:nvGrpSpPr>
          <p:cNvPr id="13" name="Group 13"/>
          <p:cNvGrpSpPr/>
          <p:nvPr/>
        </p:nvGrpSpPr>
        <p:grpSpPr>
          <a:xfrm>
            <a:off x="-514350" y="0"/>
            <a:ext cx="19373850" cy="1404506"/>
            <a:chExt cx="5102578" cy="369911"/>
          </a:xfrm>
        </p:grpSpPr>
        <p:sp>
          <p:nvSpPr>
            <p:cNvPr id="14" name="Freeform 14"/>
            <p:cNvSpPr/>
            <p:nvPr/>
          </p:nvSpPr>
          <p:spPr>
            <a:xfrm>
              <a:off x="0" y="0"/>
              <a:ext cx="5102578" cy="369911"/>
            </a:xfrm>
            <a:custGeom>
              <a:rect l="l" t="t" r="r" b="b"/>
              <a:pathLst>
                <a:path w="5102578" h="369911">
                  <a:moveTo>
                    <a:pt x="20380" y="0"/>
                  </a:moveTo>
                  <a:lnTo>
                    <a:pt x="5082198" y="0"/>
                  </a:lnTo>
                  <a:cubicBezTo>
                    <a:pt x="5087603" y="0"/>
                    <a:pt x="5092786" y="2147"/>
                    <a:pt x="5096609" y="5969"/>
                  </a:cubicBezTo>
                  <a:cubicBezTo>
                    <a:pt x="5100431" y="9791"/>
                    <a:pt x="5102578" y="14975"/>
                    <a:pt x="5102578" y="20380"/>
                  </a:cubicBezTo>
                  <a:lnTo>
                    <a:pt x="5102578" y="349531"/>
                  </a:lnTo>
                  <a:cubicBezTo>
                    <a:pt x="5102578" y="354936"/>
                    <a:pt x="5100431" y="360120"/>
                    <a:pt x="5096609" y="363942"/>
                  </a:cubicBezTo>
                  <a:cubicBezTo>
                    <a:pt x="5092786" y="367764"/>
                    <a:pt x="5087603" y="369911"/>
                    <a:pt x="5082198" y="369911"/>
                  </a:cubicBezTo>
                  <a:lnTo>
                    <a:pt x="20380" y="369911"/>
                  </a:lnTo>
                  <a:cubicBezTo>
                    <a:pt x="14975" y="369911"/>
                    <a:pt x="9791" y="367764"/>
                    <a:pt x="5969" y="363942"/>
                  </a:cubicBezTo>
                  <a:cubicBezTo>
                    <a:pt x="2147" y="360120"/>
                    <a:pt x="0" y="354936"/>
                    <a:pt x="0" y="349531"/>
                  </a:cubicBezTo>
                  <a:lnTo>
                    <a:pt x="0" y="20380"/>
                  </a:lnTo>
                  <a:cubicBezTo>
                    <a:pt x="0" y="14975"/>
                    <a:pt x="2147" y="9791"/>
                    <a:pt x="5969" y="5969"/>
                  </a:cubicBezTo>
                  <a:cubicBezTo>
                    <a:pt x="9791" y="2147"/>
                    <a:pt x="14975" y="0"/>
                    <a:pt x="20380" y="0"/>
                  </a:cubicBezTo>
                  <a:close/>
                </a:path>
              </a:pathLst>
            </a:custGeom>
            <a:solidFill>
              <a:srgbClr val="000000">
                <a:alpha val="60784"/>
              </a:srgbClr>
            </a:solidFill>
          </p:spPr>
          <p:txBody>
            <a:bodyPr/>
            <a:lstStyle/>
            <a:p/>
          </p:txBody>
        </p:sp>
        <p:sp>
          <p:nvSpPr>
            <p:cNvPr id="15" name="TextBox 15"/>
            <p:cNvSpPr txBox="1"/>
            <p:nvPr/>
          </p:nvSpPr>
          <p:spPr>
            <a:xfrm>
              <a:off x="0" y="-38100"/>
              <a:ext cx="5102578" cy="408011"/>
            </a:xfrm>
            <a:prstGeom prst="rect">
              <a:avLst/>
            </a:prstGeom>
          </p:spPr>
          <p:txBody>
            <a:bodyPr lIns="50800" tIns="50800" rIns="50800" bIns="50800" rtlCol="0" anchor="ctr"/>
            <a:lstStyle/>
            <a:p>
              <a:pPr algn="ctr">
                <a:lnSpc>
                  <a:spcPts val="2823"/>
                </a:lnSpc>
              </a:pPr>
              <a:endParaRPr/>
            </a:p>
          </p:txBody>
        </p:sp>
      </p:grpSp>
      <p:sp>
        <p:nvSpPr>
          <p:cNvPr id="16" name="TextBox 16"/>
          <p:cNvSpPr txBox="1"/>
          <p:nvPr/>
        </p:nvSpPr>
        <p:spPr>
          <a:xfrm>
            <a:off x="4431723" y="3335889"/>
            <a:ext cx="10018835" cy="1057275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ctr">
              <a:lnSpc>
                <a:spcPts val="4200"/>
              </a:lnSpc>
              <a:spcBef>
                <a:spcPct val="0"/>
              </a:spcBef>
            </a:pPr>
            <a:r>
              <a:rPr lang="en-US" sz="3000" spc="96">
                <a:solidFill>
                  <a:srgbClr val="FFFFFF"/>
                </a:solidFill>
                <a:latin typeface="Now Bold"/>
              </a:rPr>
              <a:t>BY TYPE</a:t>
            </a:r>
          </a:p>
          <a:p>
            <a:pPr algn="ctr">
              <a:lnSpc>
                <a:spcPts val="4200"/>
              </a:lnSpc>
              <a:spcBef>
                <a:spcPct val="0"/>
              </a:spcBef>
            </a:pPr>
            <a:r>
              <a:rPr lang="en-US" sz="3000" spc="96">
                <a:solidFill>
                  <a:srgbClr val="FFFFFF"/>
                </a:solidFill>
                <a:latin typeface="Now Bold"/>
              </a:rPr>
              <a:t>AGGREGATOR MODEL : USD 51.05 BILLION</a:t>
            </a:r>
          </a:p>
        </p:txBody>
      </p:sp>
      <p:sp>
        <p:nvSpPr>
          <p:cNvPr id="17" name="TextBox 17"/>
          <p:cNvSpPr txBox="1"/>
          <p:nvPr/>
        </p:nvSpPr>
        <p:spPr>
          <a:xfrm>
            <a:off x="4592963" y="5620382"/>
            <a:ext cx="9696355" cy="1057275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ctr">
              <a:lnSpc>
                <a:spcPts val="4200"/>
              </a:lnSpc>
              <a:spcBef>
                <a:spcPct val="0"/>
              </a:spcBef>
            </a:pPr>
            <a:r>
              <a:rPr lang="en-US" sz="3000" spc="96">
                <a:solidFill>
                  <a:srgbClr val="FFFFFF"/>
                </a:solidFill>
                <a:latin typeface="Now Bold"/>
              </a:rPr>
              <a:t>BY APPLICATION</a:t>
            </a:r>
          </a:p>
          <a:p>
            <a:pPr algn="ctr">
              <a:lnSpc>
                <a:spcPts val="4200"/>
              </a:lnSpc>
              <a:spcBef>
                <a:spcPct val="0"/>
              </a:spcBef>
            </a:pPr>
            <a:r>
              <a:rPr lang="en-US" sz="3000" spc="96">
                <a:solidFill>
                  <a:srgbClr val="FFFFFF"/>
                </a:solidFill>
                <a:latin typeface="Now Bold"/>
              </a:rPr>
              <a:t>WEBSITES USD 94.51 BILLION</a:t>
            </a:r>
          </a:p>
        </p:txBody>
      </p:sp>
      <p:sp>
        <p:nvSpPr>
          <p:cNvPr id="18" name="TextBox 18"/>
          <p:cNvSpPr txBox="1"/>
          <p:nvPr/>
        </p:nvSpPr>
        <p:spPr>
          <a:xfrm>
            <a:off x="4731947" y="7870811"/>
            <a:ext cx="9418386" cy="1057275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ctr">
              <a:lnSpc>
                <a:spcPts val="4200"/>
              </a:lnSpc>
            </a:pPr>
            <a:r>
              <a:rPr lang="en-US" sz="3000" spc="96">
                <a:solidFill>
                  <a:srgbClr val="FFFFFF"/>
                </a:solidFill>
                <a:latin typeface="Now Bold"/>
              </a:rPr>
              <a:t>PAYMENT METHOD </a:t>
            </a:r>
          </a:p>
          <a:p>
            <a:pPr algn="ctr">
              <a:lnSpc>
                <a:spcPts val="4200"/>
              </a:lnSpc>
              <a:spcBef>
                <a:spcPct val="0"/>
              </a:spcBef>
            </a:pPr>
            <a:r>
              <a:rPr lang="en-US" sz="3000" spc="96">
                <a:solidFill>
                  <a:srgbClr val="FFFFFF"/>
                </a:solidFill>
                <a:latin typeface="Now Bold"/>
              </a:rPr>
              <a:t>ONLINE TRANSACTIONS : USD 193.98 BILLION</a:t>
            </a:r>
          </a:p>
        </p:txBody>
      </p:sp>
      <p:sp>
        <p:nvSpPr>
          <p:cNvPr id="19" name="TextBox 19"/>
          <p:cNvSpPr txBox="1"/>
          <p:nvPr/>
        </p:nvSpPr>
        <p:spPr>
          <a:xfrm>
            <a:off x="1452761" y="191077"/>
            <a:ext cx="15976760" cy="927103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ctr">
              <a:lnSpc>
                <a:spcPts val="7699"/>
              </a:lnSpc>
            </a:pPr>
            <a:r>
              <a:rPr lang="en-US" sz="5499">
                <a:solidFill>
                  <a:srgbClr val="FFFFFF"/>
                </a:solidFill>
                <a:latin typeface="DM Sans"/>
              </a:rPr>
              <a:t>REVENUE MARKET SHARE BY SEGMENTS 2022</a:t>
            </a:r>
          </a:p>
        </p:txBody>
      </p:sp>
    </p:spTree>
  </p:cSld>
  <p:clrMapOvr>
    <a:masterClrMapping/>
  </p:clrMapOvr>
  <p:transition/>
  <p:timing/>
</p:sld>
</file>

<file path=ppt/slides/slide5.xml><?xml version="1.0" encoding="utf-8"?>
<p:sld xmlns:a="http://schemas.openxmlformats.org/drawingml/2006/main" xmlns:r="http://schemas.openxmlformats.org/officeDocument/2006/relationships" xmlns:p14="http://schemas.microsoft.com/office/powerpoint/2010/main" xmlns:p15="http://schemas.microsoft.com/office/powerpoint/2012/main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Freeform 2"/>
          <p:cNvSpPr/>
          <p:nvPr/>
        </p:nvSpPr>
        <p:spPr>
          <a:xfrm>
            <a:off x="0" y="465455"/>
            <a:ext cx="14306383" cy="9797054"/>
          </a:xfrm>
          <a:custGeom>
            <a:rect l="l" t="t" r="r" b="b"/>
            <a:pathLst>
              <a:path w="14306381" h="9797054">
                <a:moveTo>
                  <a:pt x="0" y="0"/>
                </a:moveTo>
                <a:lnTo>
                  <a:pt x="14306382" y="0"/>
                </a:lnTo>
                <a:lnTo>
                  <a:pt x="14306382" y="9797054"/>
                </a:lnTo>
                <a:lnTo>
                  <a:pt x="0" y="9797054"/>
                </a:lnTo>
                <a:lnTo>
                  <a:pt x="0" y="0"/>
                </a:lnTo>
                <a:close/>
              </a:path>
            </a:pathLst>
          </a:custGeom>
          <a:blipFill>
            <a:blip r:embed="rId2"/>
            <a:stretch>
              <a:fillRect l="-23159" r="-6270" b="-171"/>
            </a:stretch>
          </a:blipFill>
        </p:spPr>
        <p:txBody>
          <a:bodyPr/>
          <a:lstStyle/>
          <a:p/>
        </p:txBody>
      </p:sp>
      <p:sp>
        <p:nvSpPr>
          <p:cNvPr id="3" name="TextBox 3"/>
          <p:cNvSpPr txBox="1"/>
          <p:nvPr/>
        </p:nvSpPr>
        <p:spPr>
          <a:xfrm>
            <a:off x="543934" y="398780"/>
            <a:ext cx="17744066" cy="629920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ctr">
              <a:lnSpc>
                <a:spcPts val="5179"/>
              </a:lnSpc>
              <a:spcBef>
                <a:spcPct val="0"/>
              </a:spcBef>
            </a:pPr>
            <a:r>
              <a:rPr lang="en-US" sz="3699" spc="118">
                <a:solidFill>
                  <a:srgbClr val="000000"/>
                </a:solidFill>
                <a:latin typeface="DM Sans"/>
              </a:rPr>
              <a:t>GLOBAL DIGITAL FOOD DELIVERY MARKET REVENUE SHARE FOR 2022</a:t>
            </a:r>
          </a:p>
        </p:txBody>
      </p:sp>
      <p:sp>
        <p:nvSpPr>
          <p:cNvPr id="4" name="TextBox 4"/>
          <p:cNvSpPr txBox="1"/>
          <p:nvPr/>
        </p:nvSpPr>
        <p:spPr>
          <a:xfrm>
            <a:off x="8081942" y="5381625"/>
            <a:ext cx="10206058" cy="2357936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ctr">
              <a:lnSpc>
                <a:spcPts val="8906"/>
              </a:lnSpc>
            </a:pPr>
            <a:r>
              <a:rPr lang="en-US" sz="9576" spc="306">
                <a:solidFill>
                  <a:srgbClr val="61201D"/>
                </a:solidFill>
                <a:latin typeface="Barlow Semi-Bold"/>
              </a:rPr>
              <a:t>North America</a:t>
            </a:r>
          </a:p>
          <a:p>
            <a:pPr algn="ctr">
              <a:lnSpc>
                <a:spcPts val="9094"/>
              </a:lnSpc>
            </a:pPr>
            <a:r>
              <a:rPr lang="en-US" sz="9779" spc="312">
                <a:solidFill>
                  <a:srgbClr val="61201D"/>
                </a:solidFill>
                <a:latin typeface="Barlow Semi-Bold"/>
              </a:rPr>
              <a:t>92.71 Billion</a:t>
            </a:r>
          </a:p>
        </p:txBody>
      </p:sp>
    </p:spTree>
  </p:cSld>
  <p:clrMapOvr>
    <a:masterClrMapping/>
  </p:clrMapOvr>
  <p:transition/>
  <p:timing/>
</p:sld>
</file>

<file path=ppt/slides/slide6.xml><?xml version="1.0" encoding="utf-8"?>
<p:sld xmlns:a="http://schemas.openxmlformats.org/drawingml/2006/main" xmlns:r="http://schemas.openxmlformats.org/officeDocument/2006/relationships" xmlns:p14="http://schemas.microsoft.com/office/powerpoint/2010/main" xmlns:p15="http://schemas.microsoft.com/office/powerpoint/2012/main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Freeform 2"/>
          <p:cNvSpPr/>
          <p:nvPr/>
        </p:nvSpPr>
        <p:spPr>
          <a:xfrm>
            <a:off x="0" y="0"/>
            <a:ext cx="18288000" cy="10287000"/>
          </a:xfrm>
          <a:custGeom>
            <a:rect l="l" t="t" r="r" b="b"/>
            <a:pathLst>
              <a:path w="18288000" h="10287000">
                <a:moveTo>
                  <a:pt x="0" y="0"/>
                </a:moveTo>
                <a:lnTo>
                  <a:pt x="18288000" y="0"/>
                </a:lnTo>
                <a:lnTo>
                  <a:pt x="18288000" y="10287000"/>
                </a:lnTo>
                <a:lnTo>
                  <a:pt x="0" y="10287000"/>
                </a:lnTo>
                <a:lnTo>
                  <a:pt x="0" y="0"/>
                </a:lnTo>
                <a:close/>
              </a:path>
            </a:pathLst>
          </a:custGeom>
          <a:blipFill>
            <a:blip r:embed="rId2"/>
            <a:stretch>
              <a:fillRect t="-420" b="-18097"/>
            </a:stretch>
          </a:blipFill>
        </p:spPr>
        <p:txBody>
          <a:bodyPr/>
          <a:lstStyle/>
          <a:p/>
        </p:txBody>
      </p:sp>
      <p:grpSp>
        <p:nvGrpSpPr>
          <p:cNvPr id="3" name="Group 3"/>
          <p:cNvGrpSpPr/>
          <p:nvPr/>
        </p:nvGrpSpPr>
        <p:grpSpPr>
          <a:xfrm>
            <a:off x="5366762" y="1593283"/>
            <a:ext cx="9858958" cy="3633750"/>
            <a:chExt cx="6848186" cy="2524059"/>
          </a:xfrm>
        </p:grpSpPr>
        <p:sp>
          <p:nvSpPr>
            <p:cNvPr id="4" name="Freeform 4"/>
            <p:cNvSpPr/>
            <p:nvPr/>
          </p:nvSpPr>
          <p:spPr>
            <a:xfrm>
              <a:off x="0" y="0"/>
              <a:ext cx="6848187" cy="2524060"/>
            </a:xfrm>
            <a:custGeom>
              <a:rect l="l" t="t" r="r" b="b"/>
              <a:pathLst>
                <a:path w="6848187" h="2524060">
                  <a:moveTo>
                    <a:pt x="6723726" y="2524060"/>
                  </a:moveTo>
                  <a:lnTo>
                    <a:pt x="124460" y="2524060"/>
                  </a:lnTo>
                  <a:cubicBezTo>
                    <a:pt x="55880" y="2524060"/>
                    <a:pt x="0" y="2468180"/>
                    <a:pt x="0" y="2399599"/>
                  </a:cubicBezTo>
                  <a:lnTo>
                    <a:pt x="0" y="124460"/>
                  </a:lnTo>
                  <a:cubicBezTo>
                    <a:pt x="0" y="55880"/>
                    <a:pt x="55880" y="0"/>
                    <a:pt x="124460" y="0"/>
                  </a:cubicBezTo>
                  <a:lnTo>
                    <a:pt x="6723727" y="0"/>
                  </a:lnTo>
                  <a:cubicBezTo>
                    <a:pt x="6792306" y="0"/>
                    <a:pt x="6848187" y="55880"/>
                    <a:pt x="6848187" y="124460"/>
                  </a:cubicBezTo>
                  <a:lnTo>
                    <a:pt x="6848187" y="2399600"/>
                  </a:lnTo>
                  <a:cubicBezTo>
                    <a:pt x="6848187" y="2468180"/>
                    <a:pt x="6792306" y="2524060"/>
                    <a:pt x="6723727" y="2524060"/>
                  </a:cubicBezTo>
                  <a:close/>
                </a:path>
              </a:pathLst>
            </a:custGeom>
            <a:solidFill>
              <a:srgbClr val="1E3048"/>
            </a:solidFill>
          </p:spPr>
          <p:txBody>
            <a:bodyPr/>
            <a:lstStyle/>
            <a:p/>
          </p:txBody>
        </p:sp>
      </p:grpSp>
      <p:grpSp>
        <p:nvGrpSpPr>
          <p:cNvPr id="5" name="Group 5"/>
          <p:cNvGrpSpPr/>
          <p:nvPr/>
        </p:nvGrpSpPr>
        <p:grpSpPr>
          <a:xfrm>
            <a:off x="4446814" y="5624550"/>
            <a:ext cx="10778906" cy="3633750"/>
            <a:chExt cx="7487197" cy="2524059"/>
          </a:xfrm>
        </p:grpSpPr>
        <p:sp>
          <p:nvSpPr>
            <p:cNvPr id="6" name="Freeform 6"/>
            <p:cNvSpPr/>
            <p:nvPr/>
          </p:nvSpPr>
          <p:spPr>
            <a:xfrm>
              <a:off x="0" y="0"/>
              <a:ext cx="7487197" cy="2524060"/>
            </a:xfrm>
            <a:custGeom>
              <a:rect l="l" t="t" r="r" b="b"/>
              <a:pathLst>
                <a:path w="7487197" h="2524060">
                  <a:moveTo>
                    <a:pt x="7362737" y="2524060"/>
                  </a:moveTo>
                  <a:lnTo>
                    <a:pt x="124460" y="2524060"/>
                  </a:lnTo>
                  <a:cubicBezTo>
                    <a:pt x="55880" y="2524060"/>
                    <a:pt x="0" y="2468180"/>
                    <a:pt x="0" y="2399599"/>
                  </a:cubicBezTo>
                  <a:lnTo>
                    <a:pt x="0" y="124460"/>
                  </a:lnTo>
                  <a:cubicBezTo>
                    <a:pt x="0" y="55880"/>
                    <a:pt x="55880" y="0"/>
                    <a:pt x="124460" y="0"/>
                  </a:cubicBezTo>
                  <a:lnTo>
                    <a:pt x="7362737" y="0"/>
                  </a:lnTo>
                  <a:cubicBezTo>
                    <a:pt x="7431317" y="0"/>
                    <a:pt x="7487197" y="55880"/>
                    <a:pt x="7487197" y="124460"/>
                  </a:cubicBezTo>
                  <a:lnTo>
                    <a:pt x="7487197" y="2399600"/>
                  </a:lnTo>
                  <a:cubicBezTo>
                    <a:pt x="7487197" y="2468180"/>
                    <a:pt x="7431317" y="2524060"/>
                    <a:pt x="7362737" y="2524060"/>
                  </a:cubicBezTo>
                  <a:close/>
                </a:path>
              </a:pathLst>
            </a:custGeom>
            <a:solidFill>
              <a:srgbClr val="FFFFFF"/>
            </a:solidFill>
          </p:spPr>
          <p:txBody>
            <a:bodyPr/>
            <a:lstStyle/>
            <a:p/>
          </p:txBody>
        </p:sp>
      </p:grpSp>
      <p:grpSp>
        <p:nvGrpSpPr>
          <p:cNvPr id="7" name="Group 7"/>
          <p:cNvGrpSpPr/>
          <p:nvPr/>
        </p:nvGrpSpPr>
        <p:grpSpPr>
          <a:xfrm>
            <a:off x="4446814" y="1593283"/>
            <a:ext cx="10778906" cy="3633750"/>
            <a:chExt cx="7487197" cy="2524059"/>
          </a:xfrm>
        </p:grpSpPr>
        <p:sp>
          <p:nvSpPr>
            <p:cNvPr id="8" name="Freeform 8"/>
            <p:cNvSpPr/>
            <p:nvPr/>
          </p:nvSpPr>
          <p:spPr>
            <a:xfrm>
              <a:off x="0" y="0"/>
              <a:ext cx="7487197" cy="2524060"/>
            </a:xfrm>
            <a:custGeom>
              <a:rect l="l" t="t" r="r" b="b"/>
              <a:pathLst>
                <a:path w="7487197" h="2524060">
                  <a:moveTo>
                    <a:pt x="7362737" y="2524060"/>
                  </a:moveTo>
                  <a:lnTo>
                    <a:pt x="124460" y="2524060"/>
                  </a:lnTo>
                  <a:cubicBezTo>
                    <a:pt x="55880" y="2524060"/>
                    <a:pt x="0" y="2468180"/>
                    <a:pt x="0" y="2399599"/>
                  </a:cubicBezTo>
                  <a:lnTo>
                    <a:pt x="0" y="124460"/>
                  </a:lnTo>
                  <a:cubicBezTo>
                    <a:pt x="0" y="55880"/>
                    <a:pt x="55880" y="0"/>
                    <a:pt x="124460" y="0"/>
                  </a:cubicBezTo>
                  <a:lnTo>
                    <a:pt x="7362737" y="0"/>
                  </a:lnTo>
                  <a:cubicBezTo>
                    <a:pt x="7431317" y="0"/>
                    <a:pt x="7487197" y="55880"/>
                    <a:pt x="7487197" y="124460"/>
                  </a:cubicBezTo>
                  <a:lnTo>
                    <a:pt x="7487197" y="2399600"/>
                  </a:lnTo>
                  <a:cubicBezTo>
                    <a:pt x="7487197" y="2468180"/>
                    <a:pt x="7431317" y="2524060"/>
                    <a:pt x="7362737" y="2524060"/>
                  </a:cubicBezTo>
                  <a:close/>
                </a:path>
              </a:pathLst>
            </a:custGeom>
            <a:solidFill>
              <a:srgbClr val="7E4A43"/>
            </a:solidFill>
          </p:spPr>
          <p:txBody>
            <a:bodyPr/>
            <a:lstStyle/>
            <a:p/>
          </p:txBody>
        </p:sp>
      </p:grpSp>
      <p:grpSp>
        <p:nvGrpSpPr>
          <p:cNvPr id="9" name="Group 9"/>
          <p:cNvGrpSpPr/>
          <p:nvPr/>
        </p:nvGrpSpPr>
        <p:grpSpPr>
          <a:xfrm>
            <a:off x="3062280" y="2155477"/>
            <a:ext cx="2769067" cy="2509363"/>
            <a:chExt cx="1923438" cy="1743043"/>
          </a:xfrm>
        </p:grpSpPr>
        <p:sp>
          <p:nvSpPr>
            <p:cNvPr id="10" name="Freeform 10"/>
            <p:cNvSpPr/>
            <p:nvPr/>
          </p:nvSpPr>
          <p:spPr>
            <a:xfrm>
              <a:off x="0" y="0"/>
              <a:ext cx="1923438" cy="1743043"/>
            </a:xfrm>
            <a:custGeom>
              <a:rect l="l" t="t" r="r" b="b"/>
              <a:pathLst>
                <a:path w="1923438" h="1743043">
                  <a:moveTo>
                    <a:pt x="1798977" y="1743042"/>
                  </a:moveTo>
                  <a:lnTo>
                    <a:pt x="124460" y="1743042"/>
                  </a:lnTo>
                  <a:cubicBezTo>
                    <a:pt x="55880" y="1743042"/>
                    <a:pt x="0" y="1687163"/>
                    <a:pt x="0" y="1618583"/>
                  </a:cubicBezTo>
                  <a:lnTo>
                    <a:pt x="0" y="124460"/>
                  </a:lnTo>
                  <a:cubicBezTo>
                    <a:pt x="0" y="55880"/>
                    <a:pt x="55880" y="0"/>
                    <a:pt x="124460" y="0"/>
                  </a:cubicBezTo>
                  <a:lnTo>
                    <a:pt x="1798978" y="0"/>
                  </a:lnTo>
                  <a:cubicBezTo>
                    <a:pt x="1867558" y="0"/>
                    <a:pt x="1923438" y="55880"/>
                    <a:pt x="1923438" y="124460"/>
                  </a:cubicBezTo>
                  <a:lnTo>
                    <a:pt x="1923438" y="1618583"/>
                  </a:lnTo>
                  <a:cubicBezTo>
                    <a:pt x="1923438" y="1687163"/>
                    <a:pt x="1867558" y="1743043"/>
                    <a:pt x="1798978" y="1743043"/>
                  </a:cubicBezTo>
                  <a:close/>
                </a:path>
              </a:pathLst>
            </a:custGeom>
            <a:solidFill>
              <a:srgbClr val="FFFFFF"/>
            </a:solidFill>
          </p:spPr>
          <p:txBody>
            <a:bodyPr/>
            <a:lstStyle/>
            <a:p/>
          </p:txBody>
        </p:sp>
      </p:grpSp>
      <p:grpSp>
        <p:nvGrpSpPr>
          <p:cNvPr id="11" name="Group 11"/>
          <p:cNvGrpSpPr/>
          <p:nvPr/>
        </p:nvGrpSpPr>
        <p:grpSpPr>
          <a:xfrm>
            <a:off x="3062280" y="6186744"/>
            <a:ext cx="2769067" cy="2509363"/>
            <a:chExt cx="1923438" cy="1743043"/>
          </a:xfrm>
        </p:grpSpPr>
        <p:sp>
          <p:nvSpPr>
            <p:cNvPr id="12" name="Freeform 12"/>
            <p:cNvSpPr/>
            <p:nvPr/>
          </p:nvSpPr>
          <p:spPr>
            <a:xfrm>
              <a:off x="0" y="0"/>
              <a:ext cx="1923438" cy="1743043"/>
            </a:xfrm>
            <a:custGeom>
              <a:rect l="l" t="t" r="r" b="b"/>
              <a:pathLst>
                <a:path w="1923438" h="1743043">
                  <a:moveTo>
                    <a:pt x="1798977" y="1743042"/>
                  </a:moveTo>
                  <a:lnTo>
                    <a:pt x="124460" y="1743042"/>
                  </a:lnTo>
                  <a:cubicBezTo>
                    <a:pt x="55880" y="1743042"/>
                    <a:pt x="0" y="1687163"/>
                    <a:pt x="0" y="1618583"/>
                  </a:cubicBezTo>
                  <a:lnTo>
                    <a:pt x="0" y="124460"/>
                  </a:lnTo>
                  <a:cubicBezTo>
                    <a:pt x="0" y="55880"/>
                    <a:pt x="55880" y="0"/>
                    <a:pt x="124460" y="0"/>
                  </a:cubicBezTo>
                  <a:lnTo>
                    <a:pt x="1798978" y="0"/>
                  </a:lnTo>
                  <a:cubicBezTo>
                    <a:pt x="1867558" y="0"/>
                    <a:pt x="1923438" y="55880"/>
                    <a:pt x="1923438" y="124460"/>
                  </a:cubicBezTo>
                  <a:lnTo>
                    <a:pt x="1923438" y="1618583"/>
                  </a:lnTo>
                  <a:cubicBezTo>
                    <a:pt x="1923438" y="1687163"/>
                    <a:pt x="1867558" y="1743043"/>
                    <a:pt x="1798978" y="1743043"/>
                  </a:cubicBezTo>
                  <a:close/>
                </a:path>
              </a:pathLst>
            </a:custGeom>
            <a:solidFill>
              <a:srgbClr val="7E4A43"/>
            </a:solidFill>
          </p:spPr>
          <p:txBody>
            <a:bodyPr/>
            <a:lstStyle/>
            <a:p/>
          </p:txBody>
        </p:sp>
      </p:grpSp>
      <p:grpSp>
        <p:nvGrpSpPr>
          <p:cNvPr id="13" name="Group 13"/>
          <p:cNvGrpSpPr>
            <a:grpSpLocks noChangeAspect="1"/>
          </p:cNvGrpSpPr>
          <p:nvPr/>
        </p:nvGrpSpPr>
        <p:grpSpPr>
          <a:xfrm rot="5400000">
            <a:off x="5685168" y="3047004"/>
            <a:ext cx="838694" cy="726309"/>
            <a:chExt cx="6350000" cy="5499100"/>
          </a:xfrm>
        </p:grpSpPr>
        <p:sp>
          <p:nvSpPr>
            <p:cNvPr id="14" name="Freeform 14"/>
            <p:cNvSpPr/>
            <p:nvPr/>
          </p:nvSpPr>
          <p:spPr>
            <a:xfrm>
              <a:off x="0" y="0"/>
              <a:ext cx="6350000" cy="5499100"/>
            </a:xfrm>
            <a:custGeom>
              <a:rect l="l" t="t" r="r" b="b"/>
              <a:pathLst>
                <a:path w="6350000" h="5499100">
                  <a:moveTo>
                    <a:pt x="0" y="5499100"/>
                  </a:moveTo>
                  <a:lnTo>
                    <a:pt x="3175000" y="0"/>
                  </a:lnTo>
                  <a:lnTo>
                    <a:pt x="6350000" y="5499100"/>
                  </a:lnTo>
                  <a:lnTo>
                    <a:pt x="0" y="5499100"/>
                  </a:lnTo>
                  <a:close/>
                </a:path>
              </a:pathLst>
            </a:custGeom>
            <a:solidFill>
              <a:srgbClr val="FFFFFF"/>
            </a:solidFill>
          </p:spPr>
          <p:txBody>
            <a:bodyPr/>
            <a:lstStyle/>
            <a:p/>
          </p:txBody>
        </p:sp>
      </p:grpSp>
      <p:grpSp>
        <p:nvGrpSpPr>
          <p:cNvPr id="15" name="Group 15"/>
          <p:cNvGrpSpPr>
            <a:grpSpLocks noChangeAspect="1"/>
          </p:cNvGrpSpPr>
          <p:nvPr/>
        </p:nvGrpSpPr>
        <p:grpSpPr>
          <a:xfrm rot="5400000">
            <a:off x="5685168" y="7078270"/>
            <a:ext cx="838694" cy="726309"/>
            <a:chExt cx="6350000" cy="5499100"/>
          </a:xfrm>
        </p:grpSpPr>
        <p:sp>
          <p:nvSpPr>
            <p:cNvPr id="16" name="Freeform 16"/>
            <p:cNvSpPr/>
            <p:nvPr/>
          </p:nvSpPr>
          <p:spPr>
            <a:xfrm>
              <a:off x="0" y="0"/>
              <a:ext cx="6350000" cy="5499100"/>
            </a:xfrm>
            <a:custGeom>
              <a:rect l="l" t="t" r="r" b="b"/>
              <a:pathLst>
                <a:path w="6350000" h="5499100">
                  <a:moveTo>
                    <a:pt x="0" y="5499100"/>
                  </a:moveTo>
                  <a:lnTo>
                    <a:pt x="3175000" y="0"/>
                  </a:lnTo>
                  <a:lnTo>
                    <a:pt x="6350000" y="5499100"/>
                  </a:lnTo>
                  <a:lnTo>
                    <a:pt x="0" y="5499100"/>
                  </a:lnTo>
                  <a:close/>
                </a:path>
              </a:pathLst>
            </a:custGeom>
            <a:solidFill>
              <a:srgbClr val="7E4A43"/>
            </a:solidFill>
          </p:spPr>
          <p:txBody>
            <a:bodyPr/>
            <a:lstStyle/>
            <a:p/>
          </p:txBody>
        </p:sp>
      </p:grpSp>
      <p:sp>
        <p:nvSpPr>
          <p:cNvPr id="17" name="TextBox 17"/>
          <p:cNvSpPr txBox="1"/>
          <p:nvPr/>
        </p:nvSpPr>
        <p:spPr>
          <a:xfrm>
            <a:off x="3062280" y="2994973"/>
            <a:ext cx="2769067" cy="642584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ctr">
              <a:lnSpc>
                <a:spcPts val="5379"/>
              </a:lnSpc>
              <a:spcBef>
                <a:spcPct val="0"/>
              </a:spcBef>
            </a:pPr>
            <a:r>
              <a:rPr lang="en-US" sz="3842" spc="122">
                <a:solidFill>
                  <a:srgbClr val="000000"/>
                </a:solidFill>
                <a:latin typeface="Garet Bold"/>
              </a:rPr>
              <a:t>Drivers</a:t>
            </a:r>
          </a:p>
        </p:txBody>
      </p:sp>
      <p:sp>
        <p:nvSpPr>
          <p:cNvPr id="18" name="TextBox 18"/>
          <p:cNvSpPr txBox="1"/>
          <p:nvPr/>
        </p:nvSpPr>
        <p:spPr>
          <a:xfrm>
            <a:off x="3062280" y="7086796"/>
            <a:ext cx="3405390" cy="642584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ctr">
              <a:lnSpc>
                <a:spcPts val="5379"/>
              </a:lnSpc>
              <a:spcBef>
                <a:spcPct val="0"/>
              </a:spcBef>
            </a:pPr>
            <a:r>
              <a:rPr lang="en-US" sz="3842" spc="122">
                <a:solidFill>
                  <a:srgbClr val="FFFFFF"/>
                </a:solidFill>
                <a:latin typeface="Garet Bold"/>
              </a:rPr>
              <a:t>Restraints</a:t>
            </a:r>
          </a:p>
        </p:txBody>
      </p:sp>
      <p:sp>
        <p:nvSpPr>
          <p:cNvPr id="19" name="TextBox 19"/>
          <p:cNvSpPr txBox="1"/>
          <p:nvPr/>
        </p:nvSpPr>
        <p:spPr>
          <a:xfrm>
            <a:off x="6637507" y="1938509"/>
            <a:ext cx="8134596" cy="2952824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>
              <a:lnSpc>
                <a:spcPts val="5831"/>
              </a:lnSpc>
            </a:pPr>
            <a:r>
              <a:rPr lang="en-US" sz="4984" spc="259">
                <a:solidFill>
                  <a:srgbClr val="FFFFFF"/>
                </a:solidFill>
                <a:latin typeface="Canva Sans"/>
              </a:rPr>
              <a:t>Growing adoption of smartphones coupled with rising internet connectivity</a:t>
            </a:r>
          </a:p>
        </p:txBody>
      </p:sp>
      <p:sp>
        <p:nvSpPr>
          <p:cNvPr id="20" name="TextBox 20"/>
          <p:cNvSpPr txBox="1"/>
          <p:nvPr/>
        </p:nvSpPr>
        <p:spPr>
          <a:xfrm>
            <a:off x="6495617" y="6565476"/>
            <a:ext cx="8418375" cy="1856673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>
              <a:lnSpc>
                <a:spcPts val="4834"/>
              </a:lnSpc>
            </a:pPr>
            <a:r>
              <a:rPr lang="en-US" sz="4984" spc="259">
                <a:solidFill>
                  <a:srgbClr val="000000"/>
                </a:solidFill>
                <a:latin typeface="Canva Sans"/>
              </a:rPr>
              <a:t>High cost associated with digital food delivery</a:t>
            </a:r>
          </a:p>
        </p:txBody>
      </p:sp>
    </p:spTree>
  </p:cSld>
  <p:clrMapOvr>
    <a:masterClrMapping/>
  </p:clrMapOvr>
  <p:transition/>
  <p:timing/>
</p:sld>
</file>

<file path=ppt/slides/slide7.xml><?xml version="1.0" encoding="utf-8"?>
<p:sld xmlns:a="http://schemas.openxmlformats.org/drawingml/2006/main" xmlns:r="http://schemas.openxmlformats.org/officeDocument/2006/relationships" xmlns:p14="http://schemas.microsoft.com/office/powerpoint/2010/main" xmlns:p15="http://schemas.microsoft.com/office/powerpoint/2012/main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Freeform 2"/>
          <p:cNvSpPr/>
          <p:nvPr/>
        </p:nvSpPr>
        <p:spPr>
          <a:xfrm>
            <a:off x="0" y="0"/>
            <a:ext cx="18288000" cy="10287000"/>
          </a:xfrm>
          <a:custGeom>
            <a:rect l="l" t="t" r="r" b="b"/>
            <a:pathLst>
              <a:path w="18288000" h="10287000">
                <a:moveTo>
                  <a:pt x="0" y="0"/>
                </a:moveTo>
                <a:lnTo>
                  <a:pt x="18288000" y="0"/>
                </a:lnTo>
                <a:lnTo>
                  <a:pt x="18288000" y="10287000"/>
                </a:lnTo>
                <a:lnTo>
                  <a:pt x="0" y="10287000"/>
                </a:lnTo>
                <a:lnTo>
                  <a:pt x="0" y="0"/>
                </a:lnTo>
                <a:close/>
              </a:path>
            </a:pathLst>
          </a:custGeom>
          <a:blipFill>
            <a:blip r:embed="rId2"/>
            <a:stretch>
              <a:fillRect t="-7491" b="-11026"/>
            </a:stretch>
          </a:blipFill>
        </p:spPr>
        <p:txBody>
          <a:bodyPr/>
          <a:lstStyle/>
          <a:p/>
        </p:txBody>
      </p:sp>
      <p:grpSp>
        <p:nvGrpSpPr>
          <p:cNvPr id="3" name="Group 3"/>
          <p:cNvGrpSpPr/>
          <p:nvPr/>
        </p:nvGrpSpPr>
        <p:grpSpPr>
          <a:xfrm>
            <a:off x="2171700" y="2262620"/>
            <a:ext cx="14697942" cy="6619009"/>
            <a:chExt cx="3871063" cy="1743278"/>
          </a:xfrm>
        </p:grpSpPr>
        <p:sp>
          <p:nvSpPr>
            <p:cNvPr id="4" name="Freeform 4"/>
            <p:cNvSpPr/>
            <p:nvPr/>
          </p:nvSpPr>
          <p:spPr>
            <a:xfrm>
              <a:off x="0" y="0"/>
              <a:ext cx="3871063" cy="1743278"/>
            </a:xfrm>
            <a:custGeom>
              <a:rect l="l" t="t" r="r" b="b"/>
              <a:pathLst>
                <a:path w="3871063" h="1743277">
                  <a:moveTo>
                    <a:pt x="26863" y="0"/>
                  </a:moveTo>
                  <a:lnTo>
                    <a:pt x="3844199" y="0"/>
                  </a:lnTo>
                  <a:cubicBezTo>
                    <a:pt x="3859035" y="0"/>
                    <a:pt x="3871063" y="12027"/>
                    <a:pt x="3871063" y="26863"/>
                  </a:cubicBezTo>
                  <a:lnTo>
                    <a:pt x="3871063" y="1716415"/>
                  </a:lnTo>
                  <a:cubicBezTo>
                    <a:pt x="3871063" y="1731251"/>
                    <a:pt x="3859035" y="1743278"/>
                    <a:pt x="3844199" y="1743278"/>
                  </a:cubicBezTo>
                  <a:lnTo>
                    <a:pt x="26863" y="1743278"/>
                  </a:lnTo>
                  <a:cubicBezTo>
                    <a:pt x="12027" y="1743278"/>
                    <a:pt x="0" y="1731251"/>
                    <a:pt x="0" y="1716415"/>
                  </a:cubicBezTo>
                  <a:lnTo>
                    <a:pt x="0" y="26863"/>
                  </a:lnTo>
                  <a:cubicBezTo>
                    <a:pt x="0" y="12027"/>
                    <a:pt x="12027" y="0"/>
                    <a:pt x="26863" y="0"/>
                  </a:cubicBezTo>
                  <a:close/>
                </a:path>
              </a:pathLst>
            </a:custGeom>
            <a:solidFill>
              <a:srgbClr val="7E4A43"/>
            </a:solidFill>
          </p:spPr>
          <p:txBody>
            <a:bodyPr/>
            <a:lstStyle/>
            <a:p/>
          </p:txBody>
        </p:sp>
        <p:sp>
          <p:nvSpPr>
            <p:cNvPr id="5" name="TextBox 5"/>
            <p:cNvSpPr txBox="1"/>
            <p:nvPr/>
          </p:nvSpPr>
          <p:spPr>
            <a:xfrm>
              <a:off x="0" y="-38100"/>
              <a:ext cx="3871063" cy="1781378"/>
            </a:xfrm>
            <a:prstGeom prst="rect">
              <a:avLst/>
            </a:prstGeom>
          </p:spPr>
          <p:txBody>
            <a:bodyPr lIns="50800" tIns="50800" rIns="50800" bIns="50800" rtlCol="0" anchor="ctr"/>
            <a:lstStyle/>
            <a:p>
              <a:pPr algn="ctr">
                <a:lnSpc>
                  <a:spcPts val="2823"/>
                </a:lnSpc>
              </a:pPr>
              <a:endParaRPr/>
            </a:p>
          </p:txBody>
        </p:sp>
      </p:grpSp>
      <p:sp>
        <p:nvSpPr>
          <p:cNvPr id="6" name="TextBox 6"/>
          <p:cNvSpPr txBox="1"/>
          <p:nvPr/>
        </p:nvSpPr>
        <p:spPr>
          <a:xfrm>
            <a:off x="4063971" y="2554376"/>
            <a:ext cx="10160058" cy="861693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ctr">
              <a:lnSpc>
                <a:spcPts val="6564"/>
              </a:lnSpc>
            </a:pPr>
            <a:r>
              <a:rPr lang="en-US" sz="6499">
                <a:solidFill>
                  <a:srgbClr val="FFFFFF"/>
                </a:solidFill>
                <a:latin typeface="DM Sans"/>
              </a:rPr>
              <a:t>AUTHOR'S PERSPECTIVE</a:t>
            </a:r>
          </a:p>
        </p:txBody>
      </p:sp>
      <p:sp>
        <p:nvSpPr>
          <p:cNvPr id="7" name="TextBox 7"/>
          <p:cNvSpPr txBox="1"/>
          <p:nvPr/>
        </p:nvSpPr>
        <p:spPr>
          <a:xfrm>
            <a:off x="2366530" y="3540760"/>
            <a:ext cx="14503112" cy="4939030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marL="604521" lvl="1" indent="-302261">
              <a:lnSpc>
                <a:spcPts val="3920"/>
              </a:lnSpc>
              <a:buFont typeface="Arial"/>
              <a:buChar char="•"/>
            </a:pPr>
            <a:r>
              <a:rPr lang="en-US" sz="2800" spc="89">
                <a:solidFill>
                  <a:srgbClr val="FFFFFF"/>
                </a:solidFill>
                <a:latin typeface="Barlow Semi-Bold"/>
              </a:rPr>
              <a:t>The Global Digital Food Delivery Market is witnessing significant growth in the near future.</a:t>
            </a:r>
          </a:p>
          <a:p>
            <a:pPr marL="604521" lvl="1" indent="-302261">
              <a:lnSpc>
                <a:spcPts val="3920"/>
              </a:lnSpc>
              <a:buFont typeface="Arial"/>
              <a:buChar char="•"/>
            </a:pPr>
            <a:r>
              <a:rPr lang="en-US" sz="2800" spc="89">
                <a:solidFill>
                  <a:srgbClr val="FFFFFF"/>
                </a:solidFill>
                <a:latin typeface="Barlow Semi-Bold"/>
              </a:rPr>
              <a:t>In 2023, the Aggregator Model segment accounted for noticeable share of global Digital Food Delivery Market and is projected to experience significant growth in the near future.</a:t>
            </a:r>
          </a:p>
          <a:p>
            <a:pPr marL="604521" lvl="1" indent="-302261">
              <a:lnSpc>
                <a:spcPts val="3920"/>
              </a:lnSpc>
              <a:buFont typeface="Arial"/>
              <a:buChar char="•"/>
            </a:pPr>
            <a:r>
              <a:rPr lang="en-US" sz="2800" spc="89">
                <a:solidFill>
                  <a:srgbClr val="FFFFFF"/>
                </a:solidFill>
                <a:latin typeface="Barlow Semi-Bold"/>
              </a:rPr>
              <a:t>The Websites segment is expected to expand at the significant CAGR retaining position throughout the forecast period.</a:t>
            </a:r>
          </a:p>
          <a:p>
            <a:pPr marL="604521" lvl="1" indent="-302261">
              <a:lnSpc>
                <a:spcPts val="3920"/>
              </a:lnSpc>
              <a:buFont typeface="Arial"/>
              <a:buChar char="•"/>
            </a:pPr>
            <a:r>
              <a:rPr lang="en-US" sz="2800" spc="89">
                <a:solidFill>
                  <a:srgbClr val="FFFFFF"/>
                </a:solidFill>
                <a:latin typeface="Barlow Semi-Bold"/>
              </a:rPr>
              <a:t>Some of the key companies Ele.me, Just-eat and others are focusing on its strategy building model to strengthen its product portfolio and expand its business in the global market.</a:t>
            </a:r>
          </a:p>
        </p:txBody>
      </p:sp>
    </p:spTree>
  </p:cSld>
  <p:clrMapOvr>
    <a:masterClrMapping/>
  </p:clrMapOvr>
  <p:transition/>
  <p:timing/>
</p:sld>
</file>

<file path=ppt/slides/slide8.xml><?xml version="1.0" encoding="utf-8"?>
<p:sld xmlns:a="http://schemas.openxmlformats.org/drawingml/2006/main" xmlns:r="http://schemas.openxmlformats.org/officeDocument/2006/relationships" xmlns:p14="http://schemas.microsoft.com/office/powerpoint/2010/main" xmlns:p15="http://schemas.microsoft.com/office/powerpoint/2012/main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Freeform 2"/>
          <p:cNvSpPr/>
          <p:nvPr/>
        </p:nvSpPr>
        <p:spPr>
          <a:xfrm>
            <a:off x="0" y="0"/>
            <a:ext cx="18288000" cy="10287000"/>
          </a:xfrm>
          <a:custGeom>
            <a:rect l="l" t="t" r="r" b="b"/>
            <a:pathLst>
              <a:path w="18288000" h="10287000">
                <a:moveTo>
                  <a:pt x="0" y="0"/>
                </a:moveTo>
                <a:lnTo>
                  <a:pt x="18288000" y="0"/>
                </a:lnTo>
                <a:lnTo>
                  <a:pt x="18288000" y="10287000"/>
                </a:lnTo>
                <a:lnTo>
                  <a:pt x="0" y="10287000"/>
                </a:lnTo>
                <a:lnTo>
                  <a:pt x="0" y="0"/>
                </a:lnTo>
                <a:close/>
              </a:path>
            </a:pathLst>
          </a:custGeom>
          <a:blipFill>
            <a:blip r:embed="rId2"/>
            <a:stretch>
              <a:fillRect l="-12500"/>
            </a:stretch>
          </a:blipFill>
        </p:spPr>
        <p:txBody>
          <a:bodyPr/>
          <a:lstStyle/>
          <a:p/>
        </p:txBody>
      </p:sp>
      <p:sp>
        <p:nvSpPr>
          <p:cNvPr id="3" name="Freeform 3"/>
          <p:cNvSpPr/>
          <p:nvPr/>
        </p:nvSpPr>
        <p:spPr>
          <a:xfrm>
            <a:off x="7234591" y="2058844"/>
            <a:ext cx="2610644" cy="2695490"/>
          </a:xfrm>
          <a:custGeom>
            <a:rect l="l" t="t" r="r" b="b"/>
            <a:pathLst>
              <a:path w="2610644" h="2695490">
                <a:moveTo>
                  <a:pt x="0" y="0"/>
                </a:moveTo>
                <a:lnTo>
                  <a:pt x="2610644" y="0"/>
                </a:lnTo>
                <a:lnTo>
                  <a:pt x="2610644" y="2695490"/>
                </a:lnTo>
                <a:lnTo>
                  <a:pt x="0" y="2695490"/>
                </a:lnTo>
                <a:lnTo>
                  <a:pt x="0" y="0"/>
                </a:lnTo>
                <a:close/>
              </a:path>
            </a:pathLst>
          </a:custGeom>
          <a:blipFill>
            <a:blip r:embed="rId3"/>
            <a:stretch>
              <a:fillRect/>
            </a:stretch>
          </a:blipFill>
        </p:spPr>
        <p:txBody>
          <a:bodyPr/>
          <a:lstStyle/>
          <a:p/>
        </p:txBody>
      </p:sp>
      <p:sp>
        <p:nvSpPr>
          <p:cNvPr id="4" name="Freeform 4"/>
          <p:cNvSpPr/>
          <p:nvPr/>
        </p:nvSpPr>
        <p:spPr>
          <a:xfrm>
            <a:off x="10834811" y="2678422"/>
            <a:ext cx="3470237" cy="1456335"/>
          </a:xfrm>
          <a:custGeom>
            <a:rect l="l" t="t" r="r" b="b"/>
            <a:pathLst>
              <a:path w="3470237" h="1456335">
                <a:moveTo>
                  <a:pt x="0" y="0"/>
                </a:moveTo>
                <a:lnTo>
                  <a:pt x="3470237" y="0"/>
                </a:lnTo>
                <a:lnTo>
                  <a:pt x="3470237" y="1456335"/>
                </a:lnTo>
                <a:lnTo>
                  <a:pt x="0" y="1456335"/>
                </a:lnTo>
                <a:lnTo>
                  <a:pt x="0" y="0"/>
                </a:lnTo>
                <a:close/>
              </a:path>
            </a:pathLst>
          </a:custGeom>
          <a:blipFill>
            <a:blip r:embed="rId4"/>
            <a:stretch>
              <a:fillRect l="-11510" t="-95999" r="-11270" b="-96571"/>
            </a:stretch>
          </a:blipFill>
        </p:spPr>
        <p:txBody>
          <a:bodyPr/>
          <a:lstStyle/>
          <a:p/>
        </p:txBody>
      </p:sp>
      <p:sp>
        <p:nvSpPr>
          <p:cNvPr id="5" name="Freeform 5"/>
          <p:cNvSpPr/>
          <p:nvPr/>
        </p:nvSpPr>
        <p:spPr>
          <a:xfrm>
            <a:off x="15502989" y="2058844"/>
            <a:ext cx="1756312" cy="2283758"/>
          </a:xfrm>
          <a:custGeom>
            <a:rect l="l" t="t" r="r" b="b"/>
            <a:pathLst>
              <a:path w="1756312" h="2283758">
                <a:moveTo>
                  <a:pt x="0" y="0"/>
                </a:moveTo>
                <a:lnTo>
                  <a:pt x="1756312" y="0"/>
                </a:lnTo>
                <a:lnTo>
                  <a:pt x="1756312" y="2283758"/>
                </a:lnTo>
                <a:lnTo>
                  <a:pt x="0" y="2283758"/>
                </a:lnTo>
                <a:lnTo>
                  <a:pt x="0" y="0"/>
                </a:lnTo>
                <a:close/>
              </a:path>
            </a:pathLst>
          </a:custGeom>
          <a:blipFill>
            <a:blip r:embed="rId5"/>
            <a:stretch>
              <a:fillRect l="-80817" t="-17654" r="-70754" b="-27448"/>
            </a:stretch>
          </a:blipFill>
        </p:spPr>
        <p:txBody>
          <a:bodyPr/>
          <a:lstStyle/>
          <a:p/>
        </p:txBody>
      </p:sp>
      <p:sp>
        <p:nvSpPr>
          <p:cNvPr id="6" name="Freeform 6"/>
          <p:cNvSpPr/>
          <p:nvPr/>
        </p:nvSpPr>
        <p:spPr>
          <a:xfrm>
            <a:off x="9044736" y="4700988"/>
            <a:ext cx="3525194" cy="1885979"/>
          </a:xfrm>
          <a:custGeom>
            <a:rect l="l" t="t" r="r" b="b"/>
            <a:pathLst>
              <a:path w="3525194" h="1885978">
                <a:moveTo>
                  <a:pt x="0" y="0"/>
                </a:moveTo>
                <a:lnTo>
                  <a:pt x="3525194" y="0"/>
                </a:lnTo>
                <a:lnTo>
                  <a:pt x="3525194" y="1885978"/>
                </a:lnTo>
                <a:lnTo>
                  <a:pt x="0" y="1885978"/>
                </a:lnTo>
                <a:lnTo>
                  <a:pt x="0" y="0"/>
                </a:lnTo>
                <a:close/>
              </a:path>
            </a:pathLst>
          </a:custGeom>
          <a:blipFill>
            <a:blip r:embed="rId6"/>
            <a:stretch>
              <a:fillRect/>
            </a:stretch>
          </a:blipFill>
        </p:spPr>
        <p:txBody>
          <a:bodyPr/>
          <a:lstStyle/>
          <a:p/>
        </p:txBody>
      </p:sp>
      <p:sp>
        <p:nvSpPr>
          <p:cNvPr id="7" name="Freeform 7"/>
          <p:cNvSpPr/>
          <p:nvPr/>
        </p:nvSpPr>
        <p:spPr>
          <a:xfrm>
            <a:off x="13809439" y="4754334"/>
            <a:ext cx="2949788" cy="1942777"/>
          </a:xfrm>
          <a:custGeom>
            <a:rect l="l" t="t" r="r" b="b"/>
            <a:pathLst>
              <a:path w="2949788" h="1942777">
                <a:moveTo>
                  <a:pt x="0" y="0"/>
                </a:moveTo>
                <a:lnTo>
                  <a:pt x="2949788" y="0"/>
                </a:lnTo>
                <a:lnTo>
                  <a:pt x="2949788" y="1942777"/>
                </a:lnTo>
                <a:lnTo>
                  <a:pt x="0" y="1942777"/>
                </a:lnTo>
                <a:lnTo>
                  <a:pt x="0" y="0"/>
                </a:lnTo>
                <a:close/>
              </a:path>
            </a:pathLst>
          </a:custGeom>
          <a:blipFill>
            <a:blip r:embed="rId7"/>
            <a:stretch>
              <a:fillRect l="-30213" t="-26257" r="-30213" b="-36131"/>
            </a:stretch>
          </a:blipFill>
        </p:spPr>
        <p:txBody>
          <a:bodyPr/>
          <a:lstStyle/>
          <a:p/>
        </p:txBody>
      </p:sp>
      <p:sp>
        <p:nvSpPr>
          <p:cNvPr id="8" name="Freeform 8"/>
          <p:cNvSpPr/>
          <p:nvPr/>
        </p:nvSpPr>
        <p:spPr>
          <a:xfrm>
            <a:off x="9144000" y="7358491"/>
            <a:ext cx="4955903" cy="1238976"/>
          </a:xfrm>
          <a:custGeom>
            <a:rect l="l" t="t" r="r" b="b"/>
            <a:pathLst>
              <a:path w="4955903" h="1238976">
                <a:moveTo>
                  <a:pt x="0" y="0"/>
                </a:moveTo>
                <a:lnTo>
                  <a:pt x="4955903" y="0"/>
                </a:lnTo>
                <a:lnTo>
                  <a:pt x="4955903" y="1238976"/>
                </a:lnTo>
                <a:lnTo>
                  <a:pt x="0" y="1238976"/>
                </a:lnTo>
                <a:lnTo>
                  <a:pt x="0" y="0"/>
                </a:lnTo>
                <a:close/>
              </a:path>
            </a:pathLst>
          </a:custGeom>
          <a:blipFill>
            <a:blip r:embed="rId8"/>
            <a:stretch>
              <a:fillRect/>
            </a:stretch>
          </a:blipFill>
        </p:spPr>
        <p:txBody>
          <a:bodyPr/>
          <a:lstStyle/>
          <a:p/>
        </p:txBody>
      </p:sp>
      <p:sp>
        <p:nvSpPr>
          <p:cNvPr id="9" name="Freeform 9"/>
          <p:cNvSpPr/>
          <p:nvPr/>
        </p:nvSpPr>
        <p:spPr>
          <a:xfrm>
            <a:off x="14538344" y="7108843"/>
            <a:ext cx="2977247" cy="2977247"/>
          </a:xfrm>
          <a:custGeom>
            <a:rect l="l" t="t" r="r" b="b"/>
            <a:pathLst>
              <a:path w="2977247" h="2977247">
                <a:moveTo>
                  <a:pt x="0" y="0"/>
                </a:moveTo>
                <a:lnTo>
                  <a:pt x="2977247" y="0"/>
                </a:lnTo>
                <a:lnTo>
                  <a:pt x="2977247" y="2977247"/>
                </a:lnTo>
                <a:lnTo>
                  <a:pt x="0" y="2977247"/>
                </a:lnTo>
                <a:lnTo>
                  <a:pt x="0" y="0"/>
                </a:lnTo>
                <a:close/>
              </a:path>
            </a:pathLst>
          </a:custGeom>
          <a:blipFill>
            <a:blip r:embed="rId9"/>
            <a:stretch>
              <a:fillRect/>
            </a:stretch>
          </a:blipFill>
        </p:spPr>
        <p:txBody>
          <a:bodyPr/>
          <a:lstStyle/>
          <a:p/>
        </p:txBody>
      </p:sp>
      <p:sp>
        <p:nvSpPr>
          <p:cNvPr id="10" name="Freeform 10"/>
          <p:cNvSpPr/>
          <p:nvPr/>
        </p:nvSpPr>
        <p:spPr>
          <a:xfrm>
            <a:off x="8216796" y="8907186"/>
            <a:ext cx="5236029" cy="1214610"/>
          </a:xfrm>
          <a:custGeom>
            <a:rect l="l" t="t" r="r" b="b"/>
            <a:pathLst>
              <a:path w="5236029" h="1214610">
                <a:moveTo>
                  <a:pt x="0" y="0"/>
                </a:moveTo>
                <a:lnTo>
                  <a:pt x="5236029" y="0"/>
                </a:lnTo>
                <a:lnTo>
                  <a:pt x="5236029" y="1214610"/>
                </a:lnTo>
                <a:lnTo>
                  <a:pt x="0" y="1214610"/>
                </a:lnTo>
                <a:lnTo>
                  <a:pt x="0" y="0"/>
                </a:lnTo>
                <a:close/>
              </a:path>
            </a:pathLst>
          </a:custGeom>
          <a:blipFill>
            <a:blip r:embed="rId10"/>
            <a:stretch>
              <a:fillRect t="-83047" b="-59439"/>
            </a:stretch>
          </a:blipFill>
        </p:spPr>
        <p:txBody>
          <a:bodyPr/>
          <a:lstStyle/>
          <a:p/>
        </p:txBody>
      </p:sp>
      <p:sp>
        <p:nvSpPr>
          <p:cNvPr id="11" name="TextBox 11"/>
          <p:cNvSpPr txBox="1"/>
          <p:nvPr/>
        </p:nvSpPr>
        <p:spPr>
          <a:xfrm>
            <a:off x="5186791" y="365125"/>
            <a:ext cx="6875326" cy="1193801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ctr">
              <a:lnSpc>
                <a:spcPts val="9799"/>
              </a:lnSpc>
            </a:pPr>
            <a:r>
              <a:rPr lang="en-US" sz="6999">
                <a:solidFill>
                  <a:srgbClr val="61201D"/>
                </a:solidFill>
                <a:latin typeface="DM Sans"/>
              </a:rPr>
              <a:t>KEY PLAYERS</a:t>
            </a:r>
          </a:p>
        </p:txBody>
      </p:sp>
    </p:spTree>
  </p:cSld>
  <p:clrMapOvr>
    <a:masterClrMapping/>
  </p:clrMapOvr>
  <p:transition/>
  <p:timing/>
</p:sld>
</file>

<file path=ppt/slides/slide9.xml><?xml version="1.0" encoding="utf-8"?>
<p:sld xmlns:a="http://schemas.openxmlformats.org/drawingml/2006/main" xmlns:r="http://schemas.openxmlformats.org/officeDocument/2006/relationships" xmlns:p14="http://schemas.microsoft.com/office/powerpoint/2010/main" xmlns:p15="http://schemas.microsoft.com/office/powerpoint/2012/main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Freeform 2"/>
          <p:cNvSpPr/>
          <p:nvPr/>
        </p:nvSpPr>
        <p:spPr>
          <a:xfrm>
            <a:off x="0" y="0"/>
            <a:ext cx="18288000" cy="10287000"/>
          </a:xfrm>
          <a:custGeom>
            <a:rect l="l" t="t" r="r" b="b"/>
            <a:pathLst>
              <a:path w="18288000" h="10287000">
                <a:moveTo>
                  <a:pt x="0" y="0"/>
                </a:moveTo>
                <a:lnTo>
                  <a:pt x="18288000" y="0"/>
                </a:lnTo>
                <a:lnTo>
                  <a:pt x="18288000" y="10287000"/>
                </a:lnTo>
                <a:lnTo>
                  <a:pt x="0" y="10287000"/>
                </a:lnTo>
                <a:lnTo>
                  <a:pt x="0" y="0"/>
                </a:lnTo>
                <a:close/>
              </a:path>
            </a:pathLst>
          </a:custGeom>
          <a:blipFill>
            <a:blip r:embed="rId2"/>
            <a:stretch>
              <a:fillRect r="-26631"/>
            </a:stretch>
          </a:blipFill>
        </p:spPr>
        <p:txBody>
          <a:bodyPr/>
          <a:lstStyle/>
          <a:p/>
        </p:txBody>
      </p:sp>
      <p:sp>
        <p:nvSpPr>
          <p:cNvPr id="3" name="TextBox 3"/>
          <p:cNvSpPr txBox="1"/>
          <p:nvPr/>
        </p:nvSpPr>
        <p:spPr>
          <a:xfrm>
            <a:off x="5188221" y="809625"/>
            <a:ext cx="7204656" cy="415496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ctr">
              <a:lnSpc>
                <a:spcPts val="3019"/>
              </a:lnSpc>
            </a:pPr>
            <a:r>
              <a:rPr lang="en-US" sz="3178">
                <a:solidFill>
                  <a:srgbClr val="000000"/>
                </a:solidFill>
                <a:latin typeface="Georgia Pro Bold"/>
              </a:rPr>
              <a:t>For Full Report</a:t>
            </a:r>
          </a:p>
        </p:txBody>
      </p:sp>
      <p:sp>
        <p:nvSpPr>
          <p:cNvPr id="4" name="TextBox 4"/>
          <p:cNvSpPr txBox="1"/>
          <p:nvPr/>
        </p:nvSpPr>
        <p:spPr>
          <a:xfrm>
            <a:off x="4036292" y="822111"/>
            <a:ext cx="9768952" cy="1429770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ctr">
              <a:lnSpc>
                <a:spcPts val="11701"/>
              </a:lnSpc>
            </a:pPr>
            <a:r>
              <a:rPr lang="en-US" sz="8358">
                <a:solidFill>
                  <a:srgbClr val="000000"/>
                </a:solidFill>
                <a:latin typeface="Canva Sans Bold"/>
              </a:rPr>
              <a:t>Contact us</a:t>
            </a:r>
          </a:p>
        </p:txBody>
      </p:sp>
      <p:sp>
        <p:nvSpPr>
          <p:cNvPr id="5" name="Freeform 5"/>
          <p:cNvSpPr/>
          <p:nvPr/>
        </p:nvSpPr>
        <p:spPr>
          <a:xfrm>
            <a:off x="7338425" y="2106108"/>
            <a:ext cx="2904248" cy="1846679"/>
          </a:xfrm>
          <a:custGeom>
            <a:rect l="l" t="t" r="r" b="b"/>
            <a:pathLst>
              <a:path w="2904248" h="1846679">
                <a:moveTo>
                  <a:pt x="0" y="0"/>
                </a:moveTo>
                <a:lnTo>
                  <a:pt x="2904248" y="0"/>
                </a:lnTo>
                <a:lnTo>
                  <a:pt x="2904248" y="1846679"/>
                </a:lnTo>
                <a:lnTo>
                  <a:pt x="0" y="1846679"/>
                </a:lnTo>
                <a:lnTo>
                  <a:pt x="0" y="0"/>
                </a:lnTo>
                <a:close/>
              </a:path>
            </a:pathLst>
          </a:custGeom>
          <a:blipFill>
            <a:blip r:embed="rId3"/>
            <a:stretch>
              <a:fillRect/>
            </a:stretch>
          </a:blipFill>
        </p:spPr>
        <p:txBody>
          <a:bodyPr/>
          <a:lstStyle/>
          <a:p/>
        </p:txBody>
      </p:sp>
      <p:sp>
        <p:nvSpPr>
          <p:cNvPr id="6" name="TextBox 6"/>
          <p:cNvSpPr txBox="1"/>
          <p:nvPr/>
        </p:nvSpPr>
        <p:spPr>
          <a:xfrm>
            <a:off x="291118" y="3828962"/>
            <a:ext cx="17259300" cy="1046353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ctr">
              <a:lnSpc>
                <a:spcPts val="8477"/>
              </a:lnSpc>
              <a:spcBef>
                <a:spcPct val="0"/>
              </a:spcBef>
            </a:pPr>
            <a:r>
              <a:rPr lang="en-US" sz="6055">
                <a:solidFill>
                  <a:srgbClr val="000000"/>
                </a:solidFill>
                <a:latin typeface="Lato Bold"/>
              </a:rPr>
              <a:t>COGNITIVE MARKET RESEARCH</a:t>
            </a:r>
          </a:p>
        </p:txBody>
      </p:sp>
      <p:sp>
        <p:nvSpPr>
          <p:cNvPr id="7" name="TextBox 7"/>
          <p:cNvSpPr txBox="1"/>
          <p:nvPr/>
        </p:nvSpPr>
        <p:spPr>
          <a:xfrm>
            <a:off x="4310278" y="5074494"/>
            <a:ext cx="9644029" cy="1055782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ctr">
              <a:lnSpc>
                <a:spcPts val="4290"/>
              </a:lnSpc>
              <a:spcBef>
                <a:spcPct val="0"/>
              </a:spcBef>
            </a:pPr>
            <a:r>
              <a:rPr lang="en-US" sz="3064" spc="306">
                <a:solidFill>
                  <a:srgbClr val="000000"/>
                </a:solidFill>
                <a:latin typeface="Lato"/>
              </a:rPr>
              <a:t>Tel: +1 312-376-8303 | +44 020-8123-0732</a:t>
            </a:r>
          </a:p>
          <a:p>
            <a:pPr algn="ctr">
              <a:lnSpc>
                <a:spcPts val="4290"/>
              </a:lnSpc>
              <a:spcBef>
                <a:spcPct val="0"/>
              </a:spcBef>
            </a:pPr>
            <a:r>
              <a:rPr lang="en-US" sz="3064" spc="306">
                <a:solidFill>
                  <a:srgbClr val="000000"/>
                </a:solidFill>
                <a:latin typeface="Lato"/>
              </a:rPr>
              <a:t>India: (+91) 983-496-8611</a:t>
            </a:r>
          </a:p>
        </p:txBody>
      </p:sp>
      <p:sp>
        <p:nvSpPr>
          <p:cNvPr id="8" name="TextBox 8"/>
          <p:cNvSpPr txBox="1"/>
          <p:nvPr/>
        </p:nvSpPr>
        <p:spPr>
          <a:xfrm>
            <a:off x="2581539" y="6276675"/>
            <a:ext cx="12418019" cy="517640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ctr">
              <a:lnSpc>
                <a:spcPts val="4285"/>
              </a:lnSpc>
            </a:pPr>
            <a:r>
              <a:rPr lang="en-US" sz="3060" spc="312">
                <a:solidFill>
                  <a:srgbClr val="000000"/>
                </a:solidFill>
                <a:latin typeface="Lato"/>
              </a:rPr>
              <a:t>sales@cognitivemarketresearch.com</a:t>
            </a:r>
          </a:p>
        </p:txBody>
      </p:sp>
      <p:sp>
        <p:nvSpPr>
          <p:cNvPr id="9" name="TextBox 9"/>
          <p:cNvSpPr txBox="1"/>
          <p:nvPr/>
        </p:nvSpPr>
        <p:spPr>
          <a:xfrm>
            <a:off x="1732527" y="6921664"/>
            <a:ext cx="14799531" cy="655278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ctr">
              <a:lnSpc>
                <a:spcPts val="5357"/>
              </a:lnSpc>
              <a:spcBef>
                <a:spcPct val="0"/>
              </a:spcBef>
            </a:pPr>
            <a:r>
              <a:rPr lang="en-US" sz="3826" spc="382">
                <a:solidFill>
                  <a:srgbClr val="000000"/>
                </a:solidFill>
                <a:latin typeface="Lato"/>
              </a:rPr>
              <a:t>Access the Full Report : </a:t>
            </a:r>
            <a:r>
              <a:rPr lang="en-US" sz="3826" u="sng" spc="382">
                <a:solidFill>
                  <a:srgbClr val="000000"/>
                </a:solidFill>
                <a:latin typeface="Lato"/>
                <a:hlinkClick r:id="rId4" tooltip="https://www.cognitivemarketresearch.com/digital-food-delivery-market-report"/>
              </a:rPr>
              <a:t>https://shorturl.at/hoqu7</a:t>
            </a:r>
          </a:p>
        </p:txBody>
      </p:sp>
      <p:sp>
        <p:nvSpPr>
          <p:cNvPr id="10" name="TextBox 10"/>
          <p:cNvSpPr txBox="1"/>
          <p:nvPr/>
        </p:nvSpPr>
        <p:spPr>
          <a:xfrm>
            <a:off x="4878455" y="9320017"/>
            <a:ext cx="8507676" cy="758820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ctr">
              <a:lnSpc>
                <a:spcPts val="2974"/>
              </a:lnSpc>
            </a:pPr>
            <a:r>
              <a:rPr lang="en-US" sz="2833" spc="283">
                <a:solidFill>
                  <a:srgbClr val="000000"/>
                </a:solidFill>
                <a:latin typeface="Lato Bold"/>
              </a:rPr>
              <a:t>Please visit our website:</a:t>
            </a:r>
          </a:p>
          <a:p>
            <a:pPr algn="ctr">
              <a:lnSpc>
                <a:spcPts val="2974"/>
              </a:lnSpc>
            </a:pPr>
            <a:r>
              <a:rPr lang="en-US" sz="2833" u="sng" spc="283">
                <a:solidFill>
                  <a:srgbClr val="000000"/>
                </a:solidFill>
                <a:latin typeface="Lato Bold"/>
                <a:hlinkClick r:id="rId5" tooltip="https://www.cognitivemarketresearch.com"/>
              </a:rPr>
              <a:t>https://www.cognitivemarketresearch.com</a:t>
            </a:r>
          </a:p>
        </p:txBody>
      </p:sp>
    </p:spTree>
  </p:cSld>
  <p:clrMapOvr>
    <a:masterClrMapping/>
  </p:clrMapOvr>
  <p:transition/>
  <p:timing/>
</p:sld>
</file>

<file path=ppt/tags/tag1.xml><?xml version="1.0" encoding="utf-8"?>
<p:tagLst xmlns:p="http://schemas.openxmlformats.org/presentationml/2006/main">
  <p:tag name="AS_NET" val="4.0.30319.42000"/>
  <p:tag name="AS_OS" val="Microsoft Windows NT 6.2.9200.0"/>
  <p:tag name="AS_RELEASE_DATE" val="2017.01.13"/>
  <p:tag name="AS_TITLE" val="Aspose.Slides for .NET 4.0"/>
  <p:tag name="AS_VERSION" val="16.12.1.0"/>
</p:tagLst>
</file>

<file path=ppt/theme/theme1.xml><?xml version="1.0" encoding="utf-8"?>
<a:theme xmlns:r="http://schemas.openxmlformats.org/officeDocument/2006/relationships"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Arial"/>
        <a:cs typeface="Arial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Arial"/>
        <a:cs typeface="Arial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</a:theme>
</file>

<file path=docProps/app.xml><?xml version="1.0" encoding="utf-8"?>
<Properties xmlns:vt="http://schemas.openxmlformats.org/officeDocument/2006/docPropsVTypes" xmlns="http://schemas.openxmlformats.org/officeDocument/2006/extended-properties">
  <Company/>
  <PresentationFormat>Custom</PresentationFormat>
  <Paragraphs>45</Paragraphs>
  <Slides>9</Slides>
  <Notes>0</Notes>
  <HiddenSlides>0</HiddenSlides>
  <MMClips>0</MMClips>
  <ScaleCrop>0</ScaleCrop>
  <HeadingPairs>
    <vt:vector baseType="variant" size="4">
      <vt:variant>
        <vt:lpstr>Theme</vt:lpstr>
      </vt:variant>
      <vt:variant>
        <vt:i4>1</vt:i4>
      </vt:variant>
      <vt:variant>
        <vt:lpstr>Slide Titles</vt:lpstr>
      </vt:variant>
      <vt:variant>
        <vt:i4>9</vt:i4>
      </vt:variant>
    </vt:vector>
  </HeadingPairs>
  <TitlesOfParts>
    <vt:vector baseType="lpstr" size="10">
      <vt:lpstr>Office Theme</vt:lpstr>
      <vt:lpstr>Slide 1</vt:lpstr>
      <vt:lpstr>Slide 2</vt:lpstr>
      <vt:lpstr>Slide 3</vt:lpstr>
      <vt:lpstr>Slide 4</vt:lpstr>
      <vt:lpstr>Slide 5</vt:lpstr>
      <vt:lpstr>Slide 6</vt:lpstr>
      <vt:lpstr>Slide 7</vt:lpstr>
      <vt:lpstr>Slide 8</vt:lpstr>
      <vt:lpstr>Slide 9</vt:lpstr>
    </vt:vector>
  </TitlesOfParts>
  <LinksUpToDate>0</LinksUpToDate>
  <SharedDoc>0</SharedDoc>
  <HyperlinksChanged>0</HyperlinksChanged>
  <Application>Aspose.Slides for .NET</Application>
  <AppVersion>16.1201</AppVersion>
</Properties>
</file>

<file path=docProps/core.xml><?xml version="1.0" encoding="utf-8"?>
<cp:coreProperties xmlns:dc="http://purl.org/dc/elements/1.1/" xmlns:dcterms="http://purl.org/dc/terms/" xmlns:dcmitype="http://purl.org/dc/dcmitype/" xmlns:xsi="http://www.w3.org/2001/XMLSchema-instance" xmlns:cp="http://schemas.openxmlformats.org/package/2006/metadata/core-properties">
  <dc:title>Digital Food Delivery m</dc:title>
  <cp:lastModifiedBy>decipher market</cp:lastModifiedBy>
  <cp:revision>2</cp:revision>
  <dcterms:created xsi:type="dcterms:W3CDTF">2006-08-16T00:00:00Z</dcterms:created>
  <dcterms:modified xsi:type="dcterms:W3CDTF">2024-04-18T11:07:21Z</dcterms:modified>
</cp:coreProperties>
</file>