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14" Type="http://schemas.openxmlformats.org/officeDocument/2006/relationships/image" Target="../media/image22.jpeg" /><Relationship Id="rId15" Type="http://schemas.openxmlformats.org/officeDocument/2006/relationships/image" Target="../media/image23.jpeg" /><Relationship Id="rId16" Type="http://schemas.openxmlformats.org/officeDocument/2006/relationships/image" Target="../media/image24.jpeg" /><Relationship Id="rId2" Type="http://schemas.openxmlformats.org/officeDocument/2006/relationships/image" Target="../media/image3.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5.jpeg" /><Relationship Id="rId3" Type="http://schemas.openxmlformats.org/officeDocument/2006/relationships/image" Target="../media/image26.jpeg" /><Relationship Id="rId4" Type="http://schemas.openxmlformats.org/officeDocument/2006/relationships/hyperlink" Target="https://tinyurl.com/vmht9utz"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rot="-5400000">
            <a:off x="0" y="-914035"/>
            <a:ext cx="11201035" cy="11201035"/>
          </a:xfrm>
          <a:custGeom>
            <a:rect l="l" t="t" r="r" b="b"/>
            <a:pathLst>
              <a:path w="11201035" h="11201035">
                <a:moveTo>
                  <a:pt x="0" y="0"/>
                </a:moveTo>
                <a:lnTo>
                  <a:pt x="11201035" y="0"/>
                </a:lnTo>
                <a:lnTo>
                  <a:pt x="11201035" y="11201035"/>
                </a:lnTo>
                <a:lnTo>
                  <a:pt x="0" y="112010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pic>
        <p:nvPicPr>
          <p:cNvPr id="4" name="Picture 4"/>
          <p:cNvPicPr>
            <a:picLocks noChangeAspect="1"/>
          </p:cNvPicPr>
          <p:nvPr/>
        </p:nvPicPr>
        <p:blipFill>
          <a:blip r:embed="rId4"/>
          <a:srcRect l="36500" t="27913" r="38480" b="27038"/>
          <a:stretch>
            <a:fillRect/>
          </a:stretch>
        </p:blipFill>
        <p:spPr>
          <a:xfrm>
            <a:off x="96450" y="84508"/>
            <a:ext cx="1864499" cy="1888383"/>
          </a:xfrm>
          <a:prstGeom prst="rect">
            <a:avLst/>
          </a:prstGeom>
        </p:spPr>
      </p:pic>
      <p:sp>
        <p:nvSpPr>
          <p:cNvPr id="5" name="TextBox 5"/>
          <p:cNvSpPr txBox="1"/>
          <p:nvPr/>
        </p:nvSpPr>
        <p:spPr>
          <a:xfrm>
            <a:off x="369969" y="4188443"/>
            <a:ext cx="10679031" cy="2412712"/>
          </a:xfrm>
          <a:prstGeom prst="rect">
            <a:avLst/>
          </a:prstGeom>
        </p:spPr>
        <p:txBody>
          <a:bodyPr wrap="square" lIns="0" tIns="0" rIns="0" bIns="0" rtlCol="0" anchor="t">
            <a:spAutoFit/>
          </a:bodyPr>
          <a:lstStyle/>
          <a:p>
            <a:pPr algn="l">
              <a:lnSpc>
                <a:spcPts val="6237"/>
              </a:lnSpc>
            </a:pPr>
            <a:r>
              <a:rPr lang="en-US" sz="6300">
                <a:solidFill>
                  <a:srgbClr val="FFFFFF"/>
                </a:solidFill>
                <a:latin typeface="Poppins"/>
              </a:rPr>
              <a:t>DIGITAL FARMING SOLUTION</a:t>
            </a:r>
          </a:p>
          <a:p>
            <a:pPr algn="l">
              <a:lnSpc>
                <a:spcPts val="6237"/>
              </a:lnSpc>
            </a:pPr>
            <a:r>
              <a:rPr lang="en-US" sz="6300">
                <a:solidFill>
                  <a:srgbClr val="FFFFFF"/>
                </a:solidFill>
                <a:latin typeface="Poppins"/>
              </a:rPr>
              <a:t>MARKET REPORT </a:t>
            </a:r>
          </a:p>
          <a:p>
            <a:pPr algn="l">
              <a:lnSpc>
                <a:spcPts val="6237"/>
              </a:lnSpc>
            </a:pPr>
            <a:r>
              <a:rPr lang="en-US" sz="6300">
                <a:solidFill>
                  <a:srgbClr val="FFFFFF"/>
                </a:solidFill>
                <a:latin typeface="Poppins"/>
              </a:rPr>
              <a:t>2024</a:t>
            </a:r>
          </a:p>
        </p:txBody>
      </p:sp>
      <p:sp>
        <p:nvSpPr>
          <p:cNvPr id="6" name="TextBox 6"/>
          <p:cNvSpPr txBox="1"/>
          <p:nvPr/>
        </p:nvSpPr>
        <p:spPr>
          <a:xfrm>
            <a:off x="96450" y="9434190"/>
            <a:ext cx="10027118" cy="566419"/>
          </a:xfrm>
          <a:prstGeom prst="rect">
            <a:avLst/>
          </a:prstGeom>
        </p:spPr>
        <p:txBody>
          <a:bodyPr lIns="0" tIns="0" rIns="0" bIns="0" rtlCol="0" anchor="t">
            <a:spAutoFit/>
          </a:bodyPr>
          <a:lstStyle/>
          <a:p>
            <a:pPr algn="ctr">
              <a:lnSpc>
                <a:spcPts val="4480"/>
              </a:lnSpc>
            </a:pPr>
            <a:r>
              <a:rPr lang="en-US" sz="3200">
                <a:solidFill>
                  <a:srgbClr val="FFFFFF"/>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78418" y="1749034"/>
            <a:ext cx="16236544" cy="7509266"/>
            <a:chExt cx="4276291" cy="1977749"/>
          </a:xfrm>
        </p:grpSpPr>
        <p:sp>
          <p:nvSpPr>
            <p:cNvPr id="4" name="Freeform 4"/>
            <p:cNvSpPr/>
            <p:nvPr/>
          </p:nvSpPr>
          <p:spPr>
            <a:xfrm>
              <a:off x="0" y="0"/>
              <a:ext cx="4276291" cy="1977749"/>
            </a:xfrm>
            <a:custGeom>
              <a:rect l="l" t="t" r="r" b="b"/>
              <a:pathLst>
                <a:path w="4276291" h="1977749">
                  <a:moveTo>
                    <a:pt x="0" y="0"/>
                  </a:moveTo>
                  <a:lnTo>
                    <a:pt x="4276291" y="0"/>
                  </a:lnTo>
                  <a:lnTo>
                    <a:pt x="4276291" y="1977749"/>
                  </a:lnTo>
                  <a:lnTo>
                    <a:pt x="0" y="1977749"/>
                  </a:lnTo>
                  <a:close/>
                </a:path>
              </a:pathLst>
            </a:custGeom>
            <a:solidFill>
              <a:srgbClr val="000000">
                <a:alpha val="66667"/>
              </a:srgbClr>
            </a:solidFill>
          </p:spPr>
          <p:txBody>
            <a:bodyPr/>
            <a:lstStyle/>
            <a:p/>
          </p:txBody>
        </p:sp>
        <p:sp>
          <p:nvSpPr>
            <p:cNvPr id="5" name="TextBox 5"/>
            <p:cNvSpPr txBox="1"/>
            <p:nvPr/>
          </p:nvSpPr>
          <p:spPr>
            <a:xfrm>
              <a:off x="0" y="-47625"/>
              <a:ext cx="4276291" cy="2025374"/>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773038" y="692505"/>
            <a:ext cx="2398521" cy="2161852"/>
          </a:xfrm>
          <a:prstGeom prst="rect">
            <a:avLst/>
          </a:prstGeom>
        </p:spPr>
      </p:pic>
      <p:sp>
        <p:nvSpPr>
          <p:cNvPr id="7" name="TextBox 7"/>
          <p:cNvSpPr txBox="1"/>
          <p:nvPr/>
        </p:nvSpPr>
        <p:spPr>
          <a:xfrm>
            <a:off x="1622208" y="2978281"/>
            <a:ext cx="15548966" cy="5876925"/>
          </a:xfrm>
          <a:prstGeom prst="rect">
            <a:avLst/>
          </a:prstGeom>
        </p:spPr>
        <p:txBody>
          <a:bodyPr lIns="0" tIns="0" rIns="0" bIns="0" rtlCol="0" anchor="t">
            <a:spAutoFit/>
          </a:bodyPr>
          <a:lstStyle/>
          <a:p>
            <a:pPr algn="l">
              <a:lnSpc>
                <a:spcPts val="4200"/>
              </a:lnSpc>
              <a:spcBef>
                <a:spcPct val="0"/>
              </a:spcBef>
            </a:pPr>
            <a:r>
              <a:rPr lang="en-US" sz="3000">
                <a:solidFill>
                  <a:srgbClr val="FFFFFF"/>
                </a:solidFill>
                <a:latin typeface="Poppins"/>
              </a:rPr>
              <a:t>The Digital Farming Solution Market has emerged as a transformative force within the agricultural sector, revolutionizing traditional farming practices through the integration of cutting-edge technologies. By leveraging advancements in precision agriculture, data analytics, the Internet of Things (IoT), and artificial intelligence (AI), digital farming solutions offer farmers unprecedented insights and control over their operations. These solutions encompass a wide array of offerings, including precision crop monitoring, soil analysis, weather forecasting, automated machinery, and crop management software. By utilizing sensors and drones, farmers can gather real-time data on crop health, soil conditions, and environmental factors, enabling them to make data-driven decisions to optimize yields, reduce input costs, and minimize environmental impact.</a:t>
            </a:r>
          </a:p>
        </p:txBody>
      </p:sp>
      <p:sp>
        <p:nvSpPr>
          <p:cNvPr id="8" name="TextBox 8"/>
          <p:cNvSpPr txBox="1"/>
          <p:nvPr/>
        </p:nvSpPr>
        <p:spPr>
          <a:xfrm>
            <a:off x="5332786" y="1955197"/>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655561" y="6241548"/>
            <a:ext cx="8702867" cy="2631528"/>
            <a:chExt cx="879738" cy="266011"/>
          </a:xfrm>
        </p:grpSpPr>
        <p:sp>
          <p:nvSpPr>
            <p:cNvPr id="4" name="Freeform 4"/>
            <p:cNvSpPr/>
            <p:nvPr/>
          </p:nvSpPr>
          <p:spPr>
            <a:xfrm>
              <a:off x="0" y="0"/>
              <a:ext cx="879738" cy="266011"/>
            </a:xfrm>
            <a:custGeom>
              <a:rect l="l" t="t" r="r" b="b"/>
              <a:pathLst>
                <a:path w="879737" h="266011">
                  <a:moveTo>
                    <a:pt x="0" y="0"/>
                  </a:moveTo>
                  <a:lnTo>
                    <a:pt x="879738" y="0"/>
                  </a:lnTo>
                  <a:lnTo>
                    <a:pt x="879738" y="266011"/>
                  </a:lnTo>
                  <a:lnTo>
                    <a:pt x="0" y="266011"/>
                  </a:lnTo>
                  <a:close/>
                </a:path>
              </a:pathLst>
            </a:custGeom>
            <a:solidFill>
              <a:srgbClr val="3C160D">
                <a:alpha val="80784"/>
              </a:srgbClr>
            </a:solidFill>
            <a:ln cap="sq">
              <a:noFill/>
              <a:prstDash val="solid"/>
              <a:miter/>
            </a:ln>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1012372" y="6614851"/>
            <a:ext cx="2117109" cy="2114462"/>
          </a:xfrm>
          <a:custGeom>
            <a:rect l="l" t="t" r="r" b="b"/>
            <a:pathLst>
              <a:path w="2117109" h="2114462">
                <a:moveTo>
                  <a:pt x="0" y="0"/>
                </a:moveTo>
                <a:lnTo>
                  <a:pt x="2117109" y="0"/>
                </a:lnTo>
                <a:lnTo>
                  <a:pt x="2117109" y="2114462"/>
                </a:lnTo>
                <a:lnTo>
                  <a:pt x="0" y="2114462"/>
                </a:lnTo>
                <a:lnTo>
                  <a:pt x="0" y="0"/>
                </a:lnTo>
                <a:close/>
              </a:path>
            </a:pathLst>
          </a:custGeom>
          <a:blipFill>
            <a:blip r:embed="rId3"/>
            <a:stretch>
              <a:fillRect/>
            </a:stretch>
          </a:blipFill>
        </p:spPr>
        <p:txBody>
          <a:bodyPr/>
          <a:lstStyle/>
          <a:p/>
        </p:txBody>
      </p:sp>
      <p:grpSp>
        <p:nvGrpSpPr>
          <p:cNvPr id="7" name="Group 7"/>
          <p:cNvGrpSpPr/>
          <p:nvPr/>
        </p:nvGrpSpPr>
        <p:grpSpPr>
          <a:xfrm>
            <a:off x="963013" y="6530234"/>
            <a:ext cx="2085929" cy="20859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655561" y="3306996"/>
            <a:ext cx="8702867" cy="2631528"/>
            <a:chExt cx="879738" cy="266011"/>
          </a:xfrm>
        </p:grpSpPr>
        <p:sp>
          <p:nvSpPr>
            <p:cNvPr id="11" name="Freeform 11"/>
            <p:cNvSpPr/>
            <p:nvPr/>
          </p:nvSpPr>
          <p:spPr>
            <a:xfrm>
              <a:off x="0" y="0"/>
              <a:ext cx="879738" cy="266011"/>
            </a:xfrm>
            <a:custGeom>
              <a:rect l="l" t="t" r="r" b="b"/>
              <a:pathLst>
                <a:path w="879737" h="266011">
                  <a:moveTo>
                    <a:pt x="0" y="0"/>
                  </a:moveTo>
                  <a:lnTo>
                    <a:pt x="879738" y="0"/>
                  </a:lnTo>
                  <a:lnTo>
                    <a:pt x="879738" y="266011"/>
                  </a:lnTo>
                  <a:lnTo>
                    <a:pt x="0" y="266011"/>
                  </a:lnTo>
                  <a:close/>
                </a:path>
              </a:pathLst>
            </a:custGeom>
            <a:solidFill>
              <a:srgbClr val="3C160D">
                <a:alpha val="80784"/>
              </a:srgbClr>
            </a:solidFill>
            <a:ln cap="sq">
              <a:noFill/>
              <a:prstDash val="solid"/>
              <a:miter/>
            </a:ln>
          </p:spPr>
          <p:txBody>
            <a:bodyPr/>
            <a:lstStyle/>
            <a:p/>
          </p:txBody>
        </p:sp>
        <p:sp>
          <p:nvSpPr>
            <p:cNvPr id="12" name="TextBox 12"/>
            <p:cNvSpPr txBox="1"/>
            <p:nvPr/>
          </p:nvSpPr>
          <p:spPr>
            <a:xfrm>
              <a:off x="0" y="-38100"/>
              <a:ext cx="879738"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3" name="Freeform 13"/>
          <p:cNvSpPr/>
          <p:nvPr/>
        </p:nvSpPr>
        <p:spPr>
          <a:xfrm>
            <a:off x="1012372" y="3680300"/>
            <a:ext cx="2117109" cy="2114462"/>
          </a:xfrm>
          <a:custGeom>
            <a:rect l="l" t="t" r="r" b="b"/>
            <a:pathLst>
              <a:path w="2117109" h="2114462">
                <a:moveTo>
                  <a:pt x="0" y="0"/>
                </a:moveTo>
                <a:lnTo>
                  <a:pt x="2117109" y="0"/>
                </a:lnTo>
                <a:lnTo>
                  <a:pt x="2117109" y="2114462"/>
                </a:lnTo>
                <a:lnTo>
                  <a:pt x="0" y="2114462"/>
                </a:lnTo>
                <a:lnTo>
                  <a:pt x="0" y="0"/>
                </a:lnTo>
                <a:close/>
              </a:path>
            </a:pathLst>
          </a:custGeom>
          <a:blipFill>
            <a:blip r:embed="rId3"/>
            <a:stretch>
              <a:fillRect/>
            </a:stretch>
          </a:blipFill>
        </p:spPr>
        <p:txBody>
          <a:bodyPr/>
          <a:lstStyle/>
          <a:p/>
        </p:txBody>
      </p:sp>
      <p:grpSp>
        <p:nvGrpSpPr>
          <p:cNvPr id="14" name="Group 14"/>
          <p:cNvGrpSpPr/>
          <p:nvPr/>
        </p:nvGrpSpPr>
        <p:grpSpPr>
          <a:xfrm>
            <a:off x="963013" y="3595683"/>
            <a:ext cx="2085929" cy="2085929"/>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37158" y="8440"/>
            <a:ext cx="18325157" cy="1169689"/>
            <a:chExt cx="4826379" cy="308066"/>
          </a:xfrm>
        </p:grpSpPr>
        <p:sp>
          <p:nvSpPr>
            <p:cNvPr id="18" name="Freeform 18"/>
            <p:cNvSpPr/>
            <p:nvPr/>
          </p:nvSpPr>
          <p:spPr>
            <a:xfrm>
              <a:off x="0" y="0"/>
              <a:ext cx="4826379" cy="308066"/>
            </a:xfrm>
            <a:custGeom>
              <a:rect l="l" t="t" r="r" b="b"/>
              <a:pathLst>
                <a:path w="4826379" h="308066">
                  <a:moveTo>
                    <a:pt x="0" y="0"/>
                  </a:moveTo>
                  <a:lnTo>
                    <a:pt x="4826379" y="0"/>
                  </a:lnTo>
                  <a:lnTo>
                    <a:pt x="4826379" y="308066"/>
                  </a:lnTo>
                  <a:lnTo>
                    <a:pt x="0" y="308066"/>
                  </a:lnTo>
                  <a:close/>
                </a:path>
              </a:pathLst>
            </a:custGeom>
            <a:solidFill>
              <a:srgbClr val="000000">
                <a:alpha val="20784"/>
              </a:srgbClr>
            </a:solidFill>
          </p:spPr>
          <p:txBody>
            <a:bodyPr/>
            <a:lstStyle/>
            <a:p/>
          </p:txBody>
        </p:sp>
        <p:sp>
          <p:nvSpPr>
            <p:cNvPr id="19" name="TextBox 19"/>
            <p:cNvSpPr txBox="1"/>
            <p:nvPr/>
          </p:nvSpPr>
          <p:spPr>
            <a:xfrm>
              <a:off x="0" y="-38100"/>
              <a:ext cx="4826379" cy="346166"/>
            </a:xfrm>
            <a:prstGeom prst="rect">
              <a:avLst/>
            </a:prstGeom>
          </p:spPr>
          <p:txBody>
            <a:bodyPr lIns="50800" tIns="50800" rIns="50800" bIns="50800" rtlCol="0" anchor="ctr"/>
            <a:lstStyle/>
            <a:p>
              <a:pPr algn="ctr">
                <a:lnSpc>
                  <a:spcPts val="2659"/>
                </a:lnSpc>
              </a:pPr>
              <a:endParaRPr/>
            </a:p>
          </p:txBody>
        </p:sp>
      </p:grpSp>
      <p:pic>
        <p:nvPicPr>
          <p:cNvPr id="20" name="Picture 20"/>
          <p:cNvPicPr>
            <a:picLocks noChangeAspect="1"/>
          </p:cNvPicPr>
          <p:nvPr/>
        </p:nvPicPr>
        <p:blipFill>
          <a:blip r:embed="rId4"/>
          <a:srcRect l="36500" t="25150" r="38823" b="26949"/>
          <a:stretch>
            <a:fillRect/>
          </a:stretch>
        </p:blipFill>
        <p:spPr>
          <a:xfrm>
            <a:off x="17018" y="-4220"/>
            <a:ext cx="1891990" cy="2065840"/>
          </a:xfrm>
          <a:prstGeom prst="rect">
            <a:avLst/>
          </a:prstGeom>
        </p:spPr>
      </p:pic>
      <p:sp>
        <p:nvSpPr>
          <p:cNvPr id="21" name="TextBox 21"/>
          <p:cNvSpPr txBox="1"/>
          <p:nvPr/>
        </p:nvSpPr>
        <p:spPr>
          <a:xfrm>
            <a:off x="1241960" y="7087809"/>
            <a:ext cx="1528034" cy="1197155"/>
          </a:xfrm>
          <a:prstGeom prst="rect">
            <a:avLst/>
          </a:prstGeom>
        </p:spPr>
        <p:txBody>
          <a:bodyPr lIns="0" tIns="0" rIns="0" bIns="0" rtlCol="0" anchor="t">
            <a:spAutoFit/>
          </a:bodyPr>
          <a:lstStyle/>
          <a:p>
            <a:pPr algn="ctr">
              <a:lnSpc>
                <a:spcPts val="2834"/>
              </a:lnSpc>
            </a:pPr>
            <a:r>
              <a:rPr lang="en-US" sz="4499">
                <a:solidFill>
                  <a:srgbClr val="1E3048"/>
                </a:solidFill>
                <a:latin typeface="Poppins Bold"/>
              </a:rPr>
              <a:t>2024- 2031</a:t>
            </a:r>
          </a:p>
        </p:txBody>
      </p:sp>
      <p:sp>
        <p:nvSpPr>
          <p:cNvPr id="22" name="TextBox 22"/>
          <p:cNvSpPr txBox="1"/>
          <p:nvPr/>
        </p:nvSpPr>
        <p:spPr>
          <a:xfrm>
            <a:off x="3514104" y="6708841"/>
            <a:ext cx="5121693" cy="1615320"/>
          </a:xfrm>
          <a:prstGeom prst="rect">
            <a:avLst/>
          </a:prstGeom>
        </p:spPr>
        <p:txBody>
          <a:bodyPr lIns="0" tIns="0" rIns="0" bIns="0" rtlCol="0" anchor="t">
            <a:spAutoFit/>
          </a:bodyPr>
          <a:lstStyle/>
          <a:p>
            <a:pPr algn="ctr">
              <a:lnSpc>
                <a:spcPts val="6212"/>
              </a:lnSpc>
            </a:pPr>
            <a:r>
              <a:rPr lang="en-US" sz="5050">
                <a:solidFill>
                  <a:srgbClr val="FFFFFF"/>
                </a:solidFill>
                <a:latin typeface="Poppins"/>
              </a:rPr>
              <a:t>CAGR</a:t>
            </a:r>
          </a:p>
          <a:p>
            <a:pPr algn="ctr">
              <a:lnSpc>
                <a:spcPts val="6212"/>
              </a:lnSpc>
            </a:pPr>
            <a:r>
              <a:rPr lang="en-US" sz="5050">
                <a:solidFill>
                  <a:srgbClr val="FFFFFF"/>
                </a:solidFill>
                <a:latin typeface="Poppins"/>
              </a:rPr>
              <a:t>14.20%</a:t>
            </a:r>
          </a:p>
        </p:txBody>
      </p:sp>
      <p:sp>
        <p:nvSpPr>
          <p:cNvPr id="23" name="TextBox 23"/>
          <p:cNvSpPr txBox="1"/>
          <p:nvPr/>
        </p:nvSpPr>
        <p:spPr>
          <a:xfrm>
            <a:off x="5006995" y="263729"/>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sp>
        <p:nvSpPr>
          <p:cNvPr id="24" name="TextBox 24"/>
          <p:cNvSpPr txBox="1"/>
          <p:nvPr/>
        </p:nvSpPr>
        <p:spPr>
          <a:xfrm>
            <a:off x="1241960" y="4431986"/>
            <a:ext cx="1528034" cy="482858"/>
          </a:xfrm>
          <a:prstGeom prst="rect">
            <a:avLst/>
          </a:prstGeom>
        </p:spPr>
        <p:txBody>
          <a:bodyPr lIns="0" tIns="0" rIns="0" bIns="0" rtlCol="0" anchor="t">
            <a:spAutoFit/>
          </a:bodyPr>
          <a:lstStyle/>
          <a:p>
            <a:pPr algn="ctr">
              <a:lnSpc>
                <a:spcPts val="2834"/>
              </a:lnSpc>
            </a:pPr>
            <a:r>
              <a:rPr lang="en-US" sz="4499">
                <a:solidFill>
                  <a:srgbClr val="1E3048"/>
                </a:solidFill>
                <a:latin typeface="Poppins Bold"/>
              </a:rPr>
              <a:t>2024</a:t>
            </a:r>
          </a:p>
        </p:txBody>
      </p:sp>
      <p:sp>
        <p:nvSpPr>
          <p:cNvPr id="25" name="TextBox 25"/>
          <p:cNvSpPr txBox="1"/>
          <p:nvPr/>
        </p:nvSpPr>
        <p:spPr>
          <a:xfrm>
            <a:off x="3048942" y="3807649"/>
            <a:ext cx="6052018" cy="1547548"/>
          </a:xfrm>
          <a:prstGeom prst="rect">
            <a:avLst/>
          </a:prstGeom>
        </p:spPr>
        <p:txBody>
          <a:bodyPr lIns="0" tIns="0" rIns="0" bIns="0" rtlCol="0" anchor="t">
            <a:spAutoFit/>
          </a:bodyPr>
          <a:lstStyle/>
          <a:p>
            <a:pPr algn="ctr">
              <a:lnSpc>
                <a:spcPts val="5959"/>
              </a:lnSpc>
            </a:pPr>
            <a:r>
              <a:rPr lang="en-US" sz="5050">
                <a:solidFill>
                  <a:srgbClr val="FFFFFF"/>
                </a:solidFill>
                <a:latin typeface="Poppins"/>
              </a:rPr>
              <a:t>MARKET SIZE</a:t>
            </a:r>
          </a:p>
          <a:p>
            <a:pPr algn="ctr">
              <a:lnSpc>
                <a:spcPts val="5959"/>
              </a:lnSpc>
            </a:pPr>
            <a:r>
              <a:rPr lang="en-US" sz="5050">
                <a:solidFill>
                  <a:srgbClr val="FFFFFF"/>
                </a:solidFill>
                <a:latin typeface="Poppins"/>
              </a:rPr>
              <a:t>USD 24581.2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157323" y="2473738"/>
            <a:ext cx="6507339" cy="3404681"/>
            <a:chExt cx="8817219" cy="4613225"/>
          </a:xfrm>
        </p:grpSpPr>
        <p:sp>
          <p:nvSpPr>
            <p:cNvPr id="4" name="Freeform 4"/>
            <p:cNvSpPr/>
            <p:nvPr/>
          </p:nvSpPr>
          <p:spPr>
            <a:xfrm>
              <a:off x="0" y="0"/>
              <a:ext cx="8817219" cy="4613225"/>
            </a:xfrm>
            <a:custGeom>
              <a:rect l="l" t="t" r="r" b="b"/>
              <a:pathLst>
                <a:path w="8817219" h="4613225">
                  <a:moveTo>
                    <a:pt x="8692759" y="4613225"/>
                  </a:moveTo>
                  <a:lnTo>
                    <a:pt x="124460" y="4613225"/>
                  </a:lnTo>
                  <a:cubicBezTo>
                    <a:pt x="55880" y="4613225"/>
                    <a:pt x="0" y="4557345"/>
                    <a:pt x="0" y="4488765"/>
                  </a:cubicBezTo>
                  <a:lnTo>
                    <a:pt x="0" y="124460"/>
                  </a:lnTo>
                  <a:cubicBezTo>
                    <a:pt x="0" y="55880"/>
                    <a:pt x="55880" y="0"/>
                    <a:pt x="124460" y="0"/>
                  </a:cubicBezTo>
                  <a:lnTo>
                    <a:pt x="8692759" y="0"/>
                  </a:lnTo>
                  <a:cubicBezTo>
                    <a:pt x="8761340" y="0"/>
                    <a:pt x="8817219" y="55880"/>
                    <a:pt x="8817219" y="124460"/>
                  </a:cubicBezTo>
                  <a:lnTo>
                    <a:pt x="8817219" y="4488765"/>
                  </a:lnTo>
                  <a:cubicBezTo>
                    <a:pt x="8817219" y="4557345"/>
                    <a:pt x="8761340" y="4613225"/>
                    <a:pt x="8692759" y="4613225"/>
                  </a:cubicBezTo>
                  <a:close/>
                </a:path>
              </a:pathLst>
            </a:custGeom>
            <a:solidFill>
              <a:srgbClr val="3C160D">
                <a:alpha val="82745"/>
              </a:srgbClr>
            </a:solidFill>
          </p:spPr>
          <p:txBody>
            <a:bodyPr/>
            <a:lstStyle/>
            <a:p/>
          </p:txBody>
        </p:sp>
      </p:grpSp>
      <p:grpSp>
        <p:nvGrpSpPr>
          <p:cNvPr id="5" name="Group 5"/>
          <p:cNvGrpSpPr/>
          <p:nvPr/>
        </p:nvGrpSpPr>
        <p:grpSpPr>
          <a:xfrm rot="5400000">
            <a:off x="1069502" y="2677582"/>
            <a:ext cx="784633" cy="2996994"/>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1675" y="-37255"/>
            <a:ext cx="18286326" cy="1065955"/>
            <a:chExt cx="4816151" cy="280745"/>
          </a:xfrm>
        </p:grpSpPr>
        <p:sp>
          <p:nvSpPr>
            <p:cNvPr id="8" name="Freeform 8"/>
            <p:cNvSpPr/>
            <p:nvPr/>
          </p:nvSpPr>
          <p:spPr>
            <a:xfrm>
              <a:off x="0" y="0"/>
              <a:ext cx="4816151" cy="280745"/>
            </a:xfrm>
            <a:custGeom>
              <a:rect l="l" t="t" r="r" b="b"/>
              <a:pathLst>
                <a:path w="4816151" h="280745">
                  <a:moveTo>
                    <a:pt x="0" y="0"/>
                  </a:moveTo>
                  <a:lnTo>
                    <a:pt x="4816151" y="0"/>
                  </a:lnTo>
                  <a:lnTo>
                    <a:pt x="4816151" y="280745"/>
                  </a:lnTo>
                  <a:lnTo>
                    <a:pt x="0" y="280745"/>
                  </a:lnTo>
                  <a:close/>
                </a:path>
              </a:pathLst>
            </a:custGeom>
            <a:solidFill>
              <a:srgbClr val="000000">
                <a:alpha val="53725"/>
              </a:srgbClr>
            </a:solidFill>
          </p:spPr>
          <p:txBody>
            <a:bodyPr/>
            <a:lstStyle/>
            <a:p/>
          </p:txBody>
        </p:sp>
        <p:sp>
          <p:nvSpPr>
            <p:cNvPr id="9" name="TextBox 9"/>
            <p:cNvSpPr txBox="1"/>
            <p:nvPr/>
          </p:nvSpPr>
          <p:spPr>
            <a:xfrm>
              <a:off x="0" y="-38100"/>
              <a:ext cx="4816151" cy="318845"/>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225018" y="-72604"/>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1" name="Picture 11"/>
          <p:cNvPicPr>
            <a:picLocks noChangeAspect="1"/>
          </p:cNvPicPr>
          <p:nvPr/>
        </p:nvPicPr>
        <p:blipFill>
          <a:blip r:embed="rId3"/>
          <a:srcRect l="36500" t="25150" r="35874" b="24564"/>
          <a:stretch>
            <a:fillRect/>
          </a:stretch>
        </p:blipFill>
        <p:spPr>
          <a:xfrm>
            <a:off x="-40148" y="0"/>
            <a:ext cx="1871908" cy="1916613"/>
          </a:xfrm>
          <a:prstGeom prst="rect">
            <a:avLst/>
          </a:prstGeom>
        </p:spPr>
      </p:pic>
      <p:grpSp>
        <p:nvGrpSpPr>
          <p:cNvPr id="12" name="Group 12"/>
          <p:cNvGrpSpPr/>
          <p:nvPr/>
        </p:nvGrpSpPr>
        <p:grpSpPr>
          <a:xfrm>
            <a:off x="2160793" y="6205392"/>
            <a:ext cx="6507339" cy="3543759"/>
            <a:chExt cx="8817219" cy="4801671"/>
          </a:xfrm>
        </p:grpSpPr>
        <p:sp>
          <p:nvSpPr>
            <p:cNvPr id="13" name="Freeform 13"/>
            <p:cNvSpPr/>
            <p:nvPr/>
          </p:nvSpPr>
          <p:spPr>
            <a:xfrm>
              <a:off x="0" y="0"/>
              <a:ext cx="8817219" cy="4801671"/>
            </a:xfrm>
            <a:custGeom>
              <a:rect l="l" t="t" r="r" b="b"/>
              <a:pathLst>
                <a:path w="8817219" h="4801671">
                  <a:moveTo>
                    <a:pt x="8692759" y="4801671"/>
                  </a:moveTo>
                  <a:lnTo>
                    <a:pt x="124460" y="4801671"/>
                  </a:lnTo>
                  <a:cubicBezTo>
                    <a:pt x="55880" y="4801671"/>
                    <a:pt x="0" y="4745791"/>
                    <a:pt x="0" y="4677211"/>
                  </a:cubicBezTo>
                  <a:lnTo>
                    <a:pt x="0" y="124460"/>
                  </a:lnTo>
                  <a:cubicBezTo>
                    <a:pt x="0" y="55880"/>
                    <a:pt x="55880" y="0"/>
                    <a:pt x="124460" y="0"/>
                  </a:cubicBezTo>
                  <a:lnTo>
                    <a:pt x="8692759" y="0"/>
                  </a:lnTo>
                  <a:cubicBezTo>
                    <a:pt x="8761340" y="0"/>
                    <a:pt x="8817219" y="55880"/>
                    <a:pt x="8817219" y="124460"/>
                  </a:cubicBezTo>
                  <a:lnTo>
                    <a:pt x="8817219" y="4677211"/>
                  </a:lnTo>
                  <a:cubicBezTo>
                    <a:pt x="8817219" y="4745791"/>
                    <a:pt x="8761340" y="4801671"/>
                    <a:pt x="8692759" y="4801671"/>
                  </a:cubicBezTo>
                  <a:close/>
                </a:path>
              </a:pathLst>
            </a:custGeom>
            <a:solidFill>
              <a:srgbClr val="3C160D">
                <a:alpha val="82745"/>
              </a:srgbClr>
            </a:solidFill>
          </p:spPr>
          <p:txBody>
            <a:bodyPr/>
            <a:lstStyle/>
            <a:p/>
          </p:txBody>
        </p:sp>
      </p:grpSp>
      <p:grpSp>
        <p:nvGrpSpPr>
          <p:cNvPr id="14" name="Group 14"/>
          <p:cNvGrpSpPr/>
          <p:nvPr/>
        </p:nvGrpSpPr>
        <p:grpSpPr>
          <a:xfrm rot="5400000">
            <a:off x="1072972" y="6409236"/>
            <a:ext cx="784633" cy="2996994"/>
            <a:chExt cx="3130550" cy="11957493"/>
          </a:xfrm>
        </p:grpSpPr>
        <p:sp>
          <p:nvSpPr>
            <p:cNvPr id="15" name="Freeform 15"/>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6" name="Group 16"/>
          <p:cNvGrpSpPr/>
          <p:nvPr/>
        </p:nvGrpSpPr>
        <p:grpSpPr>
          <a:xfrm>
            <a:off x="11777191" y="2473738"/>
            <a:ext cx="6507339" cy="3543759"/>
            <a:chExt cx="8817219" cy="4801671"/>
          </a:xfrm>
        </p:grpSpPr>
        <p:sp>
          <p:nvSpPr>
            <p:cNvPr id="17" name="Freeform 17"/>
            <p:cNvSpPr/>
            <p:nvPr/>
          </p:nvSpPr>
          <p:spPr>
            <a:xfrm>
              <a:off x="0" y="0"/>
              <a:ext cx="8817219" cy="4801671"/>
            </a:xfrm>
            <a:custGeom>
              <a:rect l="l" t="t" r="r" b="b"/>
              <a:pathLst>
                <a:path w="8817219" h="4801671">
                  <a:moveTo>
                    <a:pt x="8692759" y="4801671"/>
                  </a:moveTo>
                  <a:lnTo>
                    <a:pt x="124460" y="4801671"/>
                  </a:lnTo>
                  <a:cubicBezTo>
                    <a:pt x="55880" y="4801671"/>
                    <a:pt x="0" y="4745791"/>
                    <a:pt x="0" y="4677211"/>
                  </a:cubicBezTo>
                  <a:lnTo>
                    <a:pt x="0" y="124460"/>
                  </a:lnTo>
                  <a:cubicBezTo>
                    <a:pt x="0" y="55880"/>
                    <a:pt x="55880" y="0"/>
                    <a:pt x="124460" y="0"/>
                  </a:cubicBezTo>
                  <a:lnTo>
                    <a:pt x="8692759" y="0"/>
                  </a:lnTo>
                  <a:cubicBezTo>
                    <a:pt x="8761340" y="0"/>
                    <a:pt x="8817219" y="55880"/>
                    <a:pt x="8817219" y="124460"/>
                  </a:cubicBezTo>
                  <a:lnTo>
                    <a:pt x="8817219" y="4677211"/>
                  </a:lnTo>
                  <a:cubicBezTo>
                    <a:pt x="8817219" y="4745791"/>
                    <a:pt x="8761340" y="4801671"/>
                    <a:pt x="8692759" y="4801671"/>
                  </a:cubicBezTo>
                  <a:close/>
                </a:path>
              </a:pathLst>
            </a:custGeom>
            <a:solidFill>
              <a:srgbClr val="3C160D">
                <a:alpha val="82745"/>
              </a:srgbClr>
            </a:solidFill>
          </p:spPr>
          <p:txBody>
            <a:bodyPr/>
            <a:lstStyle/>
            <a:p/>
          </p:txBody>
        </p:sp>
      </p:grpSp>
      <p:grpSp>
        <p:nvGrpSpPr>
          <p:cNvPr id="18" name="Group 18"/>
          <p:cNvGrpSpPr/>
          <p:nvPr/>
        </p:nvGrpSpPr>
        <p:grpSpPr>
          <a:xfrm rot="5400000">
            <a:off x="10689370" y="2677582"/>
            <a:ext cx="784633" cy="2996994"/>
            <a:chExt cx="3130550" cy="11957493"/>
          </a:xfrm>
        </p:grpSpPr>
        <p:sp>
          <p:nvSpPr>
            <p:cNvPr id="19" name="Freeform 1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20" name="Group 20"/>
          <p:cNvGrpSpPr/>
          <p:nvPr/>
        </p:nvGrpSpPr>
        <p:grpSpPr>
          <a:xfrm>
            <a:off x="11780661" y="6205392"/>
            <a:ext cx="6507339" cy="3404681"/>
            <a:chExt cx="8817219" cy="4613225"/>
          </a:xfrm>
        </p:grpSpPr>
        <p:sp>
          <p:nvSpPr>
            <p:cNvPr id="21" name="Freeform 21"/>
            <p:cNvSpPr/>
            <p:nvPr/>
          </p:nvSpPr>
          <p:spPr>
            <a:xfrm>
              <a:off x="0" y="0"/>
              <a:ext cx="8817219" cy="4613225"/>
            </a:xfrm>
            <a:custGeom>
              <a:rect l="l" t="t" r="r" b="b"/>
              <a:pathLst>
                <a:path w="8817219" h="4613225">
                  <a:moveTo>
                    <a:pt x="8692759" y="4613225"/>
                  </a:moveTo>
                  <a:lnTo>
                    <a:pt x="124460" y="4613225"/>
                  </a:lnTo>
                  <a:cubicBezTo>
                    <a:pt x="55880" y="4613225"/>
                    <a:pt x="0" y="4557345"/>
                    <a:pt x="0" y="4488765"/>
                  </a:cubicBezTo>
                  <a:lnTo>
                    <a:pt x="0" y="124460"/>
                  </a:lnTo>
                  <a:cubicBezTo>
                    <a:pt x="0" y="55880"/>
                    <a:pt x="55880" y="0"/>
                    <a:pt x="124460" y="0"/>
                  </a:cubicBezTo>
                  <a:lnTo>
                    <a:pt x="8692759" y="0"/>
                  </a:lnTo>
                  <a:cubicBezTo>
                    <a:pt x="8761340" y="0"/>
                    <a:pt x="8817219" y="55880"/>
                    <a:pt x="8817219" y="124460"/>
                  </a:cubicBezTo>
                  <a:lnTo>
                    <a:pt x="8817219" y="4488765"/>
                  </a:lnTo>
                  <a:cubicBezTo>
                    <a:pt x="8817219" y="4557345"/>
                    <a:pt x="8761340" y="4613225"/>
                    <a:pt x="8692759" y="4613225"/>
                  </a:cubicBezTo>
                  <a:close/>
                </a:path>
              </a:pathLst>
            </a:custGeom>
            <a:solidFill>
              <a:srgbClr val="3C160D">
                <a:alpha val="82745"/>
              </a:srgbClr>
            </a:solidFill>
          </p:spPr>
          <p:txBody>
            <a:bodyPr/>
            <a:lstStyle/>
            <a:p/>
          </p:txBody>
        </p:sp>
      </p:grpSp>
      <p:grpSp>
        <p:nvGrpSpPr>
          <p:cNvPr id="22" name="Group 22"/>
          <p:cNvGrpSpPr/>
          <p:nvPr/>
        </p:nvGrpSpPr>
        <p:grpSpPr>
          <a:xfrm rot="5400000">
            <a:off x="10692840" y="6409236"/>
            <a:ext cx="784633" cy="2996994"/>
            <a:chExt cx="3130550" cy="11957493"/>
          </a:xfrm>
        </p:grpSpPr>
        <p:sp>
          <p:nvSpPr>
            <p:cNvPr id="23" name="Freeform 23"/>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4" name="TextBox 24"/>
          <p:cNvSpPr txBox="1"/>
          <p:nvPr/>
        </p:nvSpPr>
        <p:spPr>
          <a:xfrm>
            <a:off x="3057415" y="3242994"/>
            <a:ext cx="5607247" cy="1325401"/>
          </a:xfrm>
          <a:prstGeom prst="rect">
            <a:avLst/>
          </a:prstGeom>
        </p:spPr>
        <p:txBody>
          <a:bodyPr lIns="0" tIns="0" rIns="0" bIns="0" rtlCol="0" anchor="t">
            <a:spAutoFit/>
          </a:bodyPr>
          <a:lstStyle/>
          <a:p>
            <a:pPr marL="640971" lvl="1" indent="-320486" algn="l">
              <a:lnSpc>
                <a:spcPts val="3443"/>
              </a:lnSpc>
              <a:buFont typeface="Arial"/>
              <a:buChar char="•"/>
            </a:pPr>
            <a:r>
              <a:rPr lang="en-US" sz="2968">
                <a:solidFill>
                  <a:srgbClr val="FFFFFF"/>
                </a:solidFill>
                <a:latin typeface="Poppins"/>
              </a:rPr>
              <a:t>Hardware</a:t>
            </a:r>
          </a:p>
          <a:p>
            <a:pPr marL="640971" lvl="1" indent="-320486" algn="l">
              <a:lnSpc>
                <a:spcPts val="3443"/>
              </a:lnSpc>
              <a:buFont typeface="Arial"/>
              <a:buChar char="•"/>
            </a:pPr>
            <a:r>
              <a:rPr lang="en-US" sz="2968">
                <a:solidFill>
                  <a:srgbClr val="FFFFFF"/>
                </a:solidFill>
                <a:latin typeface="Poppins"/>
              </a:rPr>
              <a:t>Software</a:t>
            </a:r>
          </a:p>
          <a:p>
            <a:pPr marL="640971" lvl="1" indent="-320486" algn="l">
              <a:lnSpc>
                <a:spcPts val="3443"/>
              </a:lnSpc>
              <a:buFont typeface="Arial"/>
              <a:buChar char="•"/>
            </a:pPr>
            <a:r>
              <a:rPr lang="en-US" sz="2968">
                <a:solidFill>
                  <a:srgbClr val="FFFFFF"/>
                </a:solidFill>
                <a:latin typeface="Poppins"/>
              </a:rPr>
              <a:t>Services</a:t>
            </a:r>
          </a:p>
        </p:txBody>
      </p:sp>
      <p:sp>
        <p:nvSpPr>
          <p:cNvPr id="25" name="TextBox 25"/>
          <p:cNvSpPr txBox="1"/>
          <p:nvPr/>
        </p:nvSpPr>
        <p:spPr>
          <a:xfrm>
            <a:off x="-40148" y="3901853"/>
            <a:ext cx="2871064" cy="373711"/>
          </a:xfrm>
          <a:prstGeom prst="rect">
            <a:avLst/>
          </a:prstGeom>
        </p:spPr>
        <p:txBody>
          <a:bodyPr lIns="0" tIns="0" rIns="0" bIns="0" rtlCol="0" anchor="t">
            <a:spAutoFit/>
          </a:bodyPr>
          <a:lstStyle/>
          <a:p>
            <a:pPr algn="ctr">
              <a:lnSpc>
                <a:spcPts val="2689"/>
              </a:lnSpc>
            </a:pPr>
            <a:r>
              <a:rPr lang="en-US" sz="2662">
                <a:solidFill>
                  <a:srgbClr val="43B4BE"/>
                </a:solidFill>
                <a:latin typeface="Poppins"/>
              </a:rPr>
              <a:t>Type Segment</a:t>
            </a:r>
          </a:p>
        </p:txBody>
      </p:sp>
      <p:sp>
        <p:nvSpPr>
          <p:cNvPr id="26" name="TextBox 26"/>
          <p:cNvSpPr txBox="1"/>
          <p:nvPr/>
        </p:nvSpPr>
        <p:spPr>
          <a:xfrm>
            <a:off x="2830916" y="6255760"/>
            <a:ext cx="5607247" cy="3493392"/>
          </a:xfrm>
          <a:prstGeom prst="rect">
            <a:avLst/>
          </a:prstGeom>
        </p:spPr>
        <p:txBody>
          <a:bodyPr lIns="0" tIns="0" rIns="0" bIns="0" rtlCol="0" anchor="t">
            <a:spAutoFit/>
          </a:bodyPr>
          <a:lstStyle/>
          <a:p>
            <a:pPr marL="640971" lvl="1" indent="-320486" algn="l">
              <a:lnSpc>
                <a:spcPts val="3443"/>
              </a:lnSpc>
              <a:buFont typeface="Arial"/>
              <a:buChar char="•"/>
            </a:pPr>
            <a:r>
              <a:rPr lang="en-US" sz="2968">
                <a:solidFill>
                  <a:srgbClr val="FFFFFF"/>
                </a:solidFill>
                <a:latin typeface="Poppins"/>
              </a:rPr>
              <a:t>Peripheral Technology</a:t>
            </a:r>
          </a:p>
          <a:p>
            <a:pPr marL="640971" lvl="1" indent="-320486" algn="l">
              <a:lnSpc>
                <a:spcPts val="3443"/>
              </a:lnSpc>
              <a:buFont typeface="Arial"/>
              <a:buChar char="•"/>
            </a:pPr>
            <a:r>
              <a:rPr lang="en-US" sz="2968">
                <a:solidFill>
                  <a:srgbClr val="FFFFFF"/>
                </a:solidFill>
                <a:latin typeface="Poppins"/>
              </a:rPr>
              <a:t>Platforms </a:t>
            </a:r>
          </a:p>
          <a:p>
            <a:pPr marL="640971" lvl="1" indent="-320486" algn="l">
              <a:lnSpc>
                <a:spcPts val="3443"/>
              </a:lnSpc>
              <a:buFont typeface="Arial"/>
              <a:buChar char="•"/>
            </a:pPr>
            <a:r>
              <a:rPr lang="en-US" sz="2968">
                <a:solidFill>
                  <a:srgbClr val="FFFFFF"/>
                </a:solidFill>
                <a:latin typeface="Poppins"/>
              </a:rPr>
              <a:t>Apps </a:t>
            </a:r>
          </a:p>
          <a:p>
            <a:pPr marL="640971" lvl="1" indent="-320486" algn="l">
              <a:lnSpc>
                <a:spcPts val="3443"/>
              </a:lnSpc>
              <a:buFont typeface="Arial"/>
              <a:buChar char="•"/>
            </a:pPr>
            <a:r>
              <a:rPr lang="en-US" sz="2968">
                <a:solidFill>
                  <a:srgbClr val="FFFFFF"/>
                </a:solidFill>
                <a:latin typeface="Poppins"/>
              </a:rPr>
              <a:t>Core Technology</a:t>
            </a:r>
          </a:p>
          <a:p>
            <a:pPr marL="640971" lvl="1" indent="-320486" algn="l">
              <a:lnSpc>
                <a:spcPts val="3443"/>
              </a:lnSpc>
              <a:buFont typeface="Arial"/>
              <a:buChar char="•"/>
            </a:pPr>
            <a:r>
              <a:rPr lang="en-US" sz="2968">
                <a:solidFill>
                  <a:srgbClr val="FFFFFF"/>
                </a:solidFill>
                <a:latin typeface="Poppins"/>
              </a:rPr>
              <a:t>Automation </a:t>
            </a:r>
          </a:p>
          <a:p>
            <a:pPr marL="640971" lvl="1" indent="-320486" algn="l">
              <a:lnSpc>
                <a:spcPts val="3443"/>
              </a:lnSpc>
              <a:buFont typeface="Arial"/>
              <a:buChar char="•"/>
            </a:pPr>
            <a:r>
              <a:rPr lang="en-US" sz="2968">
                <a:solidFill>
                  <a:srgbClr val="FFFFFF"/>
                </a:solidFill>
                <a:latin typeface="Poppins"/>
              </a:rPr>
              <a:t>Drones </a:t>
            </a:r>
          </a:p>
          <a:p>
            <a:pPr marL="640971" lvl="1" indent="-320486" algn="l">
              <a:lnSpc>
                <a:spcPts val="3443"/>
              </a:lnSpc>
              <a:buFont typeface="Arial"/>
              <a:buChar char="•"/>
            </a:pPr>
            <a:r>
              <a:rPr lang="en-US" sz="2968">
                <a:solidFill>
                  <a:srgbClr val="FFFFFF"/>
                </a:solidFill>
                <a:latin typeface="Poppins"/>
              </a:rPr>
              <a:t>Robotics </a:t>
            </a:r>
          </a:p>
          <a:p>
            <a:pPr marL="640971" lvl="1" indent="-320486" algn="l">
              <a:lnSpc>
                <a:spcPts val="3443"/>
              </a:lnSpc>
              <a:buFont typeface="Arial"/>
              <a:buChar char="•"/>
            </a:pPr>
            <a:r>
              <a:rPr lang="en-US" sz="2968">
                <a:solidFill>
                  <a:srgbClr val="FFFFFF"/>
                </a:solidFill>
                <a:latin typeface="Poppins"/>
              </a:rPr>
              <a:t>AMY</a:t>
            </a:r>
          </a:p>
        </p:txBody>
      </p:sp>
      <p:sp>
        <p:nvSpPr>
          <p:cNvPr id="27" name="TextBox 27"/>
          <p:cNvSpPr txBox="1"/>
          <p:nvPr/>
        </p:nvSpPr>
        <p:spPr>
          <a:xfrm>
            <a:off x="-36678" y="7633507"/>
            <a:ext cx="2871064" cy="711744"/>
          </a:xfrm>
          <a:prstGeom prst="rect">
            <a:avLst/>
          </a:prstGeom>
        </p:spPr>
        <p:txBody>
          <a:bodyPr lIns="0" tIns="0" rIns="0" bIns="0" rtlCol="0" anchor="t">
            <a:spAutoFit/>
          </a:bodyPr>
          <a:lstStyle/>
          <a:p>
            <a:pPr algn="ctr">
              <a:lnSpc>
                <a:spcPts val="2689"/>
              </a:lnSpc>
            </a:pPr>
            <a:r>
              <a:rPr lang="en-US" sz="2662">
                <a:solidFill>
                  <a:srgbClr val="43B4BE"/>
                </a:solidFill>
                <a:latin typeface="Poppins"/>
              </a:rPr>
              <a:t>Technology Segment</a:t>
            </a:r>
          </a:p>
        </p:txBody>
      </p:sp>
      <p:sp>
        <p:nvSpPr>
          <p:cNvPr id="28" name="TextBox 28"/>
          <p:cNvSpPr txBox="1"/>
          <p:nvPr/>
        </p:nvSpPr>
        <p:spPr>
          <a:xfrm>
            <a:off x="12680753" y="2524106"/>
            <a:ext cx="5607247" cy="3493392"/>
          </a:xfrm>
          <a:prstGeom prst="rect">
            <a:avLst/>
          </a:prstGeom>
        </p:spPr>
        <p:txBody>
          <a:bodyPr lIns="0" tIns="0" rIns="0" bIns="0" rtlCol="0" anchor="t">
            <a:spAutoFit/>
          </a:bodyPr>
          <a:lstStyle/>
          <a:p>
            <a:pPr marL="640971" lvl="1" indent="-320486" algn="l">
              <a:lnSpc>
                <a:spcPts val="3443"/>
              </a:lnSpc>
              <a:buFont typeface="Arial"/>
              <a:buChar char="•"/>
            </a:pPr>
            <a:r>
              <a:rPr lang="en-US" sz="2968">
                <a:solidFill>
                  <a:srgbClr val="FFFFFF"/>
                </a:solidFill>
                <a:latin typeface="Poppins"/>
              </a:rPr>
              <a:t>Advisory Services</a:t>
            </a:r>
          </a:p>
          <a:p>
            <a:pPr marL="640971" lvl="1" indent="-320486" algn="l">
              <a:lnSpc>
                <a:spcPts val="3443"/>
              </a:lnSpc>
              <a:buFont typeface="Arial"/>
              <a:buChar char="•"/>
            </a:pPr>
            <a:r>
              <a:rPr lang="en-US" sz="2968">
                <a:solidFill>
                  <a:srgbClr val="FFFFFF"/>
                </a:solidFill>
                <a:latin typeface="Poppins"/>
              </a:rPr>
              <a:t>Precision Agriculture &amp; Farm Management</a:t>
            </a:r>
          </a:p>
          <a:p>
            <a:pPr marL="640971" lvl="1" indent="-320486" algn="l">
              <a:lnSpc>
                <a:spcPts val="3443"/>
              </a:lnSpc>
              <a:buFont typeface="Arial"/>
              <a:buChar char="•"/>
            </a:pPr>
            <a:r>
              <a:rPr lang="en-US" sz="2968">
                <a:solidFill>
                  <a:srgbClr val="FFFFFF"/>
                </a:solidFill>
                <a:latin typeface="Poppins"/>
              </a:rPr>
              <a:t>Quality Management &amp; Traceability</a:t>
            </a:r>
          </a:p>
          <a:p>
            <a:pPr marL="640971" lvl="1" indent="-320486" algn="l">
              <a:lnSpc>
                <a:spcPts val="3443"/>
              </a:lnSpc>
              <a:buFont typeface="Arial"/>
              <a:buChar char="•"/>
            </a:pPr>
            <a:r>
              <a:rPr lang="en-US" sz="2968">
                <a:solidFill>
                  <a:srgbClr val="FFFFFF"/>
                </a:solidFill>
                <a:latin typeface="Poppins"/>
              </a:rPr>
              <a:t>Digital Procurement</a:t>
            </a:r>
          </a:p>
          <a:p>
            <a:pPr marL="640971" lvl="1" indent="-320486" algn="l">
              <a:lnSpc>
                <a:spcPts val="3443"/>
              </a:lnSpc>
              <a:buFont typeface="Arial"/>
              <a:buChar char="•"/>
            </a:pPr>
            <a:r>
              <a:rPr lang="en-US" sz="2968">
                <a:solidFill>
                  <a:srgbClr val="FFFFFF"/>
                </a:solidFill>
                <a:latin typeface="Poppins"/>
              </a:rPr>
              <a:t>Agri e-Commerce</a:t>
            </a:r>
          </a:p>
          <a:p>
            <a:pPr marL="640971" lvl="1" indent="-320486" algn="l">
              <a:lnSpc>
                <a:spcPts val="3443"/>
              </a:lnSpc>
              <a:buFont typeface="Arial"/>
              <a:buChar char="•"/>
            </a:pPr>
            <a:r>
              <a:rPr lang="en-US" sz="2968">
                <a:solidFill>
                  <a:srgbClr val="FFFFFF"/>
                </a:solidFill>
                <a:latin typeface="Poppins"/>
              </a:rPr>
              <a:t>Financial Services</a:t>
            </a:r>
          </a:p>
        </p:txBody>
      </p:sp>
      <p:sp>
        <p:nvSpPr>
          <p:cNvPr id="29" name="TextBox 29"/>
          <p:cNvSpPr txBox="1"/>
          <p:nvPr/>
        </p:nvSpPr>
        <p:spPr>
          <a:xfrm>
            <a:off x="9583190" y="3812338"/>
            <a:ext cx="2871064" cy="711744"/>
          </a:xfrm>
          <a:prstGeom prst="rect">
            <a:avLst/>
          </a:prstGeom>
        </p:spPr>
        <p:txBody>
          <a:bodyPr lIns="0" tIns="0" rIns="0" bIns="0" rtlCol="0" anchor="t">
            <a:spAutoFit/>
          </a:bodyPr>
          <a:lstStyle/>
          <a:p>
            <a:pPr algn="ctr">
              <a:lnSpc>
                <a:spcPts val="2689"/>
              </a:lnSpc>
            </a:pPr>
            <a:r>
              <a:rPr lang="en-US" sz="2662">
                <a:solidFill>
                  <a:srgbClr val="43B4BE"/>
                </a:solidFill>
                <a:latin typeface="Poppins"/>
              </a:rPr>
              <a:t>Offering Segment</a:t>
            </a:r>
          </a:p>
        </p:txBody>
      </p:sp>
      <p:sp>
        <p:nvSpPr>
          <p:cNvPr id="30" name="TextBox 30"/>
          <p:cNvSpPr txBox="1"/>
          <p:nvPr/>
        </p:nvSpPr>
        <p:spPr>
          <a:xfrm>
            <a:off x="12583653" y="6350917"/>
            <a:ext cx="5607247" cy="3059794"/>
          </a:xfrm>
          <a:prstGeom prst="rect">
            <a:avLst/>
          </a:prstGeom>
        </p:spPr>
        <p:txBody>
          <a:bodyPr lIns="0" tIns="0" rIns="0" bIns="0" rtlCol="0" anchor="t">
            <a:spAutoFit/>
          </a:bodyPr>
          <a:lstStyle/>
          <a:p>
            <a:pPr marL="640971" lvl="1" indent="-320486" algn="l">
              <a:lnSpc>
                <a:spcPts val="3443"/>
              </a:lnSpc>
              <a:buFont typeface="Arial"/>
              <a:buChar char="•"/>
            </a:pPr>
            <a:r>
              <a:rPr lang="en-US" sz="2968">
                <a:solidFill>
                  <a:srgbClr val="FFFFFF"/>
                </a:solidFill>
                <a:latin typeface="Poppins"/>
              </a:rPr>
              <a:t>Farming &amp; Feeding</a:t>
            </a:r>
          </a:p>
          <a:p>
            <a:pPr marL="640971" lvl="1" indent="-320486" algn="l">
              <a:lnSpc>
                <a:spcPts val="3443"/>
              </a:lnSpc>
              <a:buFont typeface="Arial"/>
              <a:buChar char="•"/>
            </a:pPr>
            <a:r>
              <a:rPr lang="en-US" sz="2968">
                <a:solidFill>
                  <a:srgbClr val="FFFFFF"/>
                </a:solidFill>
                <a:latin typeface="Poppins"/>
              </a:rPr>
              <a:t>Precision Agriculture</a:t>
            </a:r>
          </a:p>
          <a:p>
            <a:pPr marL="640971" lvl="1" indent="-320486" algn="l">
              <a:lnSpc>
                <a:spcPts val="3443"/>
              </a:lnSpc>
              <a:buFont typeface="Arial"/>
              <a:buChar char="•"/>
            </a:pPr>
            <a:r>
              <a:rPr lang="en-US" sz="2968">
                <a:solidFill>
                  <a:srgbClr val="FFFFFF"/>
                </a:solidFill>
                <a:latin typeface="Poppins"/>
              </a:rPr>
              <a:t>Precision Animal Rearing &amp; Feeding</a:t>
            </a:r>
          </a:p>
          <a:p>
            <a:pPr marL="640971" lvl="1" indent="-320486" algn="l">
              <a:lnSpc>
                <a:spcPts val="3443"/>
              </a:lnSpc>
              <a:buFont typeface="Arial"/>
              <a:buChar char="•"/>
            </a:pPr>
            <a:r>
              <a:rPr lang="en-US" sz="2968">
                <a:solidFill>
                  <a:srgbClr val="FFFFFF"/>
                </a:solidFill>
                <a:latin typeface="Poppins"/>
              </a:rPr>
              <a:t>Precision Aquaculture</a:t>
            </a:r>
          </a:p>
          <a:p>
            <a:pPr marL="640971" lvl="1" indent="-320486" algn="l">
              <a:lnSpc>
                <a:spcPts val="3443"/>
              </a:lnSpc>
              <a:buFont typeface="Arial"/>
              <a:buChar char="•"/>
            </a:pPr>
            <a:r>
              <a:rPr lang="en-US" sz="2968">
                <a:solidFill>
                  <a:srgbClr val="FFFFFF"/>
                </a:solidFill>
                <a:latin typeface="Poppins"/>
              </a:rPr>
              <a:t>Precision Forestry</a:t>
            </a:r>
          </a:p>
          <a:p>
            <a:pPr marL="640971" lvl="1" indent="-320486" algn="l">
              <a:lnSpc>
                <a:spcPts val="3443"/>
              </a:lnSpc>
              <a:buFont typeface="Arial"/>
              <a:buChar char="•"/>
            </a:pPr>
            <a:r>
              <a:rPr lang="en-US" sz="2968">
                <a:solidFill>
                  <a:srgbClr val="FFFFFF"/>
                </a:solidFill>
                <a:latin typeface="Poppins"/>
              </a:rPr>
              <a:t>Smart Greenhouse</a:t>
            </a:r>
          </a:p>
        </p:txBody>
      </p:sp>
      <p:sp>
        <p:nvSpPr>
          <p:cNvPr id="31" name="TextBox 31"/>
          <p:cNvSpPr txBox="1"/>
          <p:nvPr/>
        </p:nvSpPr>
        <p:spPr>
          <a:xfrm>
            <a:off x="9583190" y="7543992"/>
            <a:ext cx="2871064" cy="711744"/>
          </a:xfrm>
          <a:prstGeom prst="rect">
            <a:avLst/>
          </a:prstGeom>
        </p:spPr>
        <p:txBody>
          <a:bodyPr lIns="0" tIns="0" rIns="0" bIns="0" rtlCol="0" anchor="t">
            <a:spAutoFit/>
          </a:bodyPr>
          <a:lstStyle/>
          <a:p>
            <a:pPr algn="ctr">
              <a:lnSpc>
                <a:spcPts val="2689"/>
              </a:lnSpc>
            </a:pPr>
            <a:r>
              <a:rPr lang="en-US" sz="2662">
                <a:solidFill>
                  <a:srgbClr val="43B4BE"/>
                </a:solidFill>
                <a:latin typeface="Poppins"/>
              </a:rPr>
              <a:t>Operation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397695" y="20859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788305" y="364751"/>
            <a:ext cx="8711390" cy="984253"/>
          </a:xfrm>
          <a:prstGeom prst="rect">
            <a:avLst/>
          </a:prstGeom>
        </p:spPr>
        <p:txBody>
          <a:bodyPr lIns="0" tIns="0" rIns="0" bIns="0" rtlCol="0" anchor="t">
            <a:spAutoFit/>
          </a:bodyPr>
          <a:lstStyle/>
          <a:p>
            <a:pPr algn="ctr">
              <a:lnSpc>
                <a:spcPts val="7699"/>
              </a:lnSpc>
            </a:pPr>
            <a:r>
              <a:rPr lang="en-US" sz="5499">
                <a:solidFill>
                  <a:srgbClr val="000000"/>
                </a:solidFill>
                <a:latin typeface="Poppins"/>
              </a:rPr>
              <a:t>REGION ANALYSIS</a:t>
            </a:r>
          </a:p>
        </p:txBody>
      </p:sp>
      <p:graphicFrame>
        <p:nvGraphicFramePr>
          <p:cNvPr id="5" name="Table 5"/>
          <p:cNvGraphicFramePr>
            <a:graphicFrameLocks noGrp="1"/>
          </p:cNvGraphicFramePr>
          <p:nvPr/>
        </p:nvGraphicFramePr>
        <p:xfrm>
          <a:off x="10402874" y="2085928"/>
          <a:ext cx="7201094" cy="6389817"/>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2781">
                <a:tc>
                  <a:txBody>
                    <a:bodyPr/>
                    <a:lstStyle/>
                    <a:p>
                      <a:pPr algn="just">
                        <a:lnSpc>
                          <a:spcPts val="4199"/>
                        </a:lnSpc>
                        <a:defRPr/>
                      </a:pPr>
                      <a:r>
                        <a:rPr lang="en-US" sz="2999">
                          <a:solidFill>
                            <a:srgbClr val="000000"/>
                          </a:solidFill>
                          <a:latin typeface="Poppi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57702">
                <a:tc>
                  <a:txBody>
                    <a:bodyPr/>
                    <a:lstStyle/>
                    <a:p>
                      <a:pPr algn="l">
                        <a:lnSpc>
                          <a:spcPts val="4199"/>
                        </a:lnSpc>
                        <a:defRPr/>
                      </a:pPr>
                      <a:r>
                        <a:rPr lang="en-US" sz="2999">
                          <a:solidFill>
                            <a:srgbClr val="000000"/>
                          </a:solidFill>
                          <a:latin typeface="Poppi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57702">
                <a:tc>
                  <a:txBody>
                    <a:bodyPr/>
                    <a:lstStyle/>
                    <a:p>
                      <a:pPr algn="l">
                        <a:lnSpc>
                          <a:spcPts val="4199"/>
                        </a:lnSpc>
                        <a:defRPr/>
                      </a:pPr>
                      <a:r>
                        <a:rPr lang="en-US" sz="2999">
                          <a:solidFill>
                            <a:srgbClr val="000000"/>
                          </a:solidFill>
                          <a:latin typeface="Poppi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702">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3930">
                <a:tc>
                  <a:txBody>
                    <a:bodyPr/>
                    <a:lstStyle/>
                    <a:p>
                      <a:pPr algn="l">
                        <a:lnSpc>
                          <a:spcPts val="4199"/>
                        </a:lnSpc>
                        <a:defRPr/>
                      </a:pPr>
                      <a:r>
                        <a:rPr lang="en-US" sz="2999">
                          <a:solidFill>
                            <a:srgbClr val="000000"/>
                          </a:solidFill>
                          <a:latin typeface="Poppi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6" name="Table 6"/>
          <p:cNvGraphicFramePr>
            <a:graphicFrameLocks noGrp="1"/>
          </p:cNvGraphicFramePr>
          <p:nvPr/>
        </p:nvGraphicFramePr>
        <p:xfrm>
          <a:off x="10402875" y="5618246"/>
          <a:ext cx="2850801" cy="1181100"/>
        </p:xfrm>
        <a:graphic>
          <a:graphicData uri="http://schemas.openxmlformats.org/drawingml/2006/table">
            <a:tbl>
              <a:tblPr/>
              <a:tblGrid>
                <a:gridCol w="2850801">
                  <a:extLst>
                    <a:ext uri="{9D8B030D-6E8A-4147-A177-3AD203B41FA5}">
                      <a16:colId xmlns:a16="http://schemas.microsoft.com/office/drawing/2014/main" val="20000"/>
                    </a:ext>
                  </a:extLst>
                </a:gridCol>
              </a:tblGrid>
              <a:tr h="1181100">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7" name="TextBox 7"/>
          <p:cNvSpPr txBox="1"/>
          <p:nvPr/>
        </p:nvSpPr>
        <p:spPr>
          <a:xfrm>
            <a:off x="14804031" y="2477623"/>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40% </a:t>
            </a:r>
          </a:p>
        </p:txBody>
      </p:sp>
      <p:sp>
        <p:nvSpPr>
          <p:cNvPr id="8" name="TextBox 8"/>
          <p:cNvSpPr txBox="1"/>
          <p:nvPr/>
        </p:nvSpPr>
        <p:spPr>
          <a:xfrm>
            <a:off x="14804031" y="358449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30%</a:t>
            </a:r>
          </a:p>
        </p:txBody>
      </p:sp>
      <p:sp>
        <p:nvSpPr>
          <p:cNvPr id="9" name="TextBox 9"/>
          <p:cNvSpPr txBox="1"/>
          <p:nvPr/>
        </p:nvSpPr>
        <p:spPr>
          <a:xfrm>
            <a:off x="14804031" y="4691359"/>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23%</a:t>
            </a:r>
          </a:p>
        </p:txBody>
      </p:sp>
      <p:sp>
        <p:nvSpPr>
          <p:cNvPr id="10" name="TextBox 10"/>
          <p:cNvSpPr txBox="1"/>
          <p:nvPr/>
        </p:nvSpPr>
        <p:spPr>
          <a:xfrm>
            <a:off x="14804031" y="58944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1" name="TextBox 11"/>
          <p:cNvSpPr txBox="1"/>
          <p:nvPr/>
        </p:nvSpPr>
        <p:spPr>
          <a:xfrm>
            <a:off x="14804031" y="73067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2" name="TextBox 12"/>
          <p:cNvSpPr txBox="1"/>
          <p:nvPr/>
        </p:nvSpPr>
        <p:spPr>
          <a:xfrm>
            <a:off x="370795" y="8751971"/>
            <a:ext cx="17546410" cy="1253613"/>
          </a:xfrm>
          <a:prstGeom prst="rect">
            <a:avLst/>
          </a:prstGeom>
        </p:spPr>
        <p:txBody>
          <a:bodyPr lIns="0" tIns="0" rIns="0" bIns="0" rtlCol="0" anchor="t">
            <a:spAutoFit/>
          </a:bodyPr>
          <a:lstStyle/>
          <a:p>
            <a:pPr algn="l">
              <a:lnSpc>
                <a:spcPts val="4928"/>
              </a:lnSpc>
              <a:spcBef>
                <a:spcPct val="0"/>
              </a:spcBef>
            </a:pPr>
            <a:r>
              <a:rPr lang="en-US" sz="3520" spc="352">
                <a:solidFill>
                  <a:srgbClr val="000000"/>
                </a:solidFill>
                <a:latin typeface="Poppins"/>
              </a:rPr>
              <a:t>North America Digital Farming Solution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3429">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517F3E">
                <a:alpha val="80000"/>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429">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17F3E">
                <a:alpha val="80000"/>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429">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17F3E">
                <a:alpha val="80000"/>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467107" y="1903779"/>
            <a:ext cx="7927764" cy="2708910"/>
          </a:xfrm>
          <a:prstGeom prst="rect">
            <a:avLst/>
          </a:prstGeom>
        </p:spPr>
        <p:txBody>
          <a:bodyPr lIns="0" tIns="0" rIns="0" bIns="0" rtlCol="0" anchor="t">
            <a:spAutoFit/>
          </a:bodyPr>
          <a:lstStyle/>
          <a:p>
            <a:pPr marL="647705" lvl="1" indent="-323852" algn="l">
              <a:lnSpc>
                <a:spcPts val="3570"/>
              </a:lnSpc>
              <a:buFont typeface="Arial"/>
              <a:buChar char="•"/>
            </a:pPr>
            <a:r>
              <a:rPr lang="en-US" sz="3000" spc="96">
                <a:solidFill>
                  <a:srgbClr val="FFFFFF"/>
                </a:solidFill>
                <a:latin typeface="Poppins"/>
              </a:rPr>
              <a:t>Rising Penetration of AI and IOT Technologies to Increase the Demand Globally</a:t>
            </a:r>
          </a:p>
          <a:p>
            <a:pPr marL="647705" lvl="1" indent="-323852" algn="l">
              <a:lnSpc>
                <a:spcPts val="3570"/>
              </a:lnSpc>
              <a:buFont typeface="Arial"/>
              <a:buChar char="•"/>
            </a:pPr>
            <a:r>
              <a:rPr lang="en-US" sz="3000" spc="96">
                <a:solidFill>
                  <a:srgbClr val="FFFFFF"/>
                </a:solidFill>
                <a:latin typeface="Poppins"/>
              </a:rPr>
              <a:t>Increasing Pressure for Higher Productivity and Improved Crop Health to Propel Market Growth</a:t>
            </a:r>
          </a:p>
        </p:txBody>
      </p:sp>
      <p:sp>
        <p:nvSpPr>
          <p:cNvPr id="19" name="TextBox 19"/>
          <p:cNvSpPr txBox="1"/>
          <p:nvPr/>
        </p:nvSpPr>
        <p:spPr>
          <a:xfrm>
            <a:off x="6720575" y="6364478"/>
            <a:ext cx="7420828" cy="918210"/>
          </a:xfrm>
          <a:prstGeom prst="rect">
            <a:avLst/>
          </a:prstGeom>
        </p:spPr>
        <p:txBody>
          <a:bodyPr lIns="0" tIns="0" rIns="0" bIns="0" rtlCol="0" anchor="t">
            <a:spAutoFit/>
          </a:bodyPr>
          <a:lstStyle/>
          <a:p>
            <a:pPr algn="l">
              <a:lnSpc>
                <a:spcPts val="3569"/>
              </a:lnSpc>
            </a:pPr>
            <a:r>
              <a:rPr lang="en-US" sz="3000" spc="96">
                <a:solidFill>
                  <a:srgbClr val="FFFFFF"/>
                </a:solidFill>
                <a:latin typeface="Poppins"/>
              </a:rPr>
              <a:t>Skills and Training Gap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81786" y="1546499"/>
            <a:ext cx="15877515" cy="8010522"/>
            <a:chExt cx="4519799" cy="2280329"/>
          </a:xfrm>
        </p:grpSpPr>
        <p:sp>
          <p:nvSpPr>
            <p:cNvPr id="4" name="Freeform 4"/>
            <p:cNvSpPr/>
            <p:nvPr/>
          </p:nvSpPr>
          <p:spPr>
            <a:xfrm>
              <a:off x="0" y="0"/>
              <a:ext cx="4519799" cy="2280329"/>
            </a:xfrm>
            <a:custGeom>
              <a:rect l="l" t="t" r="r" b="b"/>
              <a:pathLst>
                <a:path w="4519799" h="2280329">
                  <a:moveTo>
                    <a:pt x="0" y="0"/>
                  </a:moveTo>
                  <a:lnTo>
                    <a:pt x="4519799" y="0"/>
                  </a:lnTo>
                  <a:lnTo>
                    <a:pt x="4519799" y="2280329"/>
                  </a:lnTo>
                  <a:lnTo>
                    <a:pt x="0" y="2280329"/>
                  </a:lnTo>
                  <a:close/>
                </a:path>
              </a:pathLst>
            </a:custGeom>
            <a:solidFill>
              <a:srgbClr val="000000">
                <a:alpha val="62745"/>
              </a:srgbClr>
            </a:solidFill>
          </p:spPr>
          <p:txBody>
            <a:bodyPr/>
            <a:lstStyle/>
            <a:p/>
          </p:txBody>
        </p:sp>
        <p:sp>
          <p:nvSpPr>
            <p:cNvPr id="5" name="TextBox 5"/>
            <p:cNvSpPr txBox="1"/>
            <p:nvPr/>
          </p:nvSpPr>
          <p:spPr>
            <a:xfrm>
              <a:off x="0" y="-38100"/>
              <a:ext cx="4519799" cy="2318429"/>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86327" y="729979"/>
            <a:ext cx="1876375" cy="2242667"/>
          </a:xfrm>
          <a:prstGeom prst="rect">
            <a:avLst/>
          </a:prstGeom>
        </p:spPr>
      </p:pic>
      <p:sp>
        <p:nvSpPr>
          <p:cNvPr id="7" name="TextBox 7"/>
          <p:cNvSpPr txBox="1"/>
          <p:nvPr/>
        </p:nvSpPr>
        <p:spPr>
          <a:xfrm>
            <a:off x="1624515" y="2639060"/>
            <a:ext cx="15392057" cy="6619240"/>
          </a:xfrm>
          <a:prstGeom prst="rect">
            <a:avLst/>
          </a:prstGeom>
        </p:spPr>
        <p:txBody>
          <a:bodyPr lIns="0" tIns="0" rIns="0" bIns="0" rtlCol="0" anchor="t">
            <a:spAutoFit/>
          </a:bodyPr>
          <a:lstStyle/>
          <a:p>
            <a:pPr marL="734061" lvl="1" indent="-367031" algn="l">
              <a:lnSpc>
                <a:spcPts val="4760"/>
              </a:lnSpc>
              <a:buFont typeface="Arial"/>
              <a:buChar char="•"/>
            </a:pPr>
            <a:r>
              <a:rPr lang="en-US" sz="3400">
                <a:solidFill>
                  <a:srgbClr val="FFFFFF"/>
                </a:solidFill>
                <a:latin typeface="Poppins"/>
              </a:rPr>
              <a:t>The global Digital Farming Solution market will expand significantly by 14.20% CAGR between 2024 to 2031.</a:t>
            </a:r>
          </a:p>
          <a:p>
            <a:pPr marL="734061" lvl="1" indent="-367031" algn="l">
              <a:lnSpc>
                <a:spcPts val="4760"/>
              </a:lnSpc>
              <a:buFont typeface="Arial"/>
              <a:buChar char="•"/>
            </a:pPr>
            <a:r>
              <a:rPr lang="en-US" sz="3400">
                <a:solidFill>
                  <a:srgbClr val="FFFFFF"/>
                </a:solidFill>
                <a:latin typeface="Poppins"/>
              </a:rPr>
              <a:t>Hardware Type stands out as the dominating category. Hardware evaluation, examining the technological components such as sensors, drones, and IoT devices crucial for modern agricultural practices, facilitating data-driven decision-making.</a:t>
            </a:r>
          </a:p>
          <a:p>
            <a:pPr marL="734061" lvl="1" indent="-367031" algn="l">
              <a:lnSpc>
                <a:spcPts val="4760"/>
              </a:lnSpc>
              <a:buFont typeface="Arial"/>
              <a:buChar char="•"/>
            </a:pPr>
            <a:r>
              <a:rPr lang="en-US" sz="3400">
                <a:solidFill>
                  <a:srgbClr val="FFFFFF"/>
                </a:solidFill>
                <a:latin typeface="Poppins"/>
              </a:rPr>
              <a:t>The dominating category is Peripheral Technology. Peripheral Technologies such as drones, sensors, and satellite imaging are vital for data collection, monitoring, and analysis, enhancing precision agriculture practices and maximizing crop yields efficiently.</a:t>
            </a:r>
          </a:p>
        </p:txBody>
      </p:sp>
      <p:sp>
        <p:nvSpPr>
          <p:cNvPr id="8" name="TextBox 8"/>
          <p:cNvSpPr txBox="1"/>
          <p:nvPr/>
        </p:nvSpPr>
        <p:spPr>
          <a:xfrm>
            <a:off x="4527557" y="1764310"/>
            <a:ext cx="9740712" cy="814705"/>
          </a:xfrm>
          <a:prstGeom prst="rect">
            <a:avLst/>
          </a:prstGeom>
        </p:spPr>
        <p:txBody>
          <a:bodyPr lIns="0" tIns="0" rIns="0" bIns="0" rtlCol="0" anchor="t">
            <a:spAutoFit/>
          </a:bodyPr>
          <a:lstStyle/>
          <a:p>
            <a:pPr algn="ctr">
              <a:lnSpc>
                <a:spcPts val="5884"/>
              </a:lnSpc>
            </a:pPr>
            <a:r>
              <a:rPr lang="en-US" sz="5499">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52084"/>
            <a:ext cx="1837067" cy="1984756"/>
          </a:xfrm>
          <a:prstGeom prst="rect">
            <a:avLst/>
          </a:prstGeom>
        </p:spPr>
      </p:pic>
      <p:sp>
        <p:nvSpPr>
          <p:cNvPr id="3" name="Freeform 3"/>
          <p:cNvSpPr/>
          <p:nvPr/>
        </p:nvSpPr>
        <p:spPr>
          <a:xfrm>
            <a:off x="0" y="4264141"/>
            <a:ext cx="10027232" cy="6154214"/>
          </a:xfrm>
          <a:custGeom>
            <a:rect l="l" t="t" r="r" b="b"/>
            <a:pathLst>
              <a:path w="10027232" h="6154214">
                <a:moveTo>
                  <a:pt x="0" y="0"/>
                </a:moveTo>
                <a:lnTo>
                  <a:pt x="10027232" y="0"/>
                </a:lnTo>
                <a:lnTo>
                  <a:pt x="10027232" y="6154214"/>
                </a:lnTo>
                <a:lnTo>
                  <a:pt x="0" y="6154214"/>
                </a:lnTo>
                <a:lnTo>
                  <a:pt x="0" y="0"/>
                </a:lnTo>
                <a:close/>
              </a:path>
            </a:pathLst>
          </a:custGeom>
          <a:blipFill>
            <a:blip r:embed="rId3"/>
            <a:stretch>
              <a:fillRect/>
            </a:stretch>
          </a:blipFill>
        </p:spPr>
        <p:txBody>
          <a:bodyPr/>
          <a:lstStyle/>
          <a:p/>
        </p:txBody>
      </p:sp>
      <p:sp>
        <p:nvSpPr>
          <p:cNvPr id="4" name="Freeform 4"/>
          <p:cNvSpPr/>
          <p:nvPr/>
        </p:nvSpPr>
        <p:spPr>
          <a:xfrm>
            <a:off x="291954" y="2212029"/>
            <a:ext cx="3551515" cy="1337737"/>
          </a:xfrm>
          <a:custGeom>
            <a:rect l="l" t="t" r="r" b="b"/>
            <a:pathLst>
              <a:path w="3551515" h="1337737">
                <a:moveTo>
                  <a:pt x="0" y="0"/>
                </a:moveTo>
                <a:lnTo>
                  <a:pt x="3551515" y="0"/>
                </a:lnTo>
                <a:lnTo>
                  <a:pt x="3551515" y="1337737"/>
                </a:lnTo>
                <a:lnTo>
                  <a:pt x="0" y="1337737"/>
                </a:lnTo>
                <a:lnTo>
                  <a:pt x="0" y="0"/>
                </a:lnTo>
                <a:close/>
              </a:path>
            </a:pathLst>
          </a:custGeom>
          <a:blipFill>
            <a:blip r:embed="rId4"/>
            <a:stretch>
              <a:fillRect/>
            </a:stretch>
          </a:blipFill>
        </p:spPr>
        <p:txBody>
          <a:bodyPr/>
          <a:lstStyle/>
          <a:p/>
        </p:txBody>
      </p:sp>
      <p:sp>
        <p:nvSpPr>
          <p:cNvPr id="5" name="Freeform 5"/>
          <p:cNvSpPr/>
          <p:nvPr/>
        </p:nvSpPr>
        <p:spPr>
          <a:xfrm>
            <a:off x="4114561" y="2363785"/>
            <a:ext cx="5196289" cy="836222"/>
          </a:xfrm>
          <a:custGeom>
            <a:rect l="l" t="t" r="r" b="b"/>
            <a:pathLst>
              <a:path w="5196289" h="836222">
                <a:moveTo>
                  <a:pt x="0" y="0"/>
                </a:moveTo>
                <a:lnTo>
                  <a:pt x="5196289" y="0"/>
                </a:lnTo>
                <a:lnTo>
                  <a:pt x="5196289" y="836222"/>
                </a:lnTo>
                <a:lnTo>
                  <a:pt x="0" y="836222"/>
                </a:lnTo>
                <a:lnTo>
                  <a:pt x="0" y="0"/>
                </a:lnTo>
                <a:close/>
              </a:path>
            </a:pathLst>
          </a:custGeom>
          <a:blipFill>
            <a:blip r:embed="rId5"/>
            <a:stretch>
              <a:fillRect b="-10816"/>
            </a:stretch>
          </a:blipFill>
        </p:spPr>
        <p:txBody>
          <a:bodyPr/>
          <a:lstStyle/>
          <a:p/>
        </p:txBody>
      </p:sp>
      <p:sp>
        <p:nvSpPr>
          <p:cNvPr id="6" name="Freeform 6"/>
          <p:cNvSpPr/>
          <p:nvPr/>
        </p:nvSpPr>
        <p:spPr>
          <a:xfrm>
            <a:off x="10027232" y="2231284"/>
            <a:ext cx="4117501" cy="1101225"/>
          </a:xfrm>
          <a:custGeom>
            <a:rect l="l" t="t" r="r" b="b"/>
            <a:pathLst>
              <a:path w="4117500" h="1101225">
                <a:moveTo>
                  <a:pt x="0" y="0"/>
                </a:moveTo>
                <a:lnTo>
                  <a:pt x="4117501" y="0"/>
                </a:lnTo>
                <a:lnTo>
                  <a:pt x="4117501" y="1101225"/>
                </a:lnTo>
                <a:lnTo>
                  <a:pt x="0" y="1101225"/>
                </a:lnTo>
                <a:lnTo>
                  <a:pt x="0" y="0"/>
                </a:lnTo>
                <a:close/>
              </a:path>
            </a:pathLst>
          </a:custGeom>
          <a:blipFill>
            <a:blip r:embed="rId6"/>
            <a:stretch>
              <a:fillRect/>
            </a:stretch>
          </a:blipFill>
        </p:spPr>
        <p:txBody>
          <a:bodyPr/>
          <a:lstStyle/>
          <a:p/>
        </p:txBody>
      </p:sp>
      <p:sp>
        <p:nvSpPr>
          <p:cNvPr id="7" name="Freeform 7"/>
          <p:cNvSpPr/>
          <p:nvPr/>
        </p:nvSpPr>
        <p:spPr>
          <a:xfrm>
            <a:off x="14201084" y="4401604"/>
            <a:ext cx="3766550" cy="741896"/>
          </a:xfrm>
          <a:custGeom>
            <a:rect l="l" t="t" r="r" b="b"/>
            <a:pathLst>
              <a:path w="3766550" h="741896">
                <a:moveTo>
                  <a:pt x="0" y="0"/>
                </a:moveTo>
                <a:lnTo>
                  <a:pt x="3766550" y="0"/>
                </a:lnTo>
                <a:lnTo>
                  <a:pt x="3766550" y="741896"/>
                </a:lnTo>
                <a:lnTo>
                  <a:pt x="0" y="741896"/>
                </a:lnTo>
                <a:lnTo>
                  <a:pt x="0" y="0"/>
                </a:lnTo>
                <a:close/>
              </a:path>
            </a:pathLst>
          </a:custGeom>
          <a:blipFill>
            <a:blip r:embed="rId7"/>
            <a:stretch>
              <a:fillRect/>
            </a:stretch>
          </a:blipFill>
        </p:spPr>
        <p:txBody>
          <a:bodyPr/>
          <a:lstStyle/>
          <a:p/>
        </p:txBody>
      </p:sp>
      <p:sp>
        <p:nvSpPr>
          <p:cNvPr id="8" name="Freeform 8"/>
          <p:cNvSpPr/>
          <p:nvPr/>
        </p:nvSpPr>
        <p:spPr>
          <a:xfrm>
            <a:off x="14978363" y="2172211"/>
            <a:ext cx="2759272" cy="1897433"/>
          </a:xfrm>
          <a:custGeom>
            <a:rect l="l" t="t" r="r" b="b"/>
            <a:pathLst>
              <a:path w="2759272" h="1897433">
                <a:moveTo>
                  <a:pt x="0" y="0"/>
                </a:moveTo>
                <a:lnTo>
                  <a:pt x="2759272" y="0"/>
                </a:lnTo>
                <a:lnTo>
                  <a:pt x="2759272" y="1897433"/>
                </a:lnTo>
                <a:lnTo>
                  <a:pt x="0" y="1897433"/>
                </a:lnTo>
                <a:lnTo>
                  <a:pt x="0" y="0"/>
                </a:lnTo>
                <a:close/>
              </a:path>
            </a:pathLst>
          </a:custGeom>
          <a:blipFill>
            <a:blip r:embed="rId8"/>
            <a:stretch>
              <a:fillRect l="-14831" t="-14936" r="-16180" b="-12989"/>
            </a:stretch>
          </a:blipFill>
        </p:spPr>
        <p:txBody>
          <a:bodyPr/>
          <a:lstStyle/>
          <a:p/>
        </p:txBody>
      </p:sp>
      <p:sp>
        <p:nvSpPr>
          <p:cNvPr id="9" name="Freeform 9"/>
          <p:cNvSpPr/>
          <p:nvPr/>
        </p:nvSpPr>
        <p:spPr>
          <a:xfrm>
            <a:off x="13866592" y="5476875"/>
            <a:ext cx="4201648" cy="1407552"/>
          </a:xfrm>
          <a:custGeom>
            <a:rect l="l" t="t" r="r" b="b"/>
            <a:pathLst>
              <a:path w="4201648" h="1407552">
                <a:moveTo>
                  <a:pt x="0" y="0"/>
                </a:moveTo>
                <a:lnTo>
                  <a:pt x="4201648" y="0"/>
                </a:lnTo>
                <a:lnTo>
                  <a:pt x="4201648" y="1407552"/>
                </a:lnTo>
                <a:lnTo>
                  <a:pt x="0" y="1407552"/>
                </a:lnTo>
                <a:lnTo>
                  <a:pt x="0" y="0"/>
                </a:lnTo>
                <a:close/>
              </a:path>
            </a:pathLst>
          </a:custGeom>
          <a:blipFill>
            <a:blip r:embed="rId9"/>
            <a:stretch>
              <a:fillRect/>
            </a:stretch>
          </a:blipFill>
        </p:spPr>
        <p:txBody>
          <a:bodyPr/>
          <a:lstStyle/>
          <a:p/>
        </p:txBody>
      </p:sp>
      <p:sp>
        <p:nvSpPr>
          <p:cNvPr id="10" name="Freeform 10"/>
          <p:cNvSpPr/>
          <p:nvPr/>
        </p:nvSpPr>
        <p:spPr>
          <a:xfrm>
            <a:off x="8364694" y="3441631"/>
            <a:ext cx="2092445" cy="2092445"/>
          </a:xfrm>
          <a:custGeom>
            <a:rect l="l" t="t" r="r" b="b"/>
            <a:pathLst>
              <a:path w="2092444" h="2092444">
                <a:moveTo>
                  <a:pt x="0" y="0"/>
                </a:moveTo>
                <a:lnTo>
                  <a:pt x="2092445" y="0"/>
                </a:lnTo>
                <a:lnTo>
                  <a:pt x="2092445" y="2092445"/>
                </a:lnTo>
                <a:lnTo>
                  <a:pt x="0" y="2092445"/>
                </a:lnTo>
                <a:lnTo>
                  <a:pt x="0" y="0"/>
                </a:lnTo>
                <a:close/>
              </a:path>
            </a:pathLst>
          </a:custGeom>
          <a:blipFill>
            <a:blip r:embed="rId10"/>
            <a:stretch>
              <a:fillRect/>
            </a:stretch>
          </a:blipFill>
        </p:spPr>
        <p:txBody>
          <a:bodyPr/>
          <a:lstStyle/>
          <a:p/>
        </p:txBody>
      </p:sp>
      <p:sp>
        <p:nvSpPr>
          <p:cNvPr id="11" name="Freeform 11"/>
          <p:cNvSpPr/>
          <p:nvPr/>
        </p:nvSpPr>
        <p:spPr>
          <a:xfrm>
            <a:off x="10828105" y="3721418"/>
            <a:ext cx="2772015" cy="1854940"/>
          </a:xfrm>
          <a:custGeom>
            <a:rect l="l" t="t" r="r" b="b"/>
            <a:pathLst>
              <a:path w="2772015" h="1854940">
                <a:moveTo>
                  <a:pt x="0" y="0"/>
                </a:moveTo>
                <a:lnTo>
                  <a:pt x="2772015" y="0"/>
                </a:lnTo>
                <a:lnTo>
                  <a:pt x="2772015" y="1854940"/>
                </a:lnTo>
                <a:lnTo>
                  <a:pt x="0" y="1854940"/>
                </a:lnTo>
                <a:lnTo>
                  <a:pt x="0" y="0"/>
                </a:lnTo>
                <a:close/>
              </a:path>
            </a:pathLst>
          </a:custGeom>
          <a:blipFill>
            <a:blip r:embed="rId11"/>
            <a:stretch>
              <a:fillRect/>
            </a:stretch>
          </a:blipFill>
        </p:spPr>
        <p:txBody>
          <a:bodyPr/>
          <a:lstStyle/>
          <a:p/>
        </p:txBody>
      </p:sp>
      <p:sp>
        <p:nvSpPr>
          <p:cNvPr id="12" name="Freeform 12"/>
          <p:cNvSpPr/>
          <p:nvPr/>
        </p:nvSpPr>
        <p:spPr>
          <a:xfrm>
            <a:off x="8364694" y="5814483"/>
            <a:ext cx="4557089" cy="1203831"/>
          </a:xfrm>
          <a:custGeom>
            <a:rect l="l" t="t" r="r" b="b"/>
            <a:pathLst>
              <a:path w="4557089" h="1203831">
                <a:moveTo>
                  <a:pt x="0" y="0"/>
                </a:moveTo>
                <a:lnTo>
                  <a:pt x="4557089" y="0"/>
                </a:lnTo>
                <a:lnTo>
                  <a:pt x="4557089" y="1203831"/>
                </a:lnTo>
                <a:lnTo>
                  <a:pt x="0" y="1203831"/>
                </a:lnTo>
                <a:lnTo>
                  <a:pt x="0" y="0"/>
                </a:lnTo>
                <a:close/>
              </a:path>
            </a:pathLst>
          </a:custGeom>
          <a:blipFill>
            <a:blip r:embed="rId12"/>
            <a:stretch>
              <a:fillRect/>
            </a:stretch>
          </a:blipFill>
        </p:spPr>
        <p:txBody>
          <a:bodyPr/>
          <a:lstStyle/>
          <a:p/>
        </p:txBody>
      </p:sp>
      <p:sp>
        <p:nvSpPr>
          <p:cNvPr id="13" name="Freeform 13"/>
          <p:cNvSpPr/>
          <p:nvPr/>
        </p:nvSpPr>
        <p:spPr>
          <a:xfrm>
            <a:off x="9011712" y="7217802"/>
            <a:ext cx="4588409" cy="1392261"/>
          </a:xfrm>
          <a:custGeom>
            <a:rect l="l" t="t" r="r" b="b"/>
            <a:pathLst>
              <a:path w="4588409" h="1392261">
                <a:moveTo>
                  <a:pt x="0" y="0"/>
                </a:moveTo>
                <a:lnTo>
                  <a:pt x="4588408" y="0"/>
                </a:lnTo>
                <a:lnTo>
                  <a:pt x="4588408" y="1392261"/>
                </a:lnTo>
                <a:lnTo>
                  <a:pt x="0" y="1392261"/>
                </a:lnTo>
                <a:lnTo>
                  <a:pt x="0" y="0"/>
                </a:lnTo>
                <a:close/>
              </a:path>
            </a:pathLst>
          </a:custGeom>
          <a:blipFill>
            <a:blip r:embed="rId13"/>
            <a:stretch>
              <a:fillRect/>
            </a:stretch>
          </a:blipFill>
        </p:spPr>
        <p:txBody>
          <a:bodyPr/>
          <a:lstStyle/>
          <a:p/>
        </p:txBody>
      </p:sp>
      <p:sp>
        <p:nvSpPr>
          <p:cNvPr id="14" name="Freeform 14"/>
          <p:cNvSpPr/>
          <p:nvPr/>
        </p:nvSpPr>
        <p:spPr>
          <a:xfrm>
            <a:off x="14201084" y="7051335"/>
            <a:ext cx="3532664" cy="1558729"/>
          </a:xfrm>
          <a:custGeom>
            <a:rect l="l" t="t" r="r" b="b"/>
            <a:pathLst>
              <a:path w="3532663" h="1558729">
                <a:moveTo>
                  <a:pt x="0" y="0"/>
                </a:moveTo>
                <a:lnTo>
                  <a:pt x="3532665" y="0"/>
                </a:lnTo>
                <a:lnTo>
                  <a:pt x="3532665" y="1558728"/>
                </a:lnTo>
                <a:lnTo>
                  <a:pt x="0" y="1558728"/>
                </a:lnTo>
                <a:lnTo>
                  <a:pt x="0" y="0"/>
                </a:lnTo>
                <a:close/>
              </a:path>
            </a:pathLst>
          </a:custGeom>
          <a:blipFill>
            <a:blip r:embed="rId14"/>
            <a:stretch>
              <a:fillRect/>
            </a:stretch>
          </a:blipFill>
        </p:spPr>
        <p:txBody>
          <a:bodyPr/>
          <a:lstStyle/>
          <a:p/>
        </p:txBody>
      </p:sp>
      <p:sp>
        <p:nvSpPr>
          <p:cNvPr id="15" name="Freeform 15"/>
          <p:cNvSpPr/>
          <p:nvPr/>
        </p:nvSpPr>
        <p:spPr>
          <a:xfrm>
            <a:off x="10027232" y="8886288"/>
            <a:ext cx="3364475" cy="1029610"/>
          </a:xfrm>
          <a:custGeom>
            <a:rect l="l" t="t" r="r" b="b"/>
            <a:pathLst>
              <a:path w="3364475" h="1029610">
                <a:moveTo>
                  <a:pt x="0" y="0"/>
                </a:moveTo>
                <a:lnTo>
                  <a:pt x="3364475" y="0"/>
                </a:lnTo>
                <a:lnTo>
                  <a:pt x="3364475" y="1029611"/>
                </a:lnTo>
                <a:lnTo>
                  <a:pt x="0" y="1029611"/>
                </a:lnTo>
                <a:lnTo>
                  <a:pt x="0" y="0"/>
                </a:lnTo>
                <a:close/>
              </a:path>
            </a:pathLst>
          </a:custGeom>
          <a:blipFill>
            <a:blip r:embed="rId15"/>
            <a:stretch>
              <a:fillRect/>
            </a:stretch>
          </a:blipFill>
        </p:spPr>
        <p:txBody>
          <a:bodyPr/>
          <a:lstStyle/>
          <a:p/>
        </p:txBody>
      </p:sp>
      <p:sp>
        <p:nvSpPr>
          <p:cNvPr id="16" name="Freeform 16"/>
          <p:cNvSpPr/>
          <p:nvPr/>
        </p:nvSpPr>
        <p:spPr>
          <a:xfrm>
            <a:off x="14201084" y="8781513"/>
            <a:ext cx="3211473" cy="1161483"/>
          </a:xfrm>
          <a:custGeom>
            <a:rect l="l" t="t" r="r" b="b"/>
            <a:pathLst>
              <a:path w="3211473" h="1161483">
                <a:moveTo>
                  <a:pt x="0" y="0"/>
                </a:moveTo>
                <a:lnTo>
                  <a:pt x="3211473" y="0"/>
                </a:lnTo>
                <a:lnTo>
                  <a:pt x="3211473" y="1161483"/>
                </a:lnTo>
                <a:lnTo>
                  <a:pt x="0" y="1161483"/>
                </a:lnTo>
                <a:lnTo>
                  <a:pt x="0" y="0"/>
                </a:lnTo>
                <a:close/>
              </a:path>
            </a:pathLst>
          </a:custGeom>
          <a:blipFill>
            <a:blip r:embed="rId16"/>
            <a:stretch>
              <a:fillRect/>
            </a:stretch>
          </a:blipFill>
        </p:spPr>
        <p:txBody>
          <a:bodyPr/>
          <a:lstStyle/>
          <a:p/>
        </p:txBody>
      </p:sp>
      <p:sp>
        <p:nvSpPr>
          <p:cNvPr id="17" name="TextBox 17"/>
          <p:cNvSpPr txBox="1"/>
          <p:nvPr/>
        </p:nvSpPr>
        <p:spPr>
          <a:xfrm>
            <a:off x="5715833" y="529767"/>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51242"/>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vmht9utz"/>
              </a:rPr>
              <a:t>https://tinyurl.com/vmht9utz</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Digital Farming Solution Market Report 2024</dc:title>
  <cp:lastModifiedBy>decipher market</cp:lastModifiedBy>
  <cp:revision>2</cp:revision>
  <dcterms:created xsi:type="dcterms:W3CDTF">2006-08-16T00:00:00Z</dcterms:created>
  <dcterms:modified xsi:type="dcterms:W3CDTF">2024-05-11T11:42:58Z</dcterms:modified>
</cp:coreProperties>
</file>