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hyperlink" Target="https://tinyurl.com/ys8akpus"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1804" b="-29356"/>
            </a:stretch>
          </a:blipFill>
        </p:spPr>
        <p:txBody>
          <a:bodyPr/>
          <a:lstStyle/>
          <a:p/>
        </p:txBody>
      </p:sp>
      <p:sp>
        <p:nvSpPr>
          <p:cNvPr id="3" name="TextBox 3"/>
          <p:cNvSpPr txBox="1"/>
          <p:nvPr/>
        </p:nvSpPr>
        <p:spPr>
          <a:xfrm>
            <a:off x="575219" y="9331653"/>
            <a:ext cx="8076298"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
        <p:nvSpPr>
          <p:cNvPr id="4" name="TextBox 4"/>
          <p:cNvSpPr txBox="1"/>
          <p:nvPr/>
        </p:nvSpPr>
        <p:spPr>
          <a:xfrm>
            <a:off x="405814" y="3324225"/>
            <a:ext cx="11862385" cy="3744615"/>
          </a:xfrm>
          <a:prstGeom prst="rect">
            <a:avLst/>
          </a:prstGeom>
        </p:spPr>
        <p:txBody>
          <a:bodyPr wrap="square" lIns="0" tIns="0" rIns="0" bIns="0" rtlCol="0" anchor="t">
            <a:spAutoFit/>
          </a:bodyPr>
          <a:lstStyle/>
          <a:p>
            <a:pPr>
              <a:lnSpc>
                <a:spcPts val="7349"/>
              </a:lnSpc>
            </a:pPr>
            <a:r>
              <a:rPr lang="en-US" sz="6999">
                <a:solidFill>
                  <a:srgbClr val="000000"/>
                </a:solidFill>
                <a:latin typeface="Canva Sans"/>
              </a:rPr>
              <a:t>GLOBAL </a:t>
            </a:r>
          </a:p>
          <a:p>
            <a:pPr>
              <a:lnSpc>
                <a:spcPts val="7349"/>
              </a:lnSpc>
            </a:pPr>
            <a:r>
              <a:rPr lang="en-US" sz="6999">
                <a:solidFill>
                  <a:srgbClr val="000000"/>
                </a:solidFill>
                <a:latin typeface="Canva Sans"/>
              </a:rPr>
              <a:t>DIGITAL CAMERA</a:t>
            </a:r>
          </a:p>
          <a:p>
            <a:pPr>
              <a:lnSpc>
                <a:spcPts val="7349"/>
              </a:lnSpc>
            </a:pPr>
            <a:r>
              <a:rPr lang="en-US" sz="6999">
                <a:solidFill>
                  <a:srgbClr val="000000"/>
                </a:solidFill>
                <a:latin typeface="Canva Sans"/>
              </a:rPr>
              <a:t>MARKET REPORT </a:t>
            </a:r>
          </a:p>
          <a:p>
            <a:pPr>
              <a:lnSpc>
                <a:spcPts val="7349"/>
              </a:lnSpc>
            </a:pPr>
            <a:r>
              <a:rPr lang="en-US" sz="6999">
                <a:solidFill>
                  <a:srgbClr val="000000"/>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028700" y="1510417"/>
            <a:ext cx="16236544" cy="7456240"/>
            <a:chExt cx="4276291" cy="1963783"/>
          </a:xfrm>
        </p:grpSpPr>
        <p:sp>
          <p:nvSpPr>
            <p:cNvPr id="4" name="Freeform 4"/>
            <p:cNvSpPr/>
            <p:nvPr/>
          </p:nvSpPr>
          <p:spPr>
            <a:xfrm>
              <a:off x="0" y="0"/>
              <a:ext cx="4276291" cy="1963783"/>
            </a:xfrm>
            <a:custGeom>
              <a:rect l="l" t="t" r="r" b="b"/>
              <a:pathLst>
                <a:path w="4276291" h="1963783">
                  <a:moveTo>
                    <a:pt x="0" y="0"/>
                  </a:moveTo>
                  <a:lnTo>
                    <a:pt x="4276291" y="0"/>
                  </a:lnTo>
                  <a:lnTo>
                    <a:pt x="4276291" y="1963783"/>
                  </a:lnTo>
                  <a:lnTo>
                    <a:pt x="0" y="1963783"/>
                  </a:lnTo>
                  <a:close/>
                </a:path>
              </a:pathLst>
            </a:custGeom>
            <a:solidFill>
              <a:srgbClr val="000000">
                <a:alpha val="64706"/>
              </a:srgbClr>
            </a:solidFill>
          </p:spPr>
          <p:txBody>
            <a:bodyPr/>
            <a:lstStyle/>
            <a:p/>
          </p:txBody>
        </p:sp>
        <p:sp>
          <p:nvSpPr>
            <p:cNvPr id="5" name="TextBox 5"/>
            <p:cNvSpPr txBox="1"/>
            <p:nvPr/>
          </p:nvSpPr>
          <p:spPr>
            <a:xfrm>
              <a:off x="0" y="-47625"/>
              <a:ext cx="4276291" cy="2011408"/>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3023" y="3115460"/>
            <a:ext cx="15421953" cy="4930775"/>
          </a:xfrm>
          <a:prstGeom prst="rect">
            <a:avLst/>
          </a:prstGeom>
        </p:spPr>
        <p:txBody>
          <a:bodyPr lIns="0" tIns="0" rIns="0" bIns="0" rtlCol="0" anchor="t">
            <a:spAutoFit/>
          </a:bodyPr>
          <a:lstStyle/>
          <a:p>
            <a:pPr>
              <a:lnSpc>
                <a:spcPts val="4899"/>
              </a:lnSpc>
              <a:spcBef>
                <a:spcPct val="0"/>
              </a:spcBef>
            </a:pPr>
            <a:r>
              <a:rPr lang="en-US" sz="3499">
                <a:solidFill>
                  <a:srgbClr val="FFFFFF"/>
                </a:solidFill>
                <a:latin typeface="Montserrat"/>
              </a:rPr>
              <a:t>The digital camera market encompasses the production, distribution, and consumption of devices that capture and store digital images electronically. These cameras utilize digital sensors to convert optical images into digital data, allowing for easy storage, manipulation, and sharing of photographs. Digital cameras have evolved significantly since their inception, offering a wide range of features and functionalities catering to various consumer needs and preferences.</a:t>
            </a:r>
          </a:p>
        </p:txBody>
      </p:sp>
      <p:sp>
        <p:nvSpPr>
          <p:cNvPr id="7" name="TextBox 7"/>
          <p:cNvSpPr txBox="1"/>
          <p:nvPr/>
        </p:nvSpPr>
        <p:spPr>
          <a:xfrm>
            <a:off x="4841479" y="192767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91" b="-17801"/>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75898" y="6351094"/>
            <a:ext cx="8868102" cy="2684810"/>
            <a:chExt cx="860407" cy="260488"/>
          </a:xfrm>
        </p:grpSpPr>
        <p:sp>
          <p:nvSpPr>
            <p:cNvPr id="7" name="Freeform 7"/>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1F4A50"/>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640958" y="6680969"/>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0" name="Group 10"/>
          <p:cNvGrpSpPr/>
          <p:nvPr/>
        </p:nvGrpSpPr>
        <p:grpSpPr>
          <a:xfrm>
            <a:off x="590457" y="6594397"/>
            <a:ext cx="2134153" cy="2134153"/>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3" name="Group 13"/>
          <p:cNvGrpSpPr/>
          <p:nvPr/>
        </p:nvGrpSpPr>
        <p:grpSpPr>
          <a:xfrm>
            <a:off x="275898" y="3319197"/>
            <a:ext cx="8868102" cy="2684810"/>
            <a:chExt cx="860407" cy="260488"/>
          </a:xfrm>
        </p:grpSpPr>
        <p:sp>
          <p:nvSpPr>
            <p:cNvPr id="14" name="Freeform 14"/>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1F4A50"/>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640958" y="3649072"/>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7" name="Group 17"/>
          <p:cNvGrpSpPr/>
          <p:nvPr/>
        </p:nvGrpSpPr>
        <p:grpSpPr>
          <a:xfrm>
            <a:off x="590457" y="3562499"/>
            <a:ext cx="2134153" cy="2134153"/>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875853" y="7150712"/>
            <a:ext cx="1563360" cy="1303268"/>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2024- 2031</a:t>
            </a:r>
          </a:p>
        </p:txBody>
      </p:sp>
      <p:sp>
        <p:nvSpPr>
          <p:cNvPr id="22" name="TextBox 22"/>
          <p:cNvSpPr txBox="1"/>
          <p:nvPr/>
        </p:nvSpPr>
        <p:spPr>
          <a:xfrm>
            <a:off x="2724610" y="6752613"/>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CAGR</a:t>
            </a:r>
          </a:p>
          <a:p>
            <a:pPr algn="ctr">
              <a:lnSpc>
                <a:spcPts val="6908"/>
              </a:lnSpc>
              <a:spcBef>
                <a:spcPct val="0"/>
              </a:spcBef>
            </a:pPr>
            <a:r>
              <a:rPr lang="en-US" sz="4934">
                <a:solidFill>
                  <a:srgbClr val="FFFFFF"/>
                </a:solidFill>
                <a:latin typeface="Poppins"/>
              </a:rPr>
              <a:t>4.50%</a:t>
            </a:r>
          </a:p>
        </p:txBody>
      </p:sp>
      <p:sp>
        <p:nvSpPr>
          <p:cNvPr id="23" name="TextBox 23"/>
          <p:cNvSpPr txBox="1"/>
          <p:nvPr/>
        </p:nvSpPr>
        <p:spPr>
          <a:xfrm>
            <a:off x="875853" y="4501798"/>
            <a:ext cx="1563360" cy="510110"/>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2024</a:t>
            </a:r>
          </a:p>
        </p:txBody>
      </p:sp>
      <p:sp>
        <p:nvSpPr>
          <p:cNvPr id="24" name="TextBox 24"/>
          <p:cNvSpPr txBox="1"/>
          <p:nvPr/>
        </p:nvSpPr>
        <p:spPr>
          <a:xfrm>
            <a:off x="2807011" y="3707119"/>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MARKET SIZE</a:t>
            </a:r>
          </a:p>
          <a:p>
            <a:pPr algn="ctr">
              <a:lnSpc>
                <a:spcPts val="6908"/>
              </a:lnSpc>
              <a:spcBef>
                <a:spcPct val="0"/>
              </a:spcBef>
            </a:pPr>
            <a:r>
              <a:rPr lang="en-US" sz="4934">
                <a:solidFill>
                  <a:srgbClr val="FFFFFF"/>
                </a:solidFill>
                <a:latin typeface="Poppins"/>
              </a:rPr>
              <a:t>USD 7851.2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846040" y="2399191"/>
            <a:ext cx="6711939" cy="2881779"/>
            <a:chExt cx="8564178" cy="3677041"/>
          </a:xfrm>
        </p:grpSpPr>
        <p:sp>
          <p:nvSpPr>
            <p:cNvPr id="7" name="Freeform 7"/>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000000"/>
            </a:solidFill>
          </p:spPr>
          <p:txBody>
            <a:bodyPr/>
            <a:lstStyle/>
            <a:p/>
          </p:txBody>
        </p:sp>
      </p:grpSp>
      <p:grpSp>
        <p:nvGrpSpPr>
          <p:cNvPr id="8" name="Group 8"/>
          <p:cNvGrpSpPr/>
          <p:nvPr/>
        </p:nvGrpSpPr>
        <p:grpSpPr>
          <a:xfrm rot="5400000">
            <a:off x="975587" y="2059261"/>
            <a:ext cx="806137" cy="3438040"/>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1808013" y="5760264"/>
            <a:ext cx="6749966" cy="2881779"/>
            <a:chExt cx="8612700" cy="3677041"/>
          </a:xfrm>
        </p:grpSpPr>
        <p:sp>
          <p:nvSpPr>
            <p:cNvPr id="11" name="Freeform 11"/>
            <p:cNvSpPr/>
            <p:nvPr/>
          </p:nvSpPr>
          <p:spPr>
            <a:xfrm>
              <a:off x="0" y="0"/>
              <a:ext cx="8612700" cy="3677041"/>
            </a:xfrm>
            <a:custGeom>
              <a:rect l="l" t="t" r="r" b="b"/>
              <a:pathLst>
                <a:path w="8612700" h="3677041">
                  <a:moveTo>
                    <a:pt x="8488240" y="3677041"/>
                  </a:moveTo>
                  <a:lnTo>
                    <a:pt x="124460" y="3677041"/>
                  </a:lnTo>
                  <a:cubicBezTo>
                    <a:pt x="55880" y="3677041"/>
                    <a:pt x="0" y="3621161"/>
                    <a:pt x="0" y="3552581"/>
                  </a:cubicBezTo>
                  <a:lnTo>
                    <a:pt x="0" y="124460"/>
                  </a:lnTo>
                  <a:cubicBezTo>
                    <a:pt x="0" y="55880"/>
                    <a:pt x="55880" y="0"/>
                    <a:pt x="124460" y="0"/>
                  </a:cubicBezTo>
                  <a:lnTo>
                    <a:pt x="8488240" y="0"/>
                  </a:lnTo>
                  <a:cubicBezTo>
                    <a:pt x="8556820" y="0"/>
                    <a:pt x="8612700" y="55880"/>
                    <a:pt x="8612700" y="124460"/>
                  </a:cubicBezTo>
                  <a:lnTo>
                    <a:pt x="8612700" y="3552581"/>
                  </a:lnTo>
                  <a:cubicBezTo>
                    <a:pt x="8612700" y="3621161"/>
                    <a:pt x="8556820" y="3677041"/>
                    <a:pt x="8488240" y="3677041"/>
                  </a:cubicBezTo>
                  <a:close/>
                </a:path>
              </a:pathLst>
            </a:custGeom>
            <a:solidFill>
              <a:srgbClr val="69562C"/>
            </a:solidFill>
          </p:spPr>
          <p:txBody>
            <a:bodyPr/>
            <a:lstStyle/>
            <a:p/>
          </p:txBody>
        </p:sp>
      </p:grpSp>
      <p:grpSp>
        <p:nvGrpSpPr>
          <p:cNvPr id="12" name="Group 12"/>
          <p:cNvGrpSpPr/>
          <p:nvPr/>
        </p:nvGrpSpPr>
        <p:grpSpPr>
          <a:xfrm rot="5400000">
            <a:off x="937560" y="5420333"/>
            <a:ext cx="806137" cy="3438040"/>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576061" y="2399191"/>
            <a:ext cx="6711939" cy="2881779"/>
            <a:chExt cx="8564178" cy="3677041"/>
          </a:xfrm>
        </p:grpSpPr>
        <p:sp>
          <p:nvSpPr>
            <p:cNvPr id="15" name="Freeform 15"/>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643B20"/>
            </a:solidFill>
          </p:spPr>
          <p:txBody>
            <a:bodyPr/>
            <a:lstStyle/>
            <a:p/>
          </p:txBody>
        </p:sp>
      </p:grpSp>
      <p:grpSp>
        <p:nvGrpSpPr>
          <p:cNvPr id="16" name="Group 16"/>
          <p:cNvGrpSpPr/>
          <p:nvPr/>
        </p:nvGrpSpPr>
        <p:grpSpPr>
          <a:xfrm rot="5400000">
            <a:off x="10705609" y="2059261"/>
            <a:ext cx="806137" cy="3438040"/>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1538034" y="5760264"/>
            <a:ext cx="6749966" cy="2881779"/>
            <a:chExt cx="8612700" cy="3677041"/>
          </a:xfrm>
        </p:grpSpPr>
        <p:sp>
          <p:nvSpPr>
            <p:cNvPr id="19" name="Freeform 19"/>
            <p:cNvSpPr/>
            <p:nvPr/>
          </p:nvSpPr>
          <p:spPr>
            <a:xfrm>
              <a:off x="0" y="0"/>
              <a:ext cx="8612700" cy="3677041"/>
            </a:xfrm>
            <a:custGeom>
              <a:rect l="l" t="t" r="r" b="b"/>
              <a:pathLst>
                <a:path w="8612700" h="3677041">
                  <a:moveTo>
                    <a:pt x="8488240" y="3677041"/>
                  </a:moveTo>
                  <a:lnTo>
                    <a:pt x="124460" y="3677041"/>
                  </a:lnTo>
                  <a:cubicBezTo>
                    <a:pt x="55880" y="3677041"/>
                    <a:pt x="0" y="3621161"/>
                    <a:pt x="0" y="3552581"/>
                  </a:cubicBezTo>
                  <a:lnTo>
                    <a:pt x="0" y="124460"/>
                  </a:lnTo>
                  <a:cubicBezTo>
                    <a:pt x="0" y="55880"/>
                    <a:pt x="55880" y="0"/>
                    <a:pt x="124460" y="0"/>
                  </a:cubicBezTo>
                  <a:lnTo>
                    <a:pt x="8488240" y="0"/>
                  </a:lnTo>
                  <a:cubicBezTo>
                    <a:pt x="8556820" y="0"/>
                    <a:pt x="8612700" y="55880"/>
                    <a:pt x="8612700" y="124460"/>
                  </a:cubicBezTo>
                  <a:lnTo>
                    <a:pt x="8612700" y="3552581"/>
                  </a:lnTo>
                  <a:cubicBezTo>
                    <a:pt x="8612700" y="3621161"/>
                    <a:pt x="8556820" y="3677041"/>
                    <a:pt x="8488240" y="3677041"/>
                  </a:cubicBezTo>
                  <a:close/>
                </a:path>
              </a:pathLst>
            </a:custGeom>
            <a:solidFill>
              <a:srgbClr val="7B8287"/>
            </a:solidFill>
          </p:spPr>
          <p:txBody>
            <a:bodyPr/>
            <a:lstStyle/>
            <a:p/>
          </p:txBody>
        </p:sp>
      </p:grpSp>
      <p:grpSp>
        <p:nvGrpSpPr>
          <p:cNvPr id="20" name="Group 20"/>
          <p:cNvGrpSpPr/>
          <p:nvPr/>
        </p:nvGrpSpPr>
        <p:grpSpPr>
          <a:xfrm rot="5400000">
            <a:off x="10667581" y="5420333"/>
            <a:ext cx="806137" cy="3438040"/>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3097676" y="2401283"/>
            <a:ext cx="5109351" cy="2715895"/>
          </a:xfrm>
          <a:prstGeom prst="rect">
            <a:avLst/>
          </a:prstGeom>
        </p:spPr>
        <p:txBody>
          <a:bodyPr lIns="0" tIns="0" rIns="0" bIns="0" rtlCol="0" anchor="t">
            <a:spAutoFit/>
          </a:bodyPr>
          <a:lstStyle/>
          <a:p>
            <a:pPr marL="474979" lvl="1" indent="-237490">
              <a:lnSpc>
                <a:spcPts val="3079"/>
              </a:lnSpc>
              <a:buFont typeface="Arial"/>
              <a:buChar char="•"/>
            </a:pPr>
            <a:r>
              <a:rPr lang="en-US" sz="2199">
                <a:solidFill>
                  <a:srgbClr val="FFFFFF"/>
                </a:solidFill>
                <a:latin typeface="Montserrat"/>
              </a:rPr>
              <a:t>Digital Single-Lens Reflex (DSLR) Cameras</a:t>
            </a:r>
          </a:p>
          <a:p>
            <a:pPr marL="474979" lvl="1" indent="-237490">
              <a:lnSpc>
                <a:spcPts val="3079"/>
              </a:lnSpc>
              <a:buFont typeface="Arial"/>
              <a:buChar char="•"/>
            </a:pPr>
            <a:r>
              <a:rPr lang="en-US" sz="2199">
                <a:solidFill>
                  <a:srgbClr val="FFFFFF"/>
                </a:solidFill>
                <a:latin typeface="Montserrat"/>
              </a:rPr>
              <a:t>Compact Digital Cameras</a:t>
            </a:r>
          </a:p>
          <a:p>
            <a:pPr marL="474979" lvl="1" indent="-237490">
              <a:lnSpc>
                <a:spcPts val="3079"/>
              </a:lnSpc>
              <a:buFont typeface="Arial"/>
              <a:buChar char="•"/>
            </a:pPr>
            <a:r>
              <a:rPr lang="en-US" sz="2199">
                <a:solidFill>
                  <a:srgbClr val="FFFFFF"/>
                </a:solidFill>
                <a:latin typeface="Montserrat"/>
              </a:rPr>
              <a:t>Bridge Compact Digital Cameras</a:t>
            </a:r>
          </a:p>
          <a:p>
            <a:pPr marL="474979" lvl="1" indent="-237490">
              <a:lnSpc>
                <a:spcPts val="3079"/>
              </a:lnSpc>
              <a:buFont typeface="Arial"/>
              <a:buChar char="•"/>
            </a:pPr>
            <a:r>
              <a:rPr lang="en-US" sz="2199">
                <a:solidFill>
                  <a:srgbClr val="FFFFFF"/>
                </a:solidFill>
                <a:latin typeface="Montserrat"/>
              </a:rPr>
              <a:t>Mirrorless Interchangeable Lens Cameras</a:t>
            </a:r>
          </a:p>
        </p:txBody>
      </p:sp>
      <p:sp>
        <p:nvSpPr>
          <p:cNvPr id="24" name="TextBox 24"/>
          <p:cNvSpPr txBox="1"/>
          <p:nvPr/>
        </p:nvSpPr>
        <p:spPr>
          <a:xfrm>
            <a:off x="0" y="3422837"/>
            <a:ext cx="2949752" cy="706332"/>
          </a:xfrm>
          <a:prstGeom prst="rect">
            <a:avLst/>
          </a:prstGeom>
        </p:spPr>
        <p:txBody>
          <a:bodyPr lIns="0" tIns="0" rIns="0" bIns="0" rtlCol="0" anchor="t">
            <a:spAutoFit/>
          </a:bodyPr>
          <a:lstStyle/>
          <a:p>
            <a:pPr algn="ctr">
              <a:lnSpc>
                <a:spcPts val="2763"/>
              </a:lnSpc>
            </a:pPr>
            <a:r>
              <a:rPr lang="en-US" sz="2735">
                <a:solidFill>
                  <a:srgbClr val="43B4BE"/>
                </a:solidFill>
                <a:latin typeface="Montserrat Classic"/>
              </a:rPr>
              <a:t>Product Segment</a:t>
            </a:r>
          </a:p>
        </p:txBody>
      </p:sp>
      <p:sp>
        <p:nvSpPr>
          <p:cNvPr id="25" name="TextBox 25"/>
          <p:cNvSpPr txBox="1"/>
          <p:nvPr/>
        </p:nvSpPr>
        <p:spPr>
          <a:xfrm>
            <a:off x="2949752" y="6406654"/>
            <a:ext cx="5109351" cy="1135768"/>
          </a:xfrm>
          <a:prstGeom prst="rect">
            <a:avLst/>
          </a:prstGeom>
        </p:spPr>
        <p:txBody>
          <a:bodyPr lIns="0" tIns="0" rIns="0" bIns="0" rtlCol="0" anchor="t">
            <a:spAutoFit/>
          </a:bodyPr>
          <a:lstStyle/>
          <a:p>
            <a:pPr marL="709138" lvl="1" indent="-354569">
              <a:lnSpc>
                <a:spcPts val="4598"/>
              </a:lnSpc>
              <a:buFont typeface="Arial"/>
              <a:buChar char="•"/>
            </a:pPr>
            <a:r>
              <a:rPr lang="en-US" sz="3284">
                <a:solidFill>
                  <a:srgbClr val="FFFFFF"/>
                </a:solidFill>
                <a:latin typeface="Montserrat"/>
              </a:rPr>
              <a:t>Personal</a:t>
            </a:r>
          </a:p>
          <a:p>
            <a:pPr marL="709138" lvl="1" indent="-354569">
              <a:lnSpc>
                <a:spcPts val="4598"/>
              </a:lnSpc>
              <a:buFont typeface="Arial"/>
              <a:buChar char="•"/>
            </a:pPr>
            <a:r>
              <a:rPr lang="en-US" sz="3284">
                <a:solidFill>
                  <a:srgbClr val="FFFFFF"/>
                </a:solidFill>
                <a:latin typeface="Montserrat"/>
              </a:rPr>
              <a:t>Profession</a:t>
            </a:r>
          </a:p>
        </p:txBody>
      </p:sp>
      <p:sp>
        <p:nvSpPr>
          <p:cNvPr id="26" name="TextBox 26"/>
          <p:cNvSpPr txBox="1"/>
          <p:nvPr/>
        </p:nvSpPr>
        <p:spPr>
          <a:xfrm>
            <a:off x="0" y="6755364"/>
            <a:ext cx="2949752" cy="706332"/>
          </a:xfrm>
          <a:prstGeom prst="rect">
            <a:avLst/>
          </a:prstGeom>
        </p:spPr>
        <p:txBody>
          <a:bodyPr lIns="0" tIns="0" rIns="0" bIns="0" rtlCol="0" anchor="t">
            <a:spAutoFit/>
          </a:bodyPr>
          <a:lstStyle/>
          <a:p>
            <a:pPr algn="ctr">
              <a:lnSpc>
                <a:spcPts val="2763"/>
              </a:lnSpc>
            </a:pPr>
            <a:r>
              <a:rPr lang="en-US" sz="2735">
                <a:solidFill>
                  <a:srgbClr val="43B4BE"/>
                </a:solidFill>
                <a:latin typeface="Montserrat Classic"/>
              </a:rPr>
              <a:t>End-User Segment</a:t>
            </a:r>
          </a:p>
        </p:txBody>
      </p:sp>
      <p:sp>
        <p:nvSpPr>
          <p:cNvPr id="27" name="TextBox 27"/>
          <p:cNvSpPr txBox="1"/>
          <p:nvPr/>
        </p:nvSpPr>
        <p:spPr>
          <a:xfrm>
            <a:off x="12789670" y="2705010"/>
            <a:ext cx="5109351" cy="2297815"/>
          </a:xfrm>
          <a:prstGeom prst="rect">
            <a:avLst/>
          </a:prstGeom>
        </p:spPr>
        <p:txBody>
          <a:bodyPr lIns="0" tIns="0" rIns="0" bIns="0" rtlCol="0" anchor="t">
            <a:spAutoFit/>
          </a:bodyPr>
          <a:lstStyle/>
          <a:p>
            <a:pPr marL="709138" lvl="1" indent="-354569">
              <a:lnSpc>
                <a:spcPts val="4598"/>
              </a:lnSpc>
              <a:buFont typeface="Arial"/>
              <a:buChar char="•"/>
            </a:pPr>
            <a:r>
              <a:rPr lang="en-US" sz="3284">
                <a:solidFill>
                  <a:srgbClr val="FFFFFF"/>
                </a:solidFill>
                <a:latin typeface="Montserrat"/>
              </a:rPr>
              <a:t>CCD Sensor</a:t>
            </a:r>
          </a:p>
          <a:p>
            <a:pPr marL="709138" lvl="1" indent="-354569">
              <a:lnSpc>
                <a:spcPts val="4598"/>
              </a:lnSpc>
              <a:buFont typeface="Arial"/>
              <a:buChar char="•"/>
            </a:pPr>
            <a:r>
              <a:rPr lang="en-US" sz="3284">
                <a:solidFill>
                  <a:srgbClr val="FFFFFF"/>
                </a:solidFill>
                <a:latin typeface="Montserrat"/>
              </a:rPr>
              <a:t>CMOS Sensor</a:t>
            </a:r>
          </a:p>
          <a:p>
            <a:pPr marL="709138" lvl="1" indent="-354569">
              <a:lnSpc>
                <a:spcPts val="4598"/>
              </a:lnSpc>
              <a:buFont typeface="Arial"/>
              <a:buChar char="•"/>
            </a:pPr>
            <a:r>
              <a:rPr lang="en-US" sz="3284">
                <a:solidFill>
                  <a:srgbClr val="FFFFFF"/>
                </a:solidFill>
                <a:latin typeface="Montserrat"/>
              </a:rPr>
              <a:t>FOVEON X3 Sensor</a:t>
            </a:r>
          </a:p>
          <a:p>
            <a:pPr marL="709138" lvl="1" indent="-354569">
              <a:lnSpc>
                <a:spcPts val="4598"/>
              </a:lnSpc>
              <a:buFont typeface="Arial"/>
              <a:buChar char="•"/>
            </a:pPr>
            <a:r>
              <a:rPr lang="en-US" sz="3284">
                <a:solidFill>
                  <a:srgbClr val="FFFFFF"/>
                </a:solidFill>
                <a:latin typeface="Montserrat"/>
              </a:rPr>
              <a:t>Live MOS Sensor</a:t>
            </a:r>
          </a:p>
        </p:txBody>
      </p:sp>
      <p:sp>
        <p:nvSpPr>
          <p:cNvPr id="28" name="TextBox 28"/>
          <p:cNvSpPr txBox="1"/>
          <p:nvPr/>
        </p:nvSpPr>
        <p:spPr>
          <a:xfrm>
            <a:off x="9630433" y="3422837"/>
            <a:ext cx="2949752" cy="706332"/>
          </a:xfrm>
          <a:prstGeom prst="rect">
            <a:avLst/>
          </a:prstGeom>
        </p:spPr>
        <p:txBody>
          <a:bodyPr lIns="0" tIns="0" rIns="0" bIns="0" rtlCol="0" anchor="t">
            <a:spAutoFit/>
          </a:bodyPr>
          <a:lstStyle/>
          <a:p>
            <a:pPr algn="ctr">
              <a:lnSpc>
                <a:spcPts val="2763"/>
              </a:lnSpc>
            </a:pPr>
            <a:r>
              <a:rPr lang="en-US" sz="2735">
                <a:solidFill>
                  <a:srgbClr val="43B4BE"/>
                </a:solidFill>
                <a:latin typeface="Montserrat Classic"/>
              </a:rPr>
              <a:t>Sensor Type Segment </a:t>
            </a:r>
          </a:p>
        </p:txBody>
      </p:sp>
      <p:sp>
        <p:nvSpPr>
          <p:cNvPr id="29" name="TextBox 29"/>
          <p:cNvSpPr txBox="1"/>
          <p:nvPr/>
        </p:nvSpPr>
        <p:spPr>
          <a:xfrm>
            <a:off x="12685449" y="5961871"/>
            <a:ext cx="5109351" cy="2297815"/>
          </a:xfrm>
          <a:prstGeom prst="rect">
            <a:avLst/>
          </a:prstGeom>
        </p:spPr>
        <p:txBody>
          <a:bodyPr lIns="0" tIns="0" rIns="0" bIns="0" rtlCol="0" anchor="t">
            <a:spAutoFit/>
          </a:bodyPr>
          <a:lstStyle/>
          <a:p>
            <a:pPr marL="709138" lvl="1" indent="-354569">
              <a:lnSpc>
                <a:spcPts val="4598"/>
              </a:lnSpc>
              <a:buFont typeface="Arial"/>
              <a:buChar char="•"/>
            </a:pPr>
            <a:r>
              <a:rPr lang="en-US" sz="3284">
                <a:solidFill>
                  <a:srgbClr val="FFFFFF"/>
                </a:solidFill>
                <a:latin typeface="Montserrat"/>
              </a:rPr>
              <a:t>Lenses</a:t>
            </a:r>
          </a:p>
          <a:p>
            <a:pPr marL="709138" lvl="1" indent="-354569">
              <a:lnSpc>
                <a:spcPts val="4598"/>
              </a:lnSpc>
              <a:buFont typeface="Arial"/>
              <a:buChar char="•"/>
            </a:pPr>
            <a:r>
              <a:rPr lang="en-US" sz="3284">
                <a:solidFill>
                  <a:srgbClr val="FFFFFF"/>
                </a:solidFill>
                <a:latin typeface="Montserrat"/>
              </a:rPr>
              <a:t>Sensors</a:t>
            </a:r>
          </a:p>
          <a:p>
            <a:pPr marL="709138" lvl="1" indent="-354569">
              <a:lnSpc>
                <a:spcPts val="4598"/>
              </a:lnSpc>
              <a:buFont typeface="Arial"/>
              <a:buChar char="•"/>
            </a:pPr>
            <a:r>
              <a:rPr lang="en-US" sz="3284">
                <a:solidFill>
                  <a:srgbClr val="FFFFFF"/>
                </a:solidFill>
                <a:latin typeface="Montserrat"/>
              </a:rPr>
              <a:t>LCD Screen</a:t>
            </a:r>
          </a:p>
          <a:p>
            <a:pPr marL="709138" lvl="1" indent="-354569">
              <a:lnSpc>
                <a:spcPts val="4598"/>
              </a:lnSpc>
              <a:buFont typeface="Arial"/>
              <a:buChar char="•"/>
            </a:pPr>
            <a:r>
              <a:rPr lang="en-US" sz="3284">
                <a:solidFill>
                  <a:srgbClr val="FFFFFF"/>
                </a:solidFill>
                <a:latin typeface="Montserrat"/>
              </a:rPr>
              <a:t>Memory Card</a:t>
            </a:r>
          </a:p>
        </p:txBody>
      </p:sp>
      <p:sp>
        <p:nvSpPr>
          <p:cNvPr id="30" name="TextBox 30"/>
          <p:cNvSpPr txBox="1"/>
          <p:nvPr/>
        </p:nvSpPr>
        <p:spPr>
          <a:xfrm>
            <a:off x="9595774" y="6755364"/>
            <a:ext cx="2949752" cy="706332"/>
          </a:xfrm>
          <a:prstGeom prst="rect">
            <a:avLst/>
          </a:prstGeom>
        </p:spPr>
        <p:txBody>
          <a:bodyPr lIns="0" tIns="0" rIns="0" bIns="0" rtlCol="0" anchor="t">
            <a:spAutoFit/>
          </a:bodyPr>
          <a:lstStyle/>
          <a:p>
            <a:pPr algn="ctr">
              <a:lnSpc>
                <a:spcPts val="2763"/>
              </a:lnSpc>
            </a:pPr>
            <a:r>
              <a:rPr lang="en-US" sz="2735">
                <a:solidFill>
                  <a:srgbClr val="43B4BE"/>
                </a:solidFill>
                <a:latin typeface="Montserrat Classic"/>
              </a:rPr>
              <a:t>Component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Digital Camera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9562C"/>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9562C"/>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9562C"/>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826058" y="1769061"/>
            <a:ext cx="7170183" cy="3160395"/>
          </a:xfrm>
          <a:prstGeom prst="rect">
            <a:avLst/>
          </a:prstGeom>
        </p:spPr>
        <p:txBody>
          <a:bodyPr lIns="0" tIns="0" rIns="0" bIns="0" rtlCol="0" anchor="t">
            <a:spAutoFit/>
          </a:bodyPr>
          <a:lstStyle/>
          <a:p>
            <a:pPr marL="734061" lvl="1" indent="-367031">
              <a:lnSpc>
                <a:spcPts val="3570"/>
              </a:lnSpc>
              <a:buFont typeface="Arial"/>
              <a:buChar char="•"/>
            </a:pPr>
            <a:r>
              <a:rPr lang="en-US" sz="3400" spc="108">
                <a:solidFill>
                  <a:srgbClr val="FFFFFF"/>
                </a:solidFill>
                <a:latin typeface="Barlow"/>
              </a:rPr>
              <a:t>High Adoption of Digital Cameras in various Media Publications To Boost Market Growth</a:t>
            </a:r>
          </a:p>
          <a:p>
            <a:pPr marL="734061" lvl="1" indent="-367031">
              <a:lnSpc>
                <a:spcPts val="3570"/>
              </a:lnSpc>
              <a:buFont typeface="Arial"/>
              <a:buChar char="•"/>
            </a:pPr>
            <a:r>
              <a:rPr lang="en-US" sz="3400" spc="108">
                <a:solidFill>
                  <a:srgbClr val="FFFFFF"/>
                </a:solidFill>
                <a:latin typeface="Barlow"/>
              </a:rPr>
              <a:t>Adoption of Camera as a Profession and Mainstream Career To Boost Market Growth</a:t>
            </a:r>
          </a:p>
        </p:txBody>
      </p:sp>
      <p:sp>
        <p:nvSpPr>
          <p:cNvPr id="18" name="TextBox 18"/>
          <p:cNvSpPr txBox="1"/>
          <p:nvPr/>
        </p:nvSpPr>
        <p:spPr>
          <a:xfrm>
            <a:off x="6925233" y="5949397"/>
            <a:ext cx="7071007" cy="2171700"/>
          </a:xfrm>
          <a:prstGeom prst="rect">
            <a:avLst/>
          </a:prstGeom>
        </p:spPr>
        <p:txBody>
          <a:bodyPr lIns="0" tIns="0" rIns="0" bIns="0" rtlCol="0" anchor="t">
            <a:spAutoFit/>
          </a:bodyPr>
          <a:lstStyle/>
          <a:p>
            <a:pPr>
              <a:lnSpc>
                <a:spcPts val="4200"/>
              </a:lnSpc>
            </a:pPr>
            <a:r>
              <a:rPr lang="en-US" sz="4000" spc="128">
                <a:solidFill>
                  <a:srgbClr val="FFFFFF"/>
                </a:solidFill>
                <a:latin typeface="Barlow"/>
              </a:rPr>
              <a:t>Rapid Technological Obsolescence Necessitates Frequent Product Upgrades To Limit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236" b="-2318"/>
            </a:stretch>
          </a:blipFill>
        </p:spPr>
        <p:txBody>
          <a:bodyPr/>
          <a:lstStyle/>
          <a:p/>
        </p:txBody>
      </p:sp>
      <p:grpSp>
        <p:nvGrpSpPr>
          <p:cNvPr id="3" name="Group 3"/>
          <p:cNvGrpSpPr/>
          <p:nvPr/>
        </p:nvGrpSpPr>
        <p:grpSpPr>
          <a:xfrm>
            <a:off x="1028700" y="1267307"/>
            <a:ext cx="16230600" cy="7990993"/>
            <a:chExt cx="4274726" cy="2104624"/>
          </a:xfrm>
        </p:grpSpPr>
        <p:sp>
          <p:nvSpPr>
            <p:cNvPr id="4" name="Freeform 4"/>
            <p:cNvSpPr/>
            <p:nvPr/>
          </p:nvSpPr>
          <p:spPr>
            <a:xfrm>
              <a:off x="0" y="0"/>
              <a:ext cx="4274726" cy="2104624"/>
            </a:xfrm>
            <a:custGeom>
              <a:rect l="l" t="t" r="r" b="b"/>
              <a:pathLst>
                <a:path w="4274726" h="2104624">
                  <a:moveTo>
                    <a:pt x="0" y="0"/>
                  </a:moveTo>
                  <a:lnTo>
                    <a:pt x="4274726" y="0"/>
                  </a:lnTo>
                  <a:lnTo>
                    <a:pt x="4274726" y="2104624"/>
                  </a:lnTo>
                  <a:lnTo>
                    <a:pt x="0" y="2104624"/>
                  </a:lnTo>
                  <a:close/>
                </a:path>
              </a:pathLst>
            </a:custGeom>
            <a:solidFill>
              <a:srgbClr val="000000">
                <a:alpha val="60000"/>
              </a:srgbClr>
            </a:solidFill>
          </p:spPr>
          <p:txBody>
            <a:bodyPr/>
            <a:lstStyle/>
            <a:p/>
          </p:txBody>
        </p:sp>
        <p:sp>
          <p:nvSpPr>
            <p:cNvPr id="5" name="TextBox 5"/>
            <p:cNvSpPr txBox="1"/>
            <p:nvPr/>
          </p:nvSpPr>
          <p:spPr>
            <a:xfrm>
              <a:off x="0" y="-38100"/>
              <a:ext cx="4274726" cy="214272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370397" y="2664441"/>
            <a:ext cx="15547206" cy="63817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The global Digital Camera Market will expand significantly by 4.50% CAGR between 2024 and 2031.</a:t>
            </a:r>
          </a:p>
          <a:p>
            <a:pPr marL="647700" lvl="1" indent="-323850">
              <a:lnSpc>
                <a:spcPts val="4200"/>
              </a:lnSpc>
              <a:buFont typeface="Arial"/>
              <a:buChar char="•"/>
            </a:pPr>
            <a:r>
              <a:rPr lang="en-US" sz="3000">
                <a:solidFill>
                  <a:srgbClr val="FFFFFF"/>
                </a:solidFill>
                <a:latin typeface="Montserrat"/>
              </a:rPr>
              <a:t>The digital camera market can be segmented by digital sensor type, with the main categories being CMOS (Complementary Metal-Oxide-Semiconductor) and C.C.D. (Charge-Coupled Device). CMOS sensors are more prevalent due to their lower power consumption, faster readout speeds, and better performance in low light. C.C.D. sensors offer superior image quality but are rare due to higher costs and power requirements.</a:t>
            </a:r>
          </a:p>
          <a:p>
            <a:pPr marL="647700" lvl="1" indent="-323850">
              <a:lnSpc>
                <a:spcPts val="4200"/>
              </a:lnSpc>
              <a:buFont typeface="Arial"/>
              <a:buChar char="•"/>
            </a:pPr>
            <a:r>
              <a:rPr lang="en-US" sz="3000">
                <a:solidFill>
                  <a:srgbClr val="FFFFFF"/>
                </a:solidFill>
                <a:latin typeface="Montserrat"/>
              </a:rPr>
              <a:t>Technological advancements driving innovation, increasing demand for high-quality imaging in smartphones, the rise of social media influencing content creation, growing interest in vlogging and video streaming, expanding applications in industries like healthcare and security.</a:t>
            </a:r>
          </a:p>
        </p:txBody>
      </p:sp>
      <p:sp>
        <p:nvSpPr>
          <p:cNvPr id="7" name="TextBox 7"/>
          <p:cNvSpPr txBox="1"/>
          <p:nvPr/>
        </p:nvSpPr>
        <p:spPr>
          <a:xfrm>
            <a:off x="4522848" y="1578512"/>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9789859" y="1983349"/>
            <a:ext cx="3160151" cy="3160151"/>
          </a:xfrm>
          <a:custGeom>
            <a:rect l="l" t="t" r="r" b="b"/>
            <a:pathLst>
              <a:path w="3160151" h="3160151">
                <a:moveTo>
                  <a:pt x="0" y="0"/>
                </a:moveTo>
                <a:lnTo>
                  <a:pt x="3160151" y="0"/>
                </a:lnTo>
                <a:lnTo>
                  <a:pt x="3160151" y="3160151"/>
                </a:lnTo>
                <a:lnTo>
                  <a:pt x="0" y="3160151"/>
                </a:lnTo>
                <a:lnTo>
                  <a:pt x="0" y="0"/>
                </a:lnTo>
                <a:close/>
              </a:path>
            </a:pathLst>
          </a:custGeom>
          <a:blipFill>
            <a:blip r:embed="rId2"/>
            <a:stretch>
              <a:fillRect/>
            </a:stretch>
          </a:blipFill>
        </p:spPr>
        <p:txBody>
          <a:bodyPr/>
          <a:lstStyle/>
          <a:p/>
        </p:txBody>
      </p:sp>
      <p:sp>
        <p:nvSpPr>
          <p:cNvPr id="3" name="Freeform 3"/>
          <p:cNvSpPr/>
          <p:nvPr/>
        </p:nvSpPr>
        <p:spPr>
          <a:xfrm>
            <a:off x="13320458" y="2725565"/>
            <a:ext cx="4634714" cy="2224663"/>
          </a:xfrm>
          <a:custGeom>
            <a:rect l="l" t="t" r="r" b="b"/>
            <a:pathLst>
              <a:path w="4634714" h="2224663">
                <a:moveTo>
                  <a:pt x="0" y="0"/>
                </a:moveTo>
                <a:lnTo>
                  <a:pt x="4634715" y="0"/>
                </a:lnTo>
                <a:lnTo>
                  <a:pt x="4634715" y="2224663"/>
                </a:lnTo>
                <a:lnTo>
                  <a:pt x="0" y="2224663"/>
                </a:lnTo>
                <a:lnTo>
                  <a:pt x="0" y="0"/>
                </a:lnTo>
                <a:close/>
              </a:path>
            </a:pathLst>
          </a:custGeom>
          <a:blipFill>
            <a:blip r:embed="rId3"/>
            <a:stretch>
              <a:fillRect/>
            </a:stretch>
          </a:blipFill>
        </p:spPr>
        <p:txBody>
          <a:bodyPr/>
          <a:lstStyle/>
          <a:p/>
        </p:txBody>
      </p:sp>
      <p:sp>
        <p:nvSpPr>
          <p:cNvPr id="4" name="Freeform 4"/>
          <p:cNvSpPr/>
          <p:nvPr/>
        </p:nvSpPr>
        <p:spPr>
          <a:xfrm>
            <a:off x="9419410" y="5645553"/>
            <a:ext cx="3901050" cy="1462894"/>
          </a:xfrm>
          <a:custGeom>
            <a:rect l="l" t="t" r="r" b="b"/>
            <a:pathLst>
              <a:path w="3901050" h="1462894">
                <a:moveTo>
                  <a:pt x="0" y="0"/>
                </a:moveTo>
                <a:lnTo>
                  <a:pt x="3901049" y="0"/>
                </a:lnTo>
                <a:lnTo>
                  <a:pt x="3901049" y="1462893"/>
                </a:lnTo>
                <a:lnTo>
                  <a:pt x="0" y="1462893"/>
                </a:lnTo>
                <a:lnTo>
                  <a:pt x="0" y="0"/>
                </a:lnTo>
                <a:close/>
              </a:path>
            </a:pathLst>
          </a:custGeom>
          <a:blipFill>
            <a:blip r:embed="rId4"/>
            <a:stretch>
              <a:fillRect/>
            </a:stretch>
          </a:blipFill>
        </p:spPr>
        <p:txBody>
          <a:bodyPr/>
          <a:lstStyle/>
          <a:p/>
        </p:txBody>
      </p:sp>
      <p:sp>
        <p:nvSpPr>
          <p:cNvPr id="5" name="Freeform 5"/>
          <p:cNvSpPr/>
          <p:nvPr/>
        </p:nvSpPr>
        <p:spPr>
          <a:xfrm>
            <a:off x="10176095" y="7804500"/>
            <a:ext cx="6954381" cy="1890838"/>
          </a:xfrm>
          <a:custGeom>
            <a:rect l="l" t="t" r="r" b="b"/>
            <a:pathLst>
              <a:path w="6954380" h="1890838">
                <a:moveTo>
                  <a:pt x="0" y="0"/>
                </a:moveTo>
                <a:lnTo>
                  <a:pt x="6954381" y="0"/>
                </a:lnTo>
                <a:lnTo>
                  <a:pt x="6954381" y="1890838"/>
                </a:lnTo>
                <a:lnTo>
                  <a:pt x="0" y="1890838"/>
                </a:lnTo>
                <a:lnTo>
                  <a:pt x="0" y="0"/>
                </a:lnTo>
                <a:close/>
              </a:path>
            </a:pathLst>
          </a:custGeom>
          <a:blipFill>
            <a:blip r:embed="rId5"/>
            <a:stretch>
              <a:fillRect/>
            </a:stretch>
          </a:blipFill>
        </p:spPr>
        <p:txBody>
          <a:bodyPr/>
          <a:lstStyle/>
          <a:p/>
        </p:txBody>
      </p:sp>
      <p:sp>
        <p:nvSpPr>
          <p:cNvPr id="6" name="Freeform 6"/>
          <p:cNvSpPr/>
          <p:nvPr/>
        </p:nvSpPr>
        <p:spPr>
          <a:xfrm>
            <a:off x="0" y="3454152"/>
            <a:ext cx="9419410" cy="6814050"/>
          </a:xfrm>
          <a:custGeom>
            <a:rect l="l" t="t" r="r" b="b"/>
            <a:pathLst>
              <a:path w="9419410" h="6814050">
                <a:moveTo>
                  <a:pt x="0" y="0"/>
                </a:moveTo>
                <a:lnTo>
                  <a:pt x="9419410" y="0"/>
                </a:lnTo>
                <a:lnTo>
                  <a:pt x="9419410" y="6814050"/>
                </a:lnTo>
                <a:lnTo>
                  <a:pt x="0" y="6814050"/>
                </a:lnTo>
                <a:lnTo>
                  <a:pt x="0" y="0"/>
                </a:lnTo>
                <a:close/>
              </a:path>
            </a:pathLst>
          </a:custGeom>
          <a:blipFill>
            <a:blip r:embed="rId6"/>
            <a:stretch>
              <a:fillRect l="-5757" t="-8176" r="-15454" b="-3563"/>
            </a:stretch>
          </a:blipFill>
        </p:spPr>
        <p:txBody>
          <a:bodyPr/>
          <a:lstStyle/>
          <a:p/>
        </p:txBody>
      </p:sp>
      <p:sp>
        <p:nvSpPr>
          <p:cNvPr id="7" name="Freeform 7"/>
          <p:cNvSpPr/>
          <p:nvPr/>
        </p:nvSpPr>
        <p:spPr>
          <a:xfrm>
            <a:off x="13653286" y="5512827"/>
            <a:ext cx="4634714" cy="1728344"/>
          </a:xfrm>
          <a:custGeom>
            <a:rect l="l" t="t" r="r" b="b"/>
            <a:pathLst>
              <a:path w="4634714" h="1728344">
                <a:moveTo>
                  <a:pt x="0" y="0"/>
                </a:moveTo>
                <a:lnTo>
                  <a:pt x="4634714" y="0"/>
                </a:lnTo>
                <a:lnTo>
                  <a:pt x="4634714" y="1728345"/>
                </a:lnTo>
                <a:lnTo>
                  <a:pt x="0" y="1728345"/>
                </a:lnTo>
                <a:lnTo>
                  <a:pt x="0" y="0"/>
                </a:lnTo>
                <a:close/>
              </a:path>
            </a:pathLst>
          </a:custGeom>
          <a:blipFill>
            <a:blip r:embed="rId7"/>
            <a:stretch>
              <a:fillRect/>
            </a:stretch>
          </a:blipFill>
        </p:spPr>
        <p:txBody>
          <a:bodyPr/>
          <a:lstStyle/>
          <a:p/>
        </p:txBody>
      </p:sp>
      <p:sp>
        <p:nvSpPr>
          <p:cNvPr id="8" name="TextBox 8"/>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ys8akpus"/>
              </a:rPr>
              <a:t>https://tinyurl.com/ys8akpus</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Digital Camera Market Report 2024</dc:title>
  <cp:lastModifiedBy>decipher market</cp:lastModifiedBy>
  <cp:revision>2</cp:revision>
  <dcterms:created xsi:type="dcterms:W3CDTF">2006-08-16T00:00:00Z</dcterms:created>
  <dcterms:modified xsi:type="dcterms:W3CDTF">2024-04-15T10:35:10Z</dcterms:modified>
</cp:coreProperties>
</file>