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hyperlink" Target="https://tinyurl.com/3v28svjy"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5240" y="-22860"/>
            <a:ext cx="9525000" cy="10287000"/>
            <a:chExt cx="2263978" cy="2709333"/>
          </a:xfrm>
        </p:grpSpPr>
        <p:sp>
          <p:nvSpPr>
            <p:cNvPr id="4" name="Freeform 4"/>
            <p:cNvSpPr/>
            <p:nvPr/>
          </p:nvSpPr>
          <p:spPr>
            <a:xfrm>
              <a:off x="0" y="0"/>
              <a:ext cx="2263978" cy="2709333"/>
            </a:xfrm>
            <a:custGeom>
              <a:rect l="l" t="t" r="r" b="b"/>
              <a:pathLst>
                <a:path w="2263978" h="2709333">
                  <a:moveTo>
                    <a:pt x="0" y="0"/>
                  </a:moveTo>
                  <a:lnTo>
                    <a:pt x="2263978" y="0"/>
                  </a:lnTo>
                  <a:lnTo>
                    <a:pt x="2263978" y="2709333"/>
                  </a:lnTo>
                  <a:lnTo>
                    <a:pt x="0" y="2709333"/>
                  </a:lnTo>
                  <a:close/>
                </a:path>
              </a:pathLst>
            </a:custGeom>
            <a:solidFill>
              <a:srgbClr val="463730">
                <a:alpha val="80000"/>
              </a:srgbClr>
            </a:solidFill>
          </p:spPr>
          <p:txBody>
            <a:bodyPr/>
            <a:lstStyle/>
            <a:p/>
          </p:txBody>
        </p:sp>
        <p:sp>
          <p:nvSpPr>
            <p:cNvPr id="5" name="TextBox 5"/>
            <p:cNvSpPr txBox="1"/>
            <p:nvPr/>
          </p:nvSpPr>
          <p:spPr>
            <a:xfrm>
              <a:off x="0" y="-38100"/>
              <a:ext cx="2263978"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9643" y="9358166"/>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4614" y="4116902"/>
            <a:ext cx="12013586" cy="3292953"/>
          </a:xfrm>
          <a:prstGeom prst="rect">
            <a:avLst/>
          </a:prstGeom>
        </p:spPr>
        <p:txBody>
          <a:bodyPr wrap="square" lIns="0" tIns="0" rIns="0" bIns="0" rtlCol="0" anchor="t">
            <a:spAutoFit/>
          </a:bodyPr>
          <a:lstStyle/>
          <a:p>
            <a:pPr>
              <a:lnSpc>
                <a:spcPts val="6370"/>
              </a:lnSpc>
            </a:pPr>
            <a:r>
              <a:rPr lang="en-US" sz="6500">
                <a:solidFill>
                  <a:srgbClr val="FFFFFF"/>
                </a:solidFill>
                <a:latin typeface="Canva Sans"/>
              </a:rPr>
              <a:t>GLOBAL </a:t>
            </a:r>
          </a:p>
          <a:p>
            <a:pPr>
              <a:lnSpc>
                <a:spcPts val="6370"/>
              </a:lnSpc>
            </a:pPr>
            <a:r>
              <a:rPr lang="en-US" sz="6500">
                <a:solidFill>
                  <a:srgbClr val="FFFFFF"/>
                </a:solidFill>
                <a:latin typeface="Canva Sans"/>
              </a:rPr>
              <a:t>DIAMOND PAINTING</a:t>
            </a:r>
          </a:p>
          <a:p>
            <a:pPr>
              <a:lnSpc>
                <a:spcPts val="6370"/>
              </a:lnSpc>
            </a:pPr>
            <a:r>
              <a:rPr lang="en-US" sz="6500">
                <a:solidFill>
                  <a:srgbClr val="FFFFFF"/>
                </a:solidFill>
                <a:latin typeface="Canva Sans"/>
              </a:rPr>
              <a:t>MARKET REPORT </a:t>
            </a:r>
          </a:p>
          <a:p>
            <a:pPr>
              <a:lnSpc>
                <a:spcPts val="6370"/>
              </a:lnSpc>
            </a:pPr>
            <a:r>
              <a:rPr lang="en-US" sz="65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52574" y="1734064"/>
            <a:ext cx="15782851" cy="6818871"/>
            <a:chExt cx="4156800" cy="1795917"/>
          </a:xfrm>
        </p:grpSpPr>
        <p:sp>
          <p:nvSpPr>
            <p:cNvPr id="4" name="Freeform 4"/>
            <p:cNvSpPr/>
            <p:nvPr/>
          </p:nvSpPr>
          <p:spPr>
            <a:xfrm>
              <a:off x="0" y="0"/>
              <a:ext cx="4156800" cy="1795917"/>
            </a:xfrm>
            <a:custGeom>
              <a:rect l="l" t="t" r="r" b="b"/>
              <a:pathLst>
                <a:path w="4156800" h="1795916">
                  <a:moveTo>
                    <a:pt x="0" y="0"/>
                  </a:moveTo>
                  <a:lnTo>
                    <a:pt x="4156800" y="0"/>
                  </a:lnTo>
                  <a:lnTo>
                    <a:pt x="4156800" y="1795917"/>
                  </a:lnTo>
                  <a:lnTo>
                    <a:pt x="0" y="1795917"/>
                  </a:lnTo>
                  <a:close/>
                </a:path>
              </a:pathLst>
            </a:custGeom>
            <a:solidFill>
              <a:srgbClr val="1E3048">
                <a:alpha val="80000"/>
              </a:srgbClr>
            </a:solidFill>
          </p:spPr>
          <p:txBody>
            <a:bodyPr/>
            <a:lstStyle/>
            <a:p/>
          </p:txBody>
        </p:sp>
        <p:sp>
          <p:nvSpPr>
            <p:cNvPr id="5" name="TextBox 5"/>
            <p:cNvSpPr txBox="1"/>
            <p:nvPr/>
          </p:nvSpPr>
          <p:spPr>
            <a:xfrm>
              <a:off x="0" y="-38100"/>
              <a:ext cx="4156800" cy="183401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83987" y="3333310"/>
            <a:ext cx="15120026" cy="4686301"/>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Diamond painting is a craft and art industry segment that has grown tremendously in popularity in recent years. It involves adhering tiny resin "diamonds" on an adhesive canvas in a coded pattern to produce elaborate mosaic-like designs. This imaginative and calming hobby has drawn admirers of all ages because it offers a special synthesis of artistic expression and relaxation. Both novice and expert artists can find many kits on the market with different designs, degrees of intricacy, and sizes. Diamond Painting has developed a devoted following, fueling rising demand for kits and accessories and a sense of artistic achievement as a means of creative self-expression and stress reduction. </a:t>
            </a:r>
          </a:p>
        </p:txBody>
      </p:sp>
      <p:sp>
        <p:nvSpPr>
          <p:cNvPr id="7" name="TextBox 7"/>
          <p:cNvSpPr txBox="1"/>
          <p:nvPr/>
        </p:nvSpPr>
        <p:spPr>
          <a:xfrm>
            <a:off x="5080096" y="200549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432384" y="4364699"/>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1E3048"/>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88376" y="4686381"/>
            <a:ext cx="2112249" cy="2109609"/>
          </a:xfrm>
          <a:custGeom>
            <a:rect l="l" t="t" r="r" b="b"/>
            <a:pathLst>
              <a:path w="2112249" h="2109609">
                <a:moveTo>
                  <a:pt x="0" y="0"/>
                </a:moveTo>
                <a:lnTo>
                  <a:pt x="2112249" y="0"/>
                </a:lnTo>
                <a:lnTo>
                  <a:pt x="2112249" y="2109608"/>
                </a:lnTo>
                <a:lnTo>
                  <a:pt x="0" y="2109608"/>
                </a:lnTo>
                <a:lnTo>
                  <a:pt x="0" y="0"/>
                </a:lnTo>
                <a:close/>
              </a:path>
            </a:pathLst>
          </a:custGeom>
          <a:blipFill>
            <a:blip r:embed="rId3"/>
            <a:stretch>
              <a:fillRect/>
            </a:stretch>
          </a:blipFill>
        </p:spPr>
        <p:txBody>
          <a:bodyPr/>
          <a:lstStyle/>
          <a:p/>
        </p:txBody>
      </p:sp>
      <p:grpSp>
        <p:nvGrpSpPr>
          <p:cNvPr id="7" name="Group 7"/>
          <p:cNvGrpSpPr/>
          <p:nvPr/>
        </p:nvGrpSpPr>
        <p:grpSpPr>
          <a:xfrm>
            <a:off x="739130" y="4601958"/>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017437" y="5139662"/>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2024- 2031</a:t>
            </a:r>
          </a:p>
        </p:txBody>
      </p:sp>
      <p:sp>
        <p:nvSpPr>
          <p:cNvPr id="14" name="TextBox 14"/>
          <p:cNvSpPr txBox="1"/>
          <p:nvPr/>
        </p:nvSpPr>
        <p:spPr>
          <a:xfrm>
            <a:off x="2900625" y="4752695"/>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5.30%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586346" y="2250677"/>
            <a:ext cx="7523567" cy="3273787"/>
            <a:chExt cx="8118169" cy="3532520"/>
          </a:xfrm>
        </p:grpSpPr>
        <p:sp>
          <p:nvSpPr>
            <p:cNvPr id="7" name="Freeform 7"/>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1E3048"/>
            </a:solidFill>
          </p:spPr>
          <p:txBody>
            <a:bodyPr/>
            <a:lstStyle/>
            <a:p/>
          </p:txBody>
        </p:sp>
      </p:grpSp>
      <p:grpSp>
        <p:nvGrpSpPr>
          <p:cNvPr id="8" name="Group 8"/>
          <p:cNvGrpSpPr/>
          <p:nvPr/>
        </p:nvGrpSpPr>
        <p:grpSpPr>
          <a:xfrm rot="5400000">
            <a:off x="1556121" y="1814620"/>
            <a:ext cx="953262" cy="4065504"/>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586346" y="5785719"/>
            <a:ext cx="7523567" cy="3273787"/>
            <a:chExt cx="8118169" cy="3532520"/>
          </a:xfrm>
        </p:grpSpPr>
        <p:sp>
          <p:nvSpPr>
            <p:cNvPr id="11" name="Freeform 11"/>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9C1411"/>
            </a:solidFill>
          </p:spPr>
          <p:txBody>
            <a:bodyPr/>
            <a:lstStyle/>
            <a:p/>
          </p:txBody>
        </p:sp>
      </p:grpSp>
      <p:grpSp>
        <p:nvGrpSpPr>
          <p:cNvPr id="12" name="Group 12"/>
          <p:cNvGrpSpPr/>
          <p:nvPr/>
        </p:nvGrpSpPr>
        <p:grpSpPr>
          <a:xfrm rot="5400000">
            <a:off x="1556121" y="5349662"/>
            <a:ext cx="953262" cy="4065504"/>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88702" y="3662116"/>
            <a:ext cx="3488100" cy="427661"/>
          </a:xfrm>
          <a:prstGeom prst="rect">
            <a:avLst/>
          </a:prstGeom>
        </p:spPr>
        <p:txBody>
          <a:bodyPr lIns="0" tIns="0" rIns="0" bIns="0" rtlCol="0" anchor="t">
            <a:spAutoFit/>
          </a:bodyPr>
          <a:lstStyle/>
          <a:p>
            <a:pPr algn="ctr">
              <a:lnSpc>
                <a:spcPts val="3267"/>
              </a:lnSpc>
            </a:pPr>
            <a:r>
              <a:rPr lang="en-US" sz="3235">
                <a:solidFill>
                  <a:srgbClr val="43B4BE"/>
                </a:solidFill>
                <a:latin typeface="Montserrat Classic"/>
              </a:rPr>
              <a:t>Type Segment</a:t>
            </a:r>
          </a:p>
        </p:txBody>
      </p:sp>
      <p:sp>
        <p:nvSpPr>
          <p:cNvPr id="16" name="TextBox 16"/>
          <p:cNvSpPr txBox="1"/>
          <p:nvPr/>
        </p:nvSpPr>
        <p:spPr>
          <a:xfrm>
            <a:off x="4120259" y="2502442"/>
            <a:ext cx="5699440" cy="2613659"/>
          </a:xfrm>
          <a:prstGeom prst="rect">
            <a:avLst/>
          </a:prstGeom>
        </p:spPr>
        <p:txBody>
          <a:bodyPr lIns="0" tIns="0" rIns="0" bIns="0" rtlCol="0" anchor="t">
            <a:spAutoFit/>
          </a:bodyPr>
          <a:lstStyle/>
          <a:p>
            <a:pPr marL="803079" lvl="1" indent="-401540">
              <a:lnSpc>
                <a:spcPts val="5207"/>
              </a:lnSpc>
              <a:buFont typeface="Arial"/>
              <a:buChar char="•"/>
            </a:pPr>
            <a:r>
              <a:rPr lang="en-US" sz="3719">
                <a:solidFill>
                  <a:srgbClr val="FFFFFF"/>
                </a:solidFill>
                <a:latin typeface="Montserrat"/>
              </a:rPr>
              <a:t>3D Diamond Painting</a:t>
            </a:r>
          </a:p>
          <a:p>
            <a:pPr marL="803079" lvl="1" indent="-401540">
              <a:lnSpc>
                <a:spcPts val="5207"/>
              </a:lnSpc>
              <a:buFont typeface="Arial"/>
              <a:buChar char="•"/>
            </a:pPr>
            <a:r>
              <a:rPr lang="en-US" sz="3719">
                <a:solidFill>
                  <a:srgbClr val="FFFFFF"/>
                </a:solidFill>
                <a:latin typeface="Montserrat"/>
              </a:rPr>
              <a:t>5D Diamond Painting</a:t>
            </a:r>
          </a:p>
        </p:txBody>
      </p:sp>
      <p:sp>
        <p:nvSpPr>
          <p:cNvPr id="17" name="TextBox 17"/>
          <p:cNvSpPr txBox="1"/>
          <p:nvPr/>
        </p:nvSpPr>
        <p:spPr>
          <a:xfrm>
            <a:off x="288702" y="7033983"/>
            <a:ext cx="3488100" cy="834409"/>
          </a:xfrm>
          <a:prstGeom prst="rect">
            <a:avLst/>
          </a:prstGeom>
        </p:spPr>
        <p:txBody>
          <a:bodyPr lIns="0" tIns="0" rIns="0" bIns="0" rtlCol="0" anchor="t">
            <a:spAutoFit/>
          </a:bodyPr>
          <a:lstStyle/>
          <a:p>
            <a:pPr algn="ctr">
              <a:lnSpc>
                <a:spcPts val="3267"/>
              </a:lnSpc>
            </a:pPr>
            <a:r>
              <a:rPr lang="en-US" sz="3235">
                <a:solidFill>
                  <a:srgbClr val="43B4BE"/>
                </a:solidFill>
                <a:latin typeface="Montserrat Classic"/>
              </a:rPr>
              <a:t>Sales Channel Segment</a:t>
            </a:r>
          </a:p>
        </p:txBody>
      </p:sp>
      <p:sp>
        <p:nvSpPr>
          <p:cNvPr id="18" name="TextBox 18"/>
          <p:cNvSpPr txBox="1"/>
          <p:nvPr/>
        </p:nvSpPr>
        <p:spPr>
          <a:xfrm>
            <a:off x="4120259" y="6667464"/>
            <a:ext cx="5644685" cy="1297689"/>
          </a:xfrm>
          <a:prstGeom prst="rect">
            <a:avLst/>
          </a:prstGeom>
        </p:spPr>
        <p:txBody>
          <a:bodyPr lIns="0" tIns="0" rIns="0" bIns="0" rtlCol="0" anchor="t">
            <a:spAutoFit/>
          </a:bodyPr>
          <a:lstStyle/>
          <a:p>
            <a:pPr marL="803079" lvl="1" indent="-401540">
              <a:lnSpc>
                <a:spcPts val="5207"/>
              </a:lnSpc>
              <a:buFont typeface="Arial"/>
              <a:buChar char="•"/>
            </a:pPr>
            <a:r>
              <a:rPr lang="en-US" sz="3719">
                <a:solidFill>
                  <a:srgbClr val="FFFFFF"/>
                </a:solidFill>
                <a:latin typeface="Montserrat"/>
              </a:rPr>
              <a:t>Home Decoration</a:t>
            </a:r>
          </a:p>
          <a:p>
            <a:pPr marL="803079" lvl="1" indent="-401540">
              <a:lnSpc>
                <a:spcPts val="5207"/>
              </a:lnSpc>
              <a:buFont typeface="Arial"/>
              <a:buChar char="•"/>
            </a:pPr>
            <a:r>
              <a:rPr lang="en-US" sz="3719">
                <a:solidFill>
                  <a:srgbClr val="FFFFFF"/>
                </a:solidFill>
                <a:latin typeface="Montserrat"/>
              </a:rPr>
              <a:t>Gift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61720"/>
            <a:ext cx="11165240" cy="9225280"/>
          </a:xfrm>
          <a:custGeom>
            <a:rect l="l" t="t" r="r" b="b"/>
            <a:pathLst>
              <a:path w="11165240" h="9225280">
                <a:moveTo>
                  <a:pt x="0" y="0"/>
                </a:moveTo>
                <a:lnTo>
                  <a:pt x="11165240" y="0"/>
                </a:lnTo>
                <a:lnTo>
                  <a:pt x="11165240" y="9225280"/>
                </a:lnTo>
                <a:lnTo>
                  <a:pt x="0" y="92252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38%</a:t>
            </a:r>
          </a:p>
        </p:txBody>
      </p:sp>
      <p:sp>
        <p:nvSpPr>
          <p:cNvPr id="4" name="TextBox 4"/>
          <p:cNvSpPr txBox="1"/>
          <p:nvPr/>
        </p:nvSpPr>
        <p:spPr>
          <a:xfrm>
            <a:off x="135983" y="22669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Diamond Painting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1E3048"/>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43B4BE"/>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E3048"/>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3B4BE"/>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E3048"/>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3B4BE"/>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29373" y="2566955"/>
            <a:ext cx="7389418" cy="1352549"/>
          </a:xfrm>
          <a:prstGeom prst="rect">
            <a:avLst/>
          </a:prstGeom>
        </p:spPr>
        <p:txBody>
          <a:bodyPr lIns="0" tIns="0" rIns="0" bIns="0" rtlCol="0" anchor="t">
            <a:spAutoFit/>
          </a:bodyPr>
          <a:lstStyle/>
          <a:p>
            <a:pPr>
              <a:lnSpc>
                <a:spcPts val="5249"/>
              </a:lnSpc>
            </a:pPr>
            <a:r>
              <a:rPr lang="en-US" sz="4999" spc="159">
                <a:solidFill>
                  <a:srgbClr val="FFFFFF"/>
                </a:solidFill>
                <a:latin typeface="Barlow"/>
              </a:rPr>
              <a:t>Wide Range of Products to Propel Market Growth</a:t>
            </a:r>
          </a:p>
        </p:txBody>
      </p:sp>
      <p:sp>
        <p:nvSpPr>
          <p:cNvPr id="18" name="TextBox 18"/>
          <p:cNvSpPr txBox="1"/>
          <p:nvPr/>
        </p:nvSpPr>
        <p:spPr>
          <a:xfrm>
            <a:off x="6829373" y="6071634"/>
            <a:ext cx="7108062" cy="2009774"/>
          </a:xfrm>
          <a:prstGeom prst="rect">
            <a:avLst/>
          </a:prstGeom>
        </p:spPr>
        <p:txBody>
          <a:bodyPr lIns="0" tIns="0" rIns="0" bIns="0" rtlCol="0" anchor="t">
            <a:spAutoFit/>
          </a:bodyPr>
          <a:lstStyle/>
          <a:p>
            <a:pPr>
              <a:lnSpc>
                <a:spcPts val="5249"/>
              </a:lnSpc>
            </a:pPr>
            <a:r>
              <a:rPr lang="en-US" sz="4999" spc="159">
                <a:solidFill>
                  <a:srgbClr val="FFFFFF"/>
                </a:solidFill>
                <a:latin typeface="Barlow"/>
              </a:rPr>
              <a:t>Time-Consuming Procedure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824085"/>
            <a:ext cx="16230600" cy="7195604"/>
            <a:chExt cx="4274726" cy="1895138"/>
          </a:xfrm>
        </p:grpSpPr>
        <p:sp>
          <p:nvSpPr>
            <p:cNvPr id="4" name="Freeform 4"/>
            <p:cNvSpPr/>
            <p:nvPr/>
          </p:nvSpPr>
          <p:spPr>
            <a:xfrm>
              <a:off x="0" y="0"/>
              <a:ext cx="4274726" cy="1895138"/>
            </a:xfrm>
            <a:custGeom>
              <a:rect l="l" t="t" r="r" b="b"/>
              <a:pathLst>
                <a:path w="4274726" h="1895137">
                  <a:moveTo>
                    <a:pt x="0" y="0"/>
                  </a:moveTo>
                  <a:lnTo>
                    <a:pt x="4274726" y="0"/>
                  </a:lnTo>
                  <a:lnTo>
                    <a:pt x="4274726" y="1895138"/>
                  </a:lnTo>
                  <a:lnTo>
                    <a:pt x="0" y="1895138"/>
                  </a:lnTo>
                  <a:close/>
                </a:path>
              </a:pathLst>
            </a:custGeom>
            <a:solidFill>
              <a:srgbClr val="1E3048">
                <a:alpha val="80784"/>
              </a:srgbClr>
            </a:solidFill>
          </p:spPr>
          <p:txBody>
            <a:bodyPr/>
            <a:lstStyle/>
            <a:p/>
          </p:txBody>
        </p:sp>
        <p:sp>
          <p:nvSpPr>
            <p:cNvPr id="5" name="TextBox 5"/>
            <p:cNvSpPr txBox="1"/>
            <p:nvPr/>
          </p:nvSpPr>
          <p:spPr>
            <a:xfrm>
              <a:off x="0" y="-38100"/>
              <a:ext cx="4274726" cy="1933238"/>
            </a:xfrm>
            <a:prstGeom prst="rect">
              <a:avLst/>
            </a:prstGeom>
          </p:spPr>
          <p:txBody>
            <a:bodyPr lIns="50800" tIns="50800" rIns="50800" bIns="50800" rtlCol="0" anchor="ctr"/>
            <a:lstStyle/>
            <a:p>
              <a:pPr algn="ctr">
                <a:lnSpc>
                  <a:spcPts val="2800"/>
                </a:lnSpc>
              </a:pPr>
              <a:endParaRPr/>
            </a:p>
          </p:txBody>
        </p:sp>
      </p:grpSp>
      <p:sp>
        <p:nvSpPr>
          <p:cNvPr id="6" name="TextBox 6"/>
          <p:cNvSpPr txBox="1"/>
          <p:nvPr/>
        </p:nvSpPr>
        <p:spPr>
          <a:xfrm>
            <a:off x="1264345" y="3667329"/>
            <a:ext cx="15759309" cy="4743450"/>
          </a:xfrm>
          <a:prstGeom prst="rect">
            <a:avLst/>
          </a:prstGeom>
        </p:spPr>
        <p:txBody>
          <a:bodyPr lIns="0" tIns="0" rIns="0" bIns="0" rtlCol="0" anchor="t">
            <a:spAutoFit/>
          </a:bodyPr>
          <a:lstStyle/>
          <a:p>
            <a:pPr marL="863599" lvl="1" indent="-431800">
              <a:lnSpc>
                <a:spcPts val="4199"/>
              </a:lnSpc>
              <a:buFont typeface="Arial"/>
              <a:buChar char="•"/>
            </a:pPr>
            <a:r>
              <a:rPr lang="en-US" sz="3999" spc="127">
                <a:solidFill>
                  <a:srgbClr val="FFFFFF"/>
                </a:solidFill>
                <a:latin typeface="Barlow"/>
              </a:rPr>
              <a:t>The Global Diamond Painting Market is witnessing significant growth in the near future.</a:t>
            </a:r>
          </a:p>
          <a:p>
            <a:pPr marL="863599" lvl="1" indent="-431800">
              <a:lnSpc>
                <a:spcPts val="4199"/>
              </a:lnSpc>
              <a:buFont typeface="Arial"/>
              <a:buChar char="•"/>
            </a:pPr>
            <a:r>
              <a:rPr lang="en-US" sz="3999" spc="127">
                <a:solidFill>
                  <a:srgbClr val="FFFFFF"/>
                </a:solidFill>
                <a:latin typeface="Barlow"/>
              </a:rPr>
              <a:t>Curved layer objects produced through 5D printing are more robust and long-lasting than flat layer ones. </a:t>
            </a:r>
          </a:p>
          <a:p>
            <a:pPr marL="863599" lvl="1" indent="-431800">
              <a:lnSpc>
                <a:spcPts val="4199"/>
              </a:lnSpc>
              <a:buFont typeface="Arial"/>
              <a:buChar char="•"/>
            </a:pPr>
            <a:r>
              <a:rPr lang="en-US" sz="3999" spc="127">
                <a:solidFill>
                  <a:srgbClr val="FFFFFF"/>
                </a:solidFill>
                <a:latin typeface="Barlow"/>
              </a:rPr>
              <a:t>Necklaces, bracelets, and earrings with diamond prints are common presents for loved ones.</a:t>
            </a:r>
          </a:p>
          <a:p>
            <a:pPr marL="863599" lvl="1" indent="-431800">
              <a:lnSpc>
                <a:spcPts val="4199"/>
              </a:lnSpc>
              <a:buFont typeface="Arial"/>
              <a:buChar char="•"/>
            </a:pPr>
            <a:r>
              <a:rPr lang="en-US" sz="3999" spc="127">
                <a:solidFill>
                  <a:srgbClr val="FFFFFF"/>
                </a:solidFill>
                <a:latin typeface="Barlow"/>
              </a:rPr>
              <a:t>People can personalize diamond-printed jewelry with the recipient's name, initials, birthstone, or any meaningful statement.</a:t>
            </a:r>
          </a:p>
        </p:txBody>
      </p:sp>
      <p:sp>
        <p:nvSpPr>
          <p:cNvPr id="7" name="TextBox 7"/>
          <p:cNvSpPr txBox="1"/>
          <p:nvPr/>
        </p:nvSpPr>
        <p:spPr>
          <a:xfrm>
            <a:off x="4522848" y="2324493"/>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41504" y="1869161"/>
            <a:ext cx="15604992" cy="6548678"/>
            <a:chExt cx="4109957" cy="1724755"/>
          </a:xfrm>
        </p:grpSpPr>
        <p:sp>
          <p:nvSpPr>
            <p:cNvPr id="4" name="Freeform 4"/>
            <p:cNvSpPr/>
            <p:nvPr/>
          </p:nvSpPr>
          <p:spPr>
            <a:xfrm>
              <a:off x="0" y="0"/>
              <a:ext cx="4109956" cy="1724755"/>
            </a:xfrm>
            <a:custGeom>
              <a:rect l="l" t="t" r="r" b="b"/>
              <a:pathLst>
                <a:path w="4109956" h="1724755">
                  <a:moveTo>
                    <a:pt x="0" y="0"/>
                  </a:moveTo>
                  <a:lnTo>
                    <a:pt x="4109956" y="0"/>
                  </a:lnTo>
                  <a:lnTo>
                    <a:pt x="4109956" y="1724755"/>
                  </a:lnTo>
                  <a:lnTo>
                    <a:pt x="0" y="1724755"/>
                  </a:lnTo>
                  <a:close/>
                </a:path>
              </a:pathLst>
            </a:custGeom>
            <a:solidFill>
              <a:srgbClr val="FFFFFF">
                <a:alpha val="89804"/>
              </a:srgbClr>
            </a:solidFill>
          </p:spPr>
          <p:txBody>
            <a:bodyPr/>
            <a:lstStyle/>
            <a:p/>
          </p:txBody>
        </p:sp>
        <p:sp>
          <p:nvSpPr>
            <p:cNvPr id="5" name="TextBox 5"/>
            <p:cNvSpPr txBox="1"/>
            <p:nvPr/>
          </p:nvSpPr>
          <p:spPr>
            <a:xfrm>
              <a:off x="0" y="-38100"/>
              <a:ext cx="4109957" cy="1762855"/>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2186635" y="3815567"/>
            <a:ext cx="6030481" cy="1662025"/>
          </a:xfrm>
          <a:custGeom>
            <a:rect l="l" t="t" r="r" b="b"/>
            <a:pathLst>
              <a:path w="6030481" h="1662025">
                <a:moveTo>
                  <a:pt x="0" y="0"/>
                </a:moveTo>
                <a:lnTo>
                  <a:pt x="6030480" y="0"/>
                </a:lnTo>
                <a:lnTo>
                  <a:pt x="6030480" y="1662025"/>
                </a:lnTo>
                <a:lnTo>
                  <a:pt x="0" y="1662025"/>
                </a:lnTo>
                <a:lnTo>
                  <a:pt x="0" y="0"/>
                </a:lnTo>
                <a:close/>
              </a:path>
            </a:pathLst>
          </a:custGeom>
          <a:blipFill>
            <a:blip r:embed="rId3"/>
            <a:stretch>
              <a:fillRect t="-12761" r="-19268" b="-15791"/>
            </a:stretch>
          </a:blipFill>
        </p:spPr>
        <p:txBody>
          <a:bodyPr/>
          <a:lstStyle/>
          <a:p/>
        </p:txBody>
      </p:sp>
      <p:sp>
        <p:nvSpPr>
          <p:cNvPr id="7" name="Freeform 7"/>
          <p:cNvSpPr/>
          <p:nvPr/>
        </p:nvSpPr>
        <p:spPr>
          <a:xfrm>
            <a:off x="9629677" y="3608275"/>
            <a:ext cx="4766411" cy="2076609"/>
          </a:xfrm>
          <a:custGeom>
            <a:rect l="l" t="t" r="r" b="b"/>
            <a:pathLst>
              <a:path w="4766411" h="2076609">
                <a:moveTo>
                  <a:pt x="0" y="0"/>
                </a:moveTo>
                <a:lnTo>
                  <a:pt x="4766411" y="0"/>
                </a:lnTo>
                <a:lnTo>
                  <a:pt x="4766411" y="2076609"/>
                </a:lnTo>
                <a:lnTo>
                  <a:pt x="0" y="2076609"/>
                </a:lnTo>
                <a:lnTo>
                  <a:pt x="0" y="0"/>
                </a:lnTo>
                <a:close/>
              </a:path>
            </a:pathLst>
          </a:custGeom>
          <a:blipFill>
            <a:blip r:embed="rId4"/>
            <a:stretch>
              <a:fillRect l="-13837" t="-26054" r="-15891" b="-41439"/>
            </a:stretch>
          </a:blipFill>
        </p:spPr>
        <p:txBody>
          <a:bodyPr/>
          <a:lstStyle/>
          <a:p/>
        </p:txBody>
      </p:sp>
      <p:sp>
        <p:nvSpPr>
          <p:cNvPr id="8" name="Freeform 8"/>
          <p:cNvSpPr/>
          <p:nvPr/>
        </p:nvSpPr>
        <p:spPr>
          <a:xfrm>
            <a:off x="1730754" y="6182442"/>
            <a:ext cx="7344185" cy="924960"/>
          </a:xfrm>
          <a:custGeom>
            <a:rect l="l" t="t" r="r" b="b"/>
            <a:pathLst>
              <a:path w="7344185" h="924960">
                <a:moveTo>
                  <a:pt x="0" y="0"/>
                </a:moveTo>
                <a:lnTo>
                  <a:pt x="7344185" y="0"/>
                </a:lnTo>
                <a:lnTo>
                  <a:pt x="7344185" y="924960"/>
                </a:lnTo>
                <a:lnTo>
                  <a:pt x="0" y="924960"/>
                </a:lnTo>
                <a:lnTo>
                  <a:pt x="0" y="0"/>
                </a:lnTo>
                <a:close/>
              </a:path>
            </a:pathLst>
          </a:custGeom>
          <a:blipFill>
            <a:blip r:embed="rId5"/>
            <a:stretch>
              <a:fillRect l="-587" t="-159333" r="-167" b="-159333"/>
            </a:stretch>
          </a:blipFill>
        </p:spPr>
        <p:txBody>
          <a:bodyPr/>
          <a:lstStyle/>
          <a:p/>
        </p:txBody>
      </p:sp>
      <p:sp>
        <p:nvSpPr>
          <p:cNvPr id="9" name="Freeform 9"/>
          <p:cNvSpPr/>
          <p:nvPr/>
        </p:nvSpPr>
        <p:spPr>
          <a:xfrm>
            <a:off x="10262902" y="5846721"/>
            <a:ext cx="5136099" cy="1596403"/>
          </a:xfrm>
          <a:custGeom>
            <a:rect l="l" t="t" r="r" b="b"/>
            <a:pathLst>
              <a:path w="5136099" h="1596403">
                <a:moveTo>
                  <a:pt x="0" y="0"/>
                </a:moveTo>
                <a:lnTo>
                  <a:pt x="5136099" y="0"/>
                </a:lnTo>
                <a:lnTo>
                  <a:pt x="5136099" y="1596403"/>
                </a:lnTo>
                <a:lnTo>
                  <a:pt x="0" y="1596403"/>
                </a:lnTo>
                <a:lnTo>
                  <a:pt x="0" y="0"/>
                </a:lnTo>
                <a:close/>
              </a:path>
            </a:pathLst>
          </a:custGeom>
          <a:blipFill>
            <a:blip r:embed="rId6"/>
            <a:stretch>
              <a:fillRect l="-31753" t="-47599" r="-27258" b="-57036"/>
            </a:stretch>
          </a:blipFill>
        </p:spPr>
        <p:txBody>
          <a:bodyPr/>
          <a:lstStyle/>
          <a:p/>
        </p:txBody>
      </p:sp>
      <p:sp>
        <p:nvSpPr>
          <p:cNvPr id="10" name="TextBox 10"/>
          <p:cNvSpPr txBox="1"/>
          <p:nvPr/>
        </p:nvSpPr>
        <p:spPr>
          <a:xfrm>
            <a:off x="5646772" y="2253820"/>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v28svjy"/>
              </a:rPr>
              <a:t>https://tinyurl.com/3v28svjy</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Diamond Painting Market Report 2024</dc:title>
  <cp:lastModifiedBy>decipher market</cp:lastModifiedBy>
  <cp:revision>2</cp:revision>
  <dcterms:created xsi:type="dcterms:W3CDTF">2006-08-16T00:00:00Z</dcterms:created>
  <dcterms:modified xsi:type="dcterms:W3CDTF">2024-04-13T02:23:05Z</dcterms:modified>
</cp:coreProperties>
</file>