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774317" y="405841"/>
            <a:ext cx="14708505" cy="7886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7407402" y="6340221"/>
            <a:ext cx="6497955" cy="1701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5688" y="2272283"/>
            <a:ext cx="2796540" cy="1473707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06483" y="2602992"/>
            <a:ext cx="4192524" cy="920496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923263" y="2772155"/>
            <a:ext cx="4364736" cy="473964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37988" y="4140708"/>
            <a:ext cx="4597908" cy="1321308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491216" y="3523488"/>
            <a:ext cx="2558795" cy="2557271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399008" y="4212335"/>
            <a:ext cx="4517136" cy="1290827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552188" y="6082284"/>
            <a:ext cx="5463540" cy="1359408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015728" y="6323076"/>
            <a:ext cx="2677668" cy="1601724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237988" y="8167116"/>
            <a:ext cx="5253227" cy="1775460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062716" y="8545068"/>
            <a:ext cx="6853428" cy="1426464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3167360" y="6469379"/>
            <a:ext cx="4981956" cy="130911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8" cy="1028699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144" y="-7873"/>
            <a:ext cx="16999711" cy="22561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69770" y="3903619"/>
            <a:ext cx="14803755" cy="6264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image" Target="../media/image16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g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24.png"/><Relationship Id="rId4" Type="http://schemas.openxmlformats.org/officeDocument/2006/relationships/hyperlink" Target="http://tinyurl.com/5fe9pynt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41400" y="9345879"/>
            <a:ext cx="750824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10">
                <a:latin typeface="Arial"/>
                <a:cs typeface="Arial"/>
              </a:rPr>
              <a:t>Global,Regional,CountryAnalysis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01218" y="2753309"/>
            <a:ext cx="8884285" cy="4674870"/>
          </a:xfrm>
          <a:prstGeom prst="rect">
            <a:avLst/>
          </a:prstGeom>
        </p:spPr>
        <p:txBody>
          <a:bodyPr wrap="square" lIns="0" tIns="292735" rIns="0" bIns="0" rtlCol="0" vert="horz">
            <a:spAutoFit/>
          </a:bodyPr>
          <a:lstStyle/>
          <a:p>
            <a:pPr marL="12700" marR="5080">
              <a:lnSpc>
                <a:spcPct val="79600"/>
              </a:lnSpc>
              <a:spcBef>
                <a:spcPts val="2305"/>
              </a:spcBef>
            </a:pPr>
            <a:r>
              <a:rPr dirty="0" sz="9000" spc="-60">
                <a:latin typeface="Arial"/>
                <a:cs typeface="Arial"/>
              </a:rPr>
              <a:t>GLOBAL </a:t>
            </a:r>
            <a:r>
              <a:rPr dirty="0" sz="9000" spc="-425">
                <a:latin typeface="Arial"/>
                <a:cs typeface="Arial"/>
              </a:rPr>
              <a:t>DENTAL</a:t>
            </a:r>
            <a:r>
              <a:rPr dirty="0" sz="9000" spc="2250">
                <a:latin typeface="Arial"/>
                <a:cs typeface="Arial"/>
              </a:rPr>
              <a:t> </a:t>
            </a:r>
            <a:r>
              <a:rPr dirty="0" sz="9000" spc="-565">
                <a:latin typeface="Arial"/>
                <a:cs typeface="Arial"/>
              </a:rPr>
              <a:t>MARKET</a:t>
            </a:r>
            <a:r>
              <a:rPr dirty="0" sz="9000" spc="-100">
                <a:latin typeface="Arial"/>
                <a:cs typeface="Arial"/>
              </a:rPr>
              <a:t> </a:t>
            </a:r>
            <a:r>
              <a:rPr dirty="0" sz="9000" spc="-760">
                <a:latin typeface="Arial"/>
                <a:cs typeface="Arial"/>
              </a:rPr>
              <a:t>REPORT </a:t>
            </a:r>
            <a:r>
              <a:rPr dirty="0" sz="9000" spc="430">
                <a:latin typeface="Arial"/>
                <a:cs typeface="Arial"/>
              </a:rPr>
              <a:t>2024</a:t>
            </a:r>
            <a:endParaRPr sz="9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409700" y="2036064"/>
            <a:ext cx="15468600" cy="6215380"/>
          </a:xfrm>
          <a:custGeom>
            <a:avLst/>
            <a:gdLst/>
            <a:ahLst/>
            <a:cxnLst/>
            <a:rect l="l" t="t" r="r" b="b"/>
            <a:pathLst>
              <a:path w="15468600" h="6215380">
                <a:moveTo>
                  <a:pt x="15468600" y="0"/>
                </a:moveTo>
                <a:lnTo>
                  <a:pt x="0" y="0"/>
                </a:lnTo>
                <a:lnTo>
                  <a:pt x="0" y="6214872"/>
                </a:lnTo>
                <a:lnTo>
                  <a:pt x="15468600" y="6214872"/>
                </a:lnTo>
                <a:lnTo>
                  <a:pt x="15468600" y="0"/>
                </a:lnTo>
                <a:close/>
              </a:path>
            </a:pathLst>
          </a:custGeom>
          <a:solidFill>
            <a:srgbClr val="452A1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86754" y="2290013"/>
            <a:ext cx="6395720" cy="10172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5" name="object 5" descr=""/>
          <p:cNvSpPr txBox="1"/>
          <p:nvPr/>
        </p:nvSpPr>
        <p:spPr>
          <a:xfrm>
            <a:off x="1745360" y="3401034"/>
            <a:ext cx="14777085" cy="45980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95"/>
              </a:spcBef>
            </a:pP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Dental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items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tools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supplies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diagnose,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0">
                <a:solidFill>
                  <a:srgbClr val="FFFFFF"/>
                </a:solidFill>
                <a:latin typeface="Verdana"/>
                <a:cs typeface="Verdana"/>
              </a:rPr>
              <a:t>treat,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prevent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various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conditions, </a:t>
            </a:r>
            <a:r>
              <a:rPr dirty="0" sz="2600" spc="65">
                <a:solidFill>
                  <a:srgbClr val="FFFFFF"/>
                </a:solidFill>
                <a:latin typeface="Verdana"/>
                <a:cs typeface="Verdana"/>
              </a:rPr>
              <a:t>including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70">
                <a:solidFill>
                  <a:srgbClr val="FFFFFF"/>
                </a:solidFill>
                <a:latin typeface="Verdana"/>
                <a:cs typeface="Verdana"/>
              </a:rPr>
              <a:t>cavities,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150">
                <a:solidFill>
                  <a:srgbClr val="FFFFFF"/>
                </a:solidFill>
                <a:latin typeface="Verdana"/>
                <a:cs typeface="Verdana"/>
              </a:rPr>
              <a:t>gum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disease,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periodontitis.</a:t>
            </a:r>
            <a:r>
              <a:rPr dirty="0" sz="26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Implants,</a:t>
            </a:r>
            <a:r>
              <a:rPr dirty="0" sz="26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periodontics,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endodontics,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prostheses,</a:t>
            </a:r>
            <a:r>
              <a:rPr dirty="0" sz="26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5">
                <a:solidFill>
                  <a:srgbClr val="FFFFFF"/>
                </a:solidFill>
                <a:latin typeface="Verdana"/>
                <a:cs typeface="Verdana"/>
              </a:rPr>
              <a:t>whitening</a:t>
            </a:r>
            <a:r>
              <a:rPr dirty="0" sz="26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creams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just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few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items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available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70">
                <a:solidFill>
                  <a:srgbClr val="FFFFFF"/>
                </a:solidFill>
                <a:latin typeface="Verdana"/>
                <a:cs typeface="Verdana"/>
              </a:rPr>
              <a:t>today.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0">
                <a:solidFill>
                  <a:srgbClr val="FFFFFF"/>
                </a:solidFill>
                <a:latin typeface="Verdana"/>
                <a:cs typeface="Verdana"/>
              </a:rPr>
              <a:t>acceptance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these</a:t>
            </a:r>
            <a:r>
              <a:rPr dirty="0" sz="26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items</a:t>
            </a:r>
            <a:r>
              <a:rPr dirty="0" sz="26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has</a:t>
            </a:r>
            <a:r>
              <a:rPr dirty="0" sz="26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expanded</a:t>
            </a:r>
            <a:r>
              <a:rPr dirty="0" sz="26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80">
                <a:solidFill>
                  <a:srgbClr val="FFFFFF"/>
                </a:solidFill>
                <a:latin typeface="Verdana"/>
                <a:cs typeface="Verdana"/>
              </a:rPr>
              <a:t>due</a:t>
            </a:r>
            <a:r>
              <a:rPr dirty="0" sz="26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numerous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benefits</a:t>
            </a:r>
            <a:r>
              <a:rPr dirty="0" sz="26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70">
                <a:solidFill>
                  <a:srgbClr val="FFFFFF"/>
                </a:solidFill>
                <a:latin typeface="Verdana"/>
                <a:cs typeface="Verdana"/>
              </a:rPr>
              <a:t>connected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5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26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periodontics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endodontics,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85">
                <a:solidFill>
                  <a:srgbClr val="FFFFFF"/>
                </a:solidFill>
                <a:latin typeface="Verdana"/>
                <a:cs typeface="Verdana"/>
              </a:rPr>
              <a:t>which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5">
                <a:solidFill>
                  <a:srgbClr val="FFFFFF"/>
                </a:solidFill>
                <a:latin typeface="Verdana"/>
                <a:cs typeface="Verdana"/>
              </a:rPr>
              <a:t>include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practically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painless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operations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cost-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effectiveness.</a:t>
            </a:r>
            <a:endParaRPr sz="2600">
              <a:latin typeface="Verdana"/>
              <a:cs typeface="Verdana"/>
            </a:endParaRPr>
          </a:p>
          <a:p>
            <a:pPr marL="12700" marR="328295">
              <a:lnSpc>
                <a:spcPct val="115399"/>
              </a:lnSpc>
            </a:pP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Dental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services</a:t>
            </a:r>
            <a:r>
              <a:rPr dirty="0" sz="26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offered</a:t>
            </a:r>
            <a:r>
              <a:rPr dirty="0" sz="26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dentists</a:t>
            </a:r>
            <a:r>
              <a:rPr dirty="0" sz="26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other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dental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specialists</a:t>
            </a:r>
            <a:r>
              <a:rPr dirty="0" sz="26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5">
                <a:solidFill>
                  <a:srgbClr val="FFFFFF"/>
                </a:solidFill>
                <a:latin typeface="Verdana"/>
                <a:cs typeface="Verdana"/>
              </a:rPr>
              <a:t>include</a:t>
            </a:r>
            <a:r>
              <a:rPr dirty="0" sz="26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diagnosing,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preventing,</a:t>
            </a:r>
            <a:r>
              <a:rPr dirty="0" sz="26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treating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dental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problems.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key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factors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0">
                <a:solidFill>
                  <a:srgbClr val="FFFFFF"/>
                </a:solidFill>
                <a:latin typeface="Verdana"/>
                <a:cs typeface="Verdana"/>
              </a:rPr>
              <a:t>influencing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share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70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70">
                <a:solidFill>
                  <a:srgbClr val="FFFFFF"/>
                </a:solidFill>
                <a:latin typeface="Verdana"/>
                <a:cs typeface="Verdana"/>
              </a:rPr>
              <a:t>public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knowledge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dentistry,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rise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periodontal</a:t>
            </a:r>
            <a:r>
              <a:rPr dirty="0" sz="26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diseases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dental </a:t>
            </a:r>
            <a:r>
              <a:rPr dirty="0" sz="2600" spc="-70">
                <a:solidFill>
                  <a:srgbClr val="FFFFFF"/>
                </a:solidFill>
                <a:latin typeface="Verdana"/>
                <a:cs typeface="Verdana"/>
              </a:rPr>
              <a:t>cavities,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45">
                <a:solidFill>
                  <a:srgbClr val="FFFFFF"/>
                </a:solidFill>
                <a:latin typeface="Verdana"/>
                <a:cs typeface="Verdana"/>
              </a:rPr>
              <a:t>technical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advancements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dentistry,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70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85">
                <a:solidFill>
                  <a:srgbClr val="FFFFFF"/>
                </a:solidFill>
                <a:latin typeface="Verdana"/>
                <a:cs typeface="Verdana"/>
              </a:rPr>
              <a:t>demand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laser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3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600" spc="55">
                <a:solidFill>
                  <a:srgbClr val="FFFFFF"/>
                </a:solidFill>
                <a:latin typeface="Verdana"/>
                <a:cs typeface="Verdana"/>
              </a:rPr>
              <a:t>cosmetic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dentistry.</a:t>
            </a:r>
            <a:endParaRPr sz="2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5733288"/>
            <a:ext cx="8613775" cy="2607945"/>
            <a:chOff x="0" y="5733288"/>
            <a:chExt cx="8613775" cy="2607945"/>
          </a:xfrm>
        </p:grpSpPr>
        <p:sp>
          <p:nvSpPr>
            <p:cNvPr id="4" name="object 4" descr=""/>
            <p:cNvSpPr/>
            <p:nvPr/>
          </p:nvSpPr>
          <p:spPr>
            <a:xfrm>
              <a:off x="0" y="5733288"/>
              <a:ext cx="8613775" cy="2607945"/>
            </a:xfrm>
            <a:custGeom>
              <a:avLst/>
              <a:gdLst/>
              <a:ahLst/>
              <a:cxnLst/>
              <a:rect l="l" t="t" r="r" b="b"/>
              <a:pathLst>
                <a:path w="8613775" h="2607945">
                  <a:moveTo>
                    <a:pt x="7713853" y="0"/>
                  </a:moveTo>
                  <a:lnTo>
                    <a:pt x="899794" y="0"/>
                  </a:lnTo>
                  <a:lnTo>
                    <a:pt x="848824" y="1442"/>
                  </a:lnTo>
                  <a:lnTo>
                    <a:pt x="798263" y="5740"/>
                  </a:lnTo>
                  <a:lnTo>
                    <a:pt x="748222" y="12847"/>
                  </a:lnTo>
                  <a:lnTo>
                    <a:pt x="698810" y="22719"/>
                  </a:lnTo>
                  <a:lnTo>
                    <a:pt x="650138" y="35310"/>
                  </a:lnTo>
                  <a:lnTo>
                    <a:pt x="602316" y="50575"/>
                  </a:lnTo>
                  <a:lnTo>
                    <a:pt x="555453" y="68468"/>
                  </a:lnTo>
                  <a:lnTo>
                    <a:pt x="509660" y="88945"/>
                  </a:lnTo>
                  <a:lnTo>
                    <a:pt x="465048" y="111961"/>
                  </a:lnTo>
                  <a:lnTo>
                    <a:pt x="421725" y="137469"/>
                  </a:lnTo>
                  <a:lnTo>
                    <a:pt x="379803" y="165424"/>
                  </a:lnTo>
                  <a:lnTo>
                    <a:pt x="339391" y="195782"/>
                  </a:lnTo>
                  <a:lnTo>
                    <a:pt x="300599" y="228498"/>
                  </a:lnTo>
                  <a:lnTo>
                    <a:pt x="263537" y="263525"/>
                  </a:lnTo>
                  <a:lnTo>
                    <a:pt x="228518" y="300592"/>
                  </a:lnTo>
                  <a:lnTo>
                    <a:pt x="195807" y="339384"/>
                  </a:lnTo>
                  <a:lnTo>
                    <a:pt x="165452" y="379793"/>
                  </a:lnTo>
                  <a:lnTo>
                    <a:pt x="137497" y="421709"/>
                  </a:lnTo>
                  <a:lnTo>
                    <a:pt x="111988" y="465022"/>
                  </a:lnTo>
                  <a:lnTo>
                    <a:pt x="88970" y="509623"/>
                  </a:lnTo>
                  <a:lnTo>
                    <a:pt x="68490" y="555402"/>
                  </a:lnTo>
                  <a:lnTo>
                    <a:pt x="50593" y="602251"/>
                  </a:lnTo>
                  <a:lnTo>
                    <a:pt x="35324" y="650059"/>
                  </a:lnTo>
                  <a:lnTo>
                    <a:pt x="22728" y="698718"/>
                  </a:lnTo>
                  <a:lnTo>
                    <a:pt x="12853" y="748118"/>
                  </a:lnTo>
                  <a:lnTo>
                    <a:pt x="5743" y="798149"/>
                  </a:lnTo>
                  <a:lnTo>
                    <a:pt x="1443" y="848702"/>
                  </a:lnTo>
                  <a:lnTo>
                    <a:pt x="0" y="899667"/>
                  </a:lnTo>
                  <a:lnTo>
                    <a:pt x="0" y="1707895"/>
                  </a:lnTo>
                  <a:lnTo>
                    <a:pt x="1443" y="1758838"/>
                  </a:lnTo>
                  <a:lnTo>
                    <a:pt x="5743" y="1809374"/>
                  </a:lnTo>
                  <a:lnTo>
                    <a:pt x="12853" y="1859395"/>
                  </a:lnTo>
                  <a:lnTo>
                    <a:pt x="22728" y="1908790"/>
                  </a:lnTo>
                  <a:lnTo>
                    <a:pt x="35324" y="1957447"/>
                  </a:lnTo>
                  <a:lnTo>
                    <a:pt x="50593" y="2005259"/>
                  </a:lnTo>
                  <a:lnTo>
                    <a:pt x="68490" y="2052113"/>
                  </a:lnTo>
                  <a:lnTo>
                    <a:pt x="88970" y="2097900"/>
                  </a:lnTo>
                  <a:lnTo>
                    <a:pt x="111988" y="2142510"/>
                  </a:lnTo>
                  <a:lnTo>
                    <a:pt x="137497" y="2185832"/>
                  </a:lnTo>
                  <a:lnTo>
                    <a:pt x="165452" y="2227756"/>
                  </a:lnTo>
                  <a:lnTo>
                    <a:pt x="195807" y="2268172"/>
                  </a:lnTo>
                  <a:lnTo>
                    <a:pt x="228518" y="2306970"/>
                  </a:lnTo>
                  <a:lnTo>
                    <a:pt x="263537" y="2344039"/>
                  </a:lnTo>
                  <a:lnTo>
                    <a:pt x="300599" y="2379065"/>
                  </a:lnTo>
                  <a:lnTo>
                    <a:pt x="339391" y="2411781"/>
                  </a:lnTo>
                  <a:lnTo>
                    <a:pt x="379803" y="2442139"/>
                  </a:lnTo>
                  <a:lnTo>
                    <a:pt x="421725" y="2470094"/>
                  </a:lnTo>
                  <a:lnTo>
                    <a:pt x="465048" y="2495602"/>
                  </a:lnTo>
                  <a:lnTo>
                    <a:pt x="509660" y="2518618"/>
                  </a:lnTo>
                  <a:lnTo>
                    <a:pt x="555453" y="2539095"/>
                  </a:lnTo>
                  <a:lnTo>
                    <a:pt x="602316" y="2556988"/>
                  </a:lnTo>
                  <a:lnTo>
                    <a:pt x="650138" y="2572253"/>
                  </a:lnTo>
                  <a:lnTo>
                    <a:pt x="698810" y="2584844"/>
                  </a:lnTo>
                  <a:lnTo>
                    <a:pt x="748222" y="2594716"/>
                  </a:lnTo>
                  <a:lnTo>
                    <a:pt x="798263" y="2601823"/>
                  </a:lnTo>
                  <a:lnTo>
                    <a:pt x="848824" y="2606121"/>
                  </a:lnTo>
                  <a:lnTo>
                    <a:pt x="899794" y="2607564"/>
                  </a:lnTo>
                  <a:lnTo>
                    <a:pt x="7713853" y="2607564"/>
                  </a:lnTo>
                  <a:lnTo>
                    <a:pt x="7764820" y="2606121"/>
                  </a:lnTo>
                  <a:lnTo>
                    <a:pt x="7815378" y="2601823"/>
                  </a:lnTo>
                  <a:lnTo>
                    <a:pt x="7865417" y="2594716"/>
                  </a:lnTo>
                  <a:lnTo>
                    <a:pt x="7914827" y="2584844"/>
                  </a:lnTo>
                  <a:lnTo>
                    <a:pt x="7963498" y="2572253"/>
                  </a:lnTo>
                  <a:lnTo>
                    <a:pt x="8011319" y="2556988"/>
                  </a:lnTo>
                  <a:lnTo>
                    <a:pt x="8058181" y="2539095"/>
                  </a:lnTo>
                  <a:lnTo>
                    <a:pt x="8103974" y="2518618"/>
                  </a:lnTo>
                  <a:lnTo>
                    <a:pt x="8148588" y="2495602"/>
                  </a:lnTo>
                  <a:lnTo>
                    <a:pt x="8191913" y="2470094"/>
                  </a:lnTo>
                  <a:lnTo>
                    <a:pt x="8233839" y="2442139"/>
                  </a:lnTo>
                  <a:lnTo>
                    <a:pt x="8274256" y="2411781"/>
                  </a:lnTo>
                  <a:lnTo>
                    <a:pt x="8313054" y="2379065"/>
                  </a:lnTo>
                  <a:lnTo>
                    <a:pt x="8350123" y="2344039"/>
                  </a:lnTo>
                  <a:lnTo>
                    <a:pt x="8385149" y="2306970"/>
                  </a:lnTo>
                  <a:lnTo>
                    <a:pt x="8417865" y="2268172"/>
                  </a:lnTo>
                  <a:lnTo>
                    <a:pt x="8448223" y="2227756"/>
                  </a:lnTo>
                  <a:lnTo>
                    <a:pt x="8476178" y="2185832"/>
                  </a:lnTo>
                  <a:lnTo>
                    <a:pt x="8501686" y="2142510"/>
                  </a:lnTo>
                  <a:lnTo>
                    <a:pt x="8524702" y="2097900"/>
                  </a:lnTo>
                  <a:lnTo>
                    <a:pt x="8545179" y="2052113"/>
                  </a:lnTo>
                  <a:lnTo>
                    <a:pt x="8563072" y="2005259"/>
                  </a:lnTo>
                  <a:lnTo>
                    <a:pt x="8578337" y="1957447"/>
                  </a:lnTo>
                  <a:lnTo>
                    <a:pt x="8590928" y="1908790"/>
                  </a:lnTo>
                  <a:lnTo>
                    <a:pt x="8600800" y="1859395"/>
                  </a:lnTo>
                  <a:lnTo>
                    <a:pt x="8607907" y="1809374"/>
                  </a:lnTo>
                  <a:lnTo>
                    <a:pt x="8612205" y="1758838"/>
                  </a:lnTo>
                  <a:lnTo>
                    <a:pt x="8613648" y="1707895"/>
                  </a:lnTo>
                  <a:lnTo>
                    <a:pt x="8613648" y="899667"/>
                  </a:lnTo>
                  <a:lnTo>
                    <a:pt x="8612205" y="848702"/>
                  </a:lnTo>
                  <a:lnTo>
                    <a:pt x="8607907" y="798149"/>
                  </a:lnTo>
                  <a:lnTo>
                    <a:pt x="8600800" y="748118"/>
                  </a:lnTo>
                  <a:lnTo>
                    <a:pt x="8590928" y="698718"/>
                  </a:lnTo>
                  <a:lnTo>
                    <a:pt x="8578337" y="650059"/>
                  </a:lnTo>
                  <a:lnTo>
                    <a:pt x="8563072" y="602251"/>
                  </a:lnTo>
                  <a:lnTo>
                    <a:pt x="8545179" y="555402"/>
                  </a:lnTo>
                  <a:lnTo>
                    <a:pt x="8524702" y="509623"/>
                  </a:lnTo>
                  <a:lnTo>
                    <a:pt x="8501686" y="465022"/>
                  </a:lnTo>
                  <a:lnTo>
                    <a:pt x="8476178" y="421709"/>
                  </a:lnTo>
                  <a:lnTo>
                    <a:pt x="8448223" y="379793"/>
                  </a:lnTo>
                  <a:lnTo>
                    <a:pt x="8417865" y="339384"/>
                  </a:lnTo>
                  <a:lnTo>
                    <a:pt x="8385149" y="300592"/>
                  </a:lnTo>
                  <a:lnTo>
                    <a:pt x="8350123" y="263525"/>
                  </a:lnTo>
                  <a:lnTo>
                    <a:pt x="8313054" y="228498"/>
                  </a:lnTo>
                  <a:lnTo>
                    <a:pt x="8274256" y="195782"/>
                  </a:lnTo>
                  <a:lnTo>
                    <a:pt x="8233839" y="165424"/>
                  </a:lnTo>
                  <a:lnTo>
                    <a:pt x="8191913" y="137469"/>
                  </a:lnTo>
                  <a:lnTo>
                    <a:pt x="8148588" y="111961"/>
                  </a:lnTo>
                  <a:lnTo>
                    <a:pt x="8103974" y="88945"/>
                  </a:lnTo>
                  <a:lnTo>
                    <a:pt x="8058181" y="68468"/>
                  </a:lnTo>
                  <a:lnTo>
                    <a:pt x="8011319" y="50575"/>
                  </a:lnTo>
                  <a:lnTo>
                    <a:pt x="7963498" y="35310"/>
                  </a:lnTo>
                  <a:lnTo>
                    <a:pt x="7914827" y="22719"/>
                  </a:lnTo>
                  <a:lnTo>
                    <a:pt x="7865417" y="12847"/>
                  </a:lnTo>
                  <a:lnTo>
                    <a:pt x="7815378" y="5740"/>
                  </a:lnTo>
                  <a:lnTo>
                    <a:pt x="7764820" y="1442"/>
                  </a:lnTo>
                  <a:lnTo>
                    <a:pt x="7713853" y="0"/>
                  </a:lnTo>
                  <a:close/>
                </a:path>
              </a:pathLst>
            </a:custGeom>
            <a:solidFill>
              <a:srgbClr val="302C3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5091" y="6053328"/>
              <a:ext cx="2103120" cy="210159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04800" y="5969508"/>
              <a:ext cx="2074545" cy="2072639"/>
            </a:xfrm>
            <a:custGeom>
              <a:avLst/>
              <a:gdLst/>
              <a:ahLst/>
              <a:cxnLst/>
              <a:rect l="l" t="t" r="r" b="b"/>
              <a:pathLst>
                <a:path w="2074545" h="2072640">
                  <a:moveTo>
                    <a:pt x="1037082" y="0"/>
                  </a:moveTo>
                  <a:lnTo>
                    <a:pt x="988261" y="1127"/>
                  </a:lnTo>
                  <a:lnTo>
                    <a:pt x="940021" y="4478"/>
                  </a:lnTo>
                  <a:lnTo>
                    <a:pt x="892412" y="10001"/>
                  </a:lnTo>
                  <a:lnTo>
                    <a:pt x="845484" y="17647"/>
                  </a:lnTo>
                  <a:lnTo>
                    <a:pt x="799286" y="27367"/>
                  </a:lnTo>
                  <a:lnTo>
                    <a:pt x="753869" y="39110"/>
                  </a:lnTo>
                  <a:lnTo>
                    <a:pt x="709281" y="52827"/>
                  </a:lnTo>
                  <a:lnTo>
                    <a:pt x="665574" y="68469"/>
                  </a:lnTo>
                  <a:lnTo>
                    <a:pt x="622795" y="85984"/>
                  </a:lnTo>
                  <a:lnTo>
                    <a:pt x="580997" y="105324"/>
                  </a:lnTo>
                  <a:lnTo>
                    <a:pt x="540227" y="126439"/>
                  </a:lnTo>
                  <a:lnTo>
                    <a:pt x="500537" y="149279"/>
                  </a:lnTo>
                  <a:lnTo>
                    <a:pt x="461975" y="173795"/>
                  </a:lnTo>
                  <a:lnTo>
                    <a:pt x="424592" y="199936"/>
                  </a:lnTo>
                  <a:lnTo>
                    <a:pt x="388437" y="227653"/>
                  </a:lnTo>
                  <a:lnTo>
                    <a:pt x="353561" y="256896"/>
                  </a:lnTo>
                  <a:lnTo>
                    <a:pt x="320012" y="287616"/>
                  </a:lnTo>
                  <a:lnTo>
                    <a:pt x="287842" y="319762"/>
                  </a:lnTo>
                  <a:lnTo>
                    <a:pt x="257099" y="353285"/>
                  </a:lnTo>
                  <a:lnTo>
                    <a:pt x="227833" y="388135"/>
                  </a:lnTo>
                  <a:lnTo>
                    <a:pt x="200095" y="424263"/>
                  </a:lnTo>
                  <a:lnTo>
                    <a:pt x="173933" y="461618"/>
                  </a:lnTo>
                  <a:lnTo>
                    <a:pt x="149398" y="500151"/>
                  </a:lnTo>
                  <a:lnTo>
                    <a:pt x="126540" y="539813"/>
                  </a:lnTo>
                  <a:lnTo>
                    <a:pt x="105409" y="580552"/>
                  </a:lnTo>
                  <a:lnTo>
                    <a:pt x="86053" y="622321"/>
                  </a:lnTo>
                  <a:lnTo>
                    <a:pt x="68524" y="665068"/>
                  </a:lnTo>
                  <a:lnTo>
                    <a:pt x="52870" y="708745"/>
                  </a:lnTo>
                  <a:lnTo>
                    <a:pt x="39142" y="753301"/>
                  </a:lnTo>
                  <a:lnTo>
                    <a:pt x="27389" y="798687"/>
                  </a:lnTo>
                  <a:lnTo>
                    <a:pt x="17662" y="844852"/>
                  </a:lnTo>
                  <a:lnTo>
                    <a:pt x="10009" y="891748"/>
                  </a:lnTo>
                  <a:lnTo>
                    <a:pt x="4481" y="939324"/>
                  </a:lnTo>
                  <a:lnTo>
                    <a:pt x="1128" y="987531"/>
                  </a:lnTo>
                  <a:lnTo>
                    <a:pt x="0" y="1036319"/>
                  </a:lnTo>
                  <a:lnTo>
                    <a:pt x="1128" y="1085108"/>
                  </a:lnTo>
                  <a:lnTo>
                    <a:pt x="4481" y="1133315"/>
                  </a:lnTo>
                  <a:lnTo>
                    <a:pt x="10009" y="1180891"/>
                  </a:lnTo>
                  <a:lnTo>
                    <a:pt x="17662" y="1227787"/>
                  </a:lnTo>
                  <a:lnTo>
                    <a:pt x="27389" y="1273952"/>
                  </a:lnTo>
                  <a:lnTo>
                    <a:pt x="39142" y="1319338"/>
                  </a:lnTo>
                  <a:lnTo>
                    <a:pt x="52870" y="1363894"/>
                  </a:lnTo>
                  <a:lnTo>
                    <a:pt x="68524" y="1407571"/>
                  </a:lnTo>
                  <a:lnTo>
                    <a:pt x="86053" y="1450318"/>
                  </a:lnTo>
                  <a:lnTo>
                    <a:pt x="105409" y="1492087"/>
                  </a:lnTo>
                  <a:lnTo>
                    <a:pt x="126540" y="1532826"/>
                  </a:lnTo>
                  <a:lnTo>
                    <a:pt x="149398" y="1572488"/>
                  </a:lnTo>
                  <a:lnTo>
                    <a:pt x="173933" y="1611021"/>
                  </a:lnTo>
                  <a:lnTo>
                    <a:pt x="200095" y="1648376"/>
                  </a:lnTo>
                  <a:lnTo>
                    <a:pt x="227833" y="1684504"/>
                  </a:lnTo>
                  <a:lnTo>
                    <a:pt x="257099" y="1719354"/>
                  </a:lnTo>
                  <a:lnTo>
                    <a:pt x="287842" y="1752877"/>
                  </a:lnTo>
                  <a:lnTo>
                    <a:pt x="320012" y="1785023"/>
                  </a:lnTo>
                  <a:lnTo>
                    <a:pt x="353561" y="1815743"/>
                  </a:lnTo>
                  <a:lnTo>
                    <a:pt x="388437" y="1844986"/>
                  </a:lnTo>
                  <a:lnTo>
                    <a:pt x="424592" y="1872703"/>
                  </a:lnTo>
                  <a:lnTo>
                    <a:pt x="461975" y="1898844"/>
                  </a:lnTo>
                  <a:lnTo>
                    <a:pt x="500537" y="1923360"/>
                  </a:lnTo>
                  <a:lnTo>
                    <a:pt x="540227" y="1946200"/>
                  </a:lnTo>
                  <a:lnTo>
                    <a:pt x="580997" y="1967315"/>
                  </a:lnTo>
                  <a:lnTo>
                    <a:pt x="622795" y="1986655"/>
                  </a:lnTo>
                  <a:lnTo>
                    <a:pt x="665574" y="2004170"/>
                  </a:lnTo>
                  <a:lnTo>
                    <a:pt x="709281" y="2019812"/>
                  </a:lnTo>
                  <a:lnTo>
                    <a:pt x="753869" y="2033529"/>
                  </a:lnTo>
                  <a:lnTo>
                    <a:pt x="799286" y="2045272"/>
                  </a:lnTo>
                  <a:lnTo>
                    <a:pt x="845484" y="2054992"/>
                  </a:lnTo>
                  <a:lnTo>
                    <a:pt x="892412" y="2062638"/>
                  </a:lnTo>
                  <a:lnTo>
                    <a:pt x="940021" y="2068161"/>
                  </a:lnTo>
                  <a:lnTo>
                    <a:pt x="988261" y="2071512"/>
                  </a:lnTo>
                  <a:lnTo>
                    <a:pt x="1037082" y="2072639"/>
                  </a:lnTo>
                  <a:lnTo>
                    <a:pt x="1085902" y="2071512"/>
                  </a:lnTo>
                  <a:lnTo>
                    <a:pt x="1134142" y="2068161"/>
                  </a:lnTo>
                  <a:lnTo>
                    <a:pt x="1181751" y="2062638"/>
                  </a:lnTo>
                  <a:lnTo>
                    <a:pt x="1228679" y="2054992"/>
                  </a:lnTo>
                  <a:lnTo>
                    <a:pt x="1274877" y="2045272"/>
                  </a:lnTo>
                  <a:lnTo>
                    <a:pt x="1320294" y="2033529"/>
                  </a:lnTo>
                  <a:lnTo>
                    <a:pt x="1364882" y="2019812"/>
                  </a:lnTo>
                  <a:lnTo>
                    <a:pt x="1408589" y="2004170"/>
                  </a:lnTo>
                  <a:lnTo>
                    <a:pt x="1451368" y="1986655"/>
                  </a:lnTo>
                  <a:lnTo>
                    <a:pt x="1493166" y="1967315"/>
                  </a:lnTo>
                  <a:lnTo>
                    <a:pt x="1533936" y="1946200"/>
                  </a:lnTo>
                  <a:lnTo>
                    <a:pt x="1573626" y="1923360"/>
                  </a:lnTo>
                  <a:lnTo>
                    <a:pt x="1612188" y="1898844"/>
                  </a:lnTo>
                  <a:lnTo>
                    <a:pt x="1649571" y="1872703"/>
                  </a:lnTo>
                  <a:lnTo>
                    <a:pt x="1685726" y="1844986"/>
                  </a:lnTo>
                  <a:lnTo>
                    <a:pt x="1720602" y="1815743"/>
                  </a:lnTo>
                  <a:lnTo>
                    <a:pt x="1754151" y="1785023"/>
                  </a:lnTo>
                  <a:lnTo>
                    <a:pt x="1786321" y="1752877"/>
                  </a:lnTo>
                  <a:lnTo>
                    <a:pt x="1817064" y="1719354"/>
                  </a:lnTo>
                  <a:lnTo>
                    <a:pt x="1846330" y="1684504"/>
                  </a:lnTo>
                  <a:lnTo>
                    <a:pt x="1874068" y="1648376"/>
                  </a:lnTo>
                  <a:lnTo>
                    <a:pt x="1900230" y="1611021"/>
                  </a:lnTo>
                  <a:lnTo>
                    <a:pt x="1924765" y="1572488"/>
                  </a:lnTo>
                  <a:lnTo>
                    <a:pt x="1947623" y="1532826"/>
                  </a:lnTo>
                  <a:lnTo>
                    <a:pt x="1968754" y="1492087"/>
                  </a:lnTo>
                  <a:lnTo>
                    <a:pt x="1988110" y="1450318"/>
                  </a:lnTo>
                  <a:lnTo>
                    <a:pt x="2005639" y="1407571"/>
                  </a:lnTo>
                  <a:lnTo>
                    <a:pt x="2021293" y="1363894"/>
                  </a:lnTo>
                  <a:lnTo>
                    <a:pt x="2035021" y="1319338"/>
                  </a:lnTo>
                  <a:lnTo>
                    <a:pt x="2046774" y="1273952"/>
                  </a:lnTo>
                  <a:lnTo>
                    <a:pt x="2056501" y="1227787"/>
                  </a:lnTo>
                  <a:lnTo>
                    <a:pt x="2064154" y="1180891"/>
                  </a:lnTo>
                  <a:lnTo>
                    <a:pt x="2069682" y="1133315"/>
                  </a:lnTo>
                  <a:lnTo>
                    <a:pt x="2073035" y="1085108"/>
                  </a:lnTo>
                  <a:lnTo>
                    <a:pt x="2074164" y="1036319"/>
                  </a:lnTo>
                  <a:lnTo>
                    <a:pt x="2073035" y="987531"/>
                  </a:lnTo>
                  <a:lnTo>
                    <a:pt x="2069682" y="939324"/>
                  </a:lnTo>
                  <a:lnTo>
                    <a:pt x="2064154" y="891748"/>
                  </a:lnTo>
                  <a:lnTo>
                    <a:pt x="2056501" y="844852"/>
                  </a:lnTo>
                  <a:lnTo>
                    <a:pt x="2046774" y="798687"/>
                  </a:lnTo>
                  <a:lnTo>
                    <a:pt x="2035021" y="753301"/>
                  </a:lnTo>
                  <a:lnTo>
                    <a:pt x="2021293" y="708745"/>
                  </a:lnTo>
                  <a:lnTo>
                    <a:pt x="2005639" y="665068"/>
                  </a:lnTo>
                  <a:lnTo>
                    <a:pt x="1988110" y="622321"/>
                  </a:lnTo>
                  <a:lnTo>
                    <a:pt x="1968754" y="580552"/>
                  </a:lnTo>
                  <a:lnTo>
                    <a:pt x="1947623" y="539813"/>
                  </a:lnTo>
                  <a:lnTo>
                    <a:pt x="1924765" y="500151"/>
                  </a:lnTo>
                  <a:lnTo>
                    <a:pt x="1900230" y="461618"/>
                  </a:lnTo>
                  <a:lnTo>
                    <a:pt x="1874068" y="424263"/>
                  </a:lnTo>
                  <a:lnTo>
                    <a:pt x="1846330" y="388135"/>
                  </a:lnTo>
                  <a:lnTo>
                    <a:pt x="1817064" y="353285"/>
                  </a:lnTo>
                  <a:lnTo>
                    <a:pt x="1786321" y="319762"/>
                  </a:lnTo>
                  <a:lnTo>
                    <a:pt x="1754151" y="287616"/>
                  </a:lnTo>
                  <a:lnTo>
                    <a:pt x="1720602" y="256896"/>
                  </a:lnTo>
                  <a:lnTo>
                    <a:pt x="1685726" y="227653"/>
                  </a:lnTo>
                  <a:lnTo>
                    <a:pt x="1649571" y="199936"/>
                  </a:lnTo>
                  <a:lnTo>
                    <a:pt x="1612188" y="173795"/>
                  </a:lnTo>
                  <a:lnTo>
                    <a:pt x="1573626" y="149279"/>
                  </a:lnTo>
                  <a:lnTo>
                    <a:pt x="1533936" y="126439"/>
                  </a:lnTo>
                  <a:lnTo>
                    <a:pt x="1493166" y="105324"/>
                  </a:lnTo>
                  <a:lnTo>
                    <a:pt x="1451368" y="85984"/>
                  </a:lnTo>
                  <a:lnTo>
                    <a:pt x="1408589" y="68469"/>
                  </a:lnTo>
                  <a:lnTo>
                    <a:pt x="1364882" y="52827"/>
                  </a:lnTo>
                  <a:lnTo>
                    <a:pt x="1320294" y="39110"/>
                  </a:lnTo>
                  <a:lnTo>
                    <a:pt x="1274877" y="27367"/>
                  </a:lnTo>
                  <a:lnTo>
                    <a:pt x="1228679" y="17647"/>
                  </a:lnTo>
                  <a:lnTo>
                    <a:pt x="1181751" y="10001"/>
                  </a:lnTo>
                  <a:lnTo>
                    <a:pt x="1134142" y="4478"/>
                  </a:lnTo>
                  <a:lnTo>
                    <a:pt x="1085902" y="1127"/>
                  </a:lnTo>
                  <a:lnTo>
                    <a:pt x="10370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0"/>
            <a:ext cx="18288000" cy="1169035"/>
          </a:xfrm>
          <a:custGeom>
            <a:avLst/>
            <a:gdLst/>
            <a:ahLst/>
            <a:cxnLst/>
            <a:rect l="l" t="t" r="r" b="b"/>
            <a:pathLst>
              <a:path w="18288000" h="1169035">
                <a:moveTo>
                  <a:pt x="18288000" y="0"/>
                </a:moveTo>
                <a:lnTo>
                  <a:pt x="0" y="0"/>
                </a:lnTo>
                <a:lnTo>
                  <a:pt x="0" y="1168907"/>
                </a:lnTo>
                <a:lnTo>
                  <a:pt x="18288000" y="1168907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0" y="2889504"/>
            <a:ext cx="8613775" cy="2609215"/>
            <a:chOff x="0" y="2889504"/>
            <a:chExt cx="8613775" cy="2609215"/>
          </a:xfrm>
        </p:grpSpPr>
        <p:sp>
          <p:nvSpPr>
            <p:cNvPr id="9" name="object 9" descr=""/>
            <p:cNvSpPr/>
            <p:nvPr/>
          </p:nvSpPr>
          <p:spPr>
            <a:xfrm>
              <a:off x="0" y="2889504"/>
              <a:ext cx="8613775" cy="2609215"/>
            </a:xfrm>
            <a:custGeom>
              <a:avLst/>
              <a:gdLst/>
              <a:ahLst/>
              <a:cxnLst/>
              <a:rect l="l" t="t" r="r" b="b"/>
              <a:pathLst>
                <a:path w="8613775" h="2609215">
                  <a:moveTo>
                    <a:pt x="7713853" y="0"/>
                  </a:moveTo>
                  <a:lnTo>
                    <a:pt x="899794" y="0"/>
                  </a:lnTo>
                  <a:lnTo>
                    <a:pt x="848824" y="1444"/>
                  </a:lnTo>
                  <a:lnTo>
                    <a:pt x="798263" y="5747"/>
                  </a:lnTo>
                  <a:lnTo>
                    <a:pt x="748222" y="12862"/>
                  </a:lnTo>
                  <a:lnTo>
                    <a:pt x="698810" y="22744"/>
                  </a:lnTo>
                  <a:lnTo>
                    <a:pt x="650138" y="35347"/>
                  </a:lnTo>
                  <a:lnTo>
                    <a:pt x="602316" y="50625"/>
                  </a:lnTo>
                  <a:lnTo>
                    <a:pt x="555453" y="68532"/>
                  </a:lnTo>
                  <a:lnTo>
                    <a:pt x="509660" y="89022"/>
                  </a:lnTo>
                  <a:lnTo>
                    <a:pt x="465048" y="112051"/>
                  </a:lnTo>
                  <a:lnTo>
                    <a:pt x="421725" y="137570"/>
                  </a:lnTo>
                  <a:lnTo>
                    <a:pt x="379803" y="165536"/>
                  </a:lnTo>
                  <a:lnTo>
                    <a:pt x="339391" y="195902"/>
                  </a:lnTo>
                  <a:lnTo>
                    <a:pt x="300599" y="228623"/>
                  </a:lnTo>
                  <a:lnTo>
                    <a:pt x="263537" y="263651"/>
                  </a:lnTo>
                  <a:lnTo>
                    <a:pt x="228518" y="300722"/>
                  </a:lnTo>
                  <a:lnTo>
                    <a:pt x="195807" y="339526"/>
                  </a:lnTo>
                  <a:lnTo>
                    <a:pt x="165452" y="379953"/>
                  </a:lnTo>
                  <a:lnTo>
                    <a:pt x="137497" y="421892"/>
                  </a:lnTo>
                  <a:lnTo>
                    <a:pt x="111988" y="465234"/>
                  </a:lnTo>
                  <a:lnTo>
                    <a:pt x="88970" y="509870"/>
                  </a:lnTo>
                  <a:lnTo>
                    <a:pt x="68490" y="555688"/>
                  </a:lnTo>
                  <a:lnTo>
                    <a:pt x="50593" y="602579"/>
                  </a:lnTo>
                  <a:lnTo>
                    <a:pt x="35324" y="650434"/>
                  </a:lnTo>
                  <a:lnTo>
                    <a:pt x="22728" y="699141"/>
                  </a:lnTo>
                  <a:lnTo>
                    <a:pt x="12853" y="748592"/>
                  </a:lnTo>
                  <a:lnTo>
                    <a:pt x="5743" y="798675"/>
                  </a:lnTo>
                  <a:lnTo>
                    <a:pt x="1443" y="849282"/>
                  </a:lnTo>
                  <a:lnTo>
                    <a:pt x="0" y="900303"/>
                  </a:lnTo>
                  <a:lnTo>
                    <a:pt x="0" y="1708785"/>
                  </a:lnTo>
                  <a:lnTo>
                    <a:pt x="1443" y="1759779"/>
                  </a:lnTo>
                  <a:lnTo>
                    <a:pt x="5743" y="1810365"/>
                  </a:lnTo>
                  <a:lnTo>
                    <a:pt x="12853" y="1860431"/>
                  </a:lnTo>
                  <a:lnTo>
                    <a:pt x="22728" y="1909868"/>
                  </a:lnTo>
                  <a:lnTo>
                    <a:pt x="35324" y="1958566"/>
                  </a:lnTo>
                  <a:lnTo>
                    <a:pt x="50593" y="2006414"/>
                  </a:lnTo>
                  <a:lnTo>
                    <a:pt x="68490" y="2053304"/>
                  </a:lnTo>
                  <a:lnTo>
                    <a:pt x="88970" y="2099124"/>
                  </a:lnTo>
                  <a:lnTo>
                    <a:pt x="111988" y="2143765"/>
                  </a:lnTo>
                  <a:lnTo>
                    <a:pt x="137497" y="2187117"/>
                  </a:lnTo>
                  <a:lnTo>
                    <a:pt x="165452" y="2229070"/>
                  </a:lnTo>
                  <a:lnTo>
                    <a:pt x="195807" y="2269514"/>
                  </a:lnTo>
                  <a:lnTo>
                    <a:pt x="228518" y="2308339"/>
                  </a:lnTo>
                  <a:lnTo>
                    <a:pt x="263537" y="2345436"/>
                  </a:lnTo>
                  <a:lnTo>
                    <a:pt x="300599" y="2380464"/>
                  </a:lnTo>
                  <a:lnTo>
                    <a:pt x="339391" y="2413185"/>
                  </a:lnTo>
                  <a:lnTo>
                    <a:pt x="379803" y="2443551"/>
                  </a:lnTo>
                  <a:lnTo>
                    <a:pt x="421725" y="2471517"/>
                  </a:lnTo>
                  <a:lnTo>
                    <a:pt x="465048" y="2497036"/>
                  </a:lnTo>
                  <a:lnTo>
                    <a:pt x="509660" y="2520065"/>
                  </a:lnTo>
                  <a:lnTo>
                    <a:pt x="555453" y="2540555"/>
                  </a:lnTo>
                  <a:lnTo>
                    <a:pt x="602316" y="2558462"/>
                  </a:lnTo>
                  <a:lnTo>
                    <a:pt x="650138" y="2573740"/>
                  </a:lnTo>
                  <a:lnTo>
                    <a:pt x="698810" y="2586343"/>
                  </a:lnTo>
                  <a:lnTo>
                    <a:pt x="748222" y="2596225"/>
                  </a:lnTo>
                  <a:lnTo>
                    <a:pt x="798263" y="2603340"/>
                  </a:lnTo>
                  <a:lnTo>
                    <a:pt x="848824" y="2607643"/>
                  </a:lnTo>
                  <a:lnTo>
                    <a:pt x="899794" y="2609088"/>
                  </a:lnTo>
                  <a:lnTo>
                    <a:pt x="7713853" y="2609088"/>
                  </a:lnTo>
                  <a:lnTo>
                    <a:pt x="7764820" y="2607643"/>
                  </a:lnTo>
                  <a:lnTo>
                    <a:pt x="7815378" y="2603340"/>
                  </a:lnTo>
                  <a:lnTo>
                    <a:pt x="7865417" y="2596225"/>
                  </a:lnTo>
                  <a:lnTo>
                    <a:pt x="7914827" y="2586343"/>
                  </a:lnTo>
                  <a:lnTo>
                    <a:pt x="7963498" y="2573740"/>
                  </a:lnTo>
                  <a:lnTo>
                    <a:pt x="8011319" y="2558462"/>
                  </a:lnTo>
                  <a:lnTo>
                    <a:pt x="8058181" y="2540555"/>
                  </a:lnTo>
                  <a:lnTo>
                    <a:pt x="8103974" y="2520065"/>
                  </a:lnTo>
                  <a:lnTo>
                    <a:pt x="8148588" y="2497036"/>
                  </a:lnTo>
                  <a:lnTo>
                    <a:pt x="8191913" y="2471517"/>
                  </a:lnTo>
                  <a:lnTo>
                    <a:pt x="8233839" y="2443551"/>
                  </a:lnTo>
                  <a:lnTo>
                    <a:pt x="8274256" y="2413185"/>
                  </a:lnTo>
                  <a:lnTo>
                    <a:pt x="8313054" y="2380464"/>
                  </a:lnTo>
                  <a:lnTo>
                    <a:pt x="8350123" y="2345436"/>
                  </a:lnTo>
                  <a:lnTo>
                    <a:pt x="8385149" y="2308339"/>
                  </a:lnTo>
                  <a:lnTo>
                    <a:pt x="8417865" y="2269514"/>
                  </a:lnTo>
                  <a:lnTo>
                    <a:pt x="8448223" y="2229070"/>
                  </a:lnTo>
                  <a:lnTo>
                    <a:pt x="8476178" y="2187117"/>
                  </a:lnTo>
                  <a:lnTo>
                    <a:pt x="8501686" y="2143765"/>
                  </a:lnTo>
                  <a:lnTo>
                    <a:pt x="8524702" y="2099124"/>
                  </a:lnTo>
                  <a:lnTo>
                    <a:pt x="8545179" y="2053304"/>
                  </a:lnTo>
                  <a:lnTo>
                    <a:pt x="8563072" y="2006414"/>
                  </a:lnTo>
                  <a:lnTo>
                    <a:pt x="8578337" y="1958566"/>
                  </a:lnTo>
                  <a:lnTo>
                    <a:pt x="8590928" y="1909868"/>
                  </a:lnTo>
                  <a:lnTo>
                    <a:pt x="8600800" y="1860431"/>
                  </a:lnTo>
                  <a:lnTo>
                    <a:pt x="8607907" y="1810365"/>
                  </a:lnTo>
                  <a:lnTo>
                    <a:pt x="8612205" y="1759779"/>
                  </a:lnTo>
                  <a:lnTo>
                    <a:pt x="8613648" y="1708785"/>
                  </a:lnTo>
                  <a:lnTo>
                    <a:pt x="8613648" y="900303"/>
                  </a:lnTo>
                  <a:lnTo>
                    <a:pt x="8612205" y="849282"/>
                  </a:lnTo>
                  <a:lnTo>
                    <a:pt x="8607907" y="798675"/>
                  </a:lnTo>
                  <a:lnTo>
                    <a:pt x="8600800" y="748592"/>
                  </a:lnTo>
                  <a:lnTo>
                    <a:pt x="8590928" y="699141"/>
                  </a:lnTo>
                  <a:lnTo>
                    <a:pt x="8578337" y="650434"/>
                  </a:lnTo>
                  <a:lnTo>
                    <a:pt x="8563072" y="602579"/>
                  </a:lnTo>
                  <a:lnTo>
                    <a:pt x="8545179" y="555688"/>
                  </a:lnTo>
                  <a:lnTo>
                    <a:pt x="8524702" y="509870"/>
                  </a:lnTo>
                  <a:lnTo>
                    <a:pt x="8501686" y="465234"/>
                  </a:lnTo>
                  <a:lnTo>
                    <a:pt x="8476178" y="421892"/>
                  </a:lnTo>
                  <a:lnTo>
                    <a:pt x="8448223" y="379953"/>
                  </a:lnTo>
                  <a:lnTo>
                    <a:pt x="8417865" y="339526"/>
                  </a:lnTo>
                  <a:lnTo>
                    <a:pt x="8385149" y="300722"/>
                  </a:lnTo>
                  <a:lnTo>
                    <a:pt x="8350123" y="263651"/>
                  </a:lnTo>
                  <a:lnTo>
                    <a:pt x="8313054" y="228623"/>
                  </a:lnTo>
                  <a:lnTo>
                    <a:pt x="8274256" y="195902"/>
                  </a:lnTo>
                  <a:lnTo>
                    <a:pt x="8233839" y="165536"/>
                  </a:lnTo>
                  <a:lnTo>
                    <a:pt x="8191913" y="137570"/>
                  </a:lnTo>
                  <a:lnTo>
                    <a:pt x="8148588" y="112051"/>
                  </a:lnTo>
                  <a:lnTo>
                    <a:pt x="8103974" y="89022"/>
                  </a:lnTo>
                  <a:lnTo>
                    <a:pt x="8058181" y="68532"/>
                  </a:lnTo>
                  <a:lnTo>
                    <a:pt x="8011319" y="50625"/>
                  </a:lnTo>
                  <a:lnTo>
                    <a:pt x="7963498" y="35347"/>
                  </a:lnTo>
                  <a:lnTo>
                    <a:pt x="7914827" y="22744"/>
                  </a:lnTo>
                  <a:lnTo>
                    <a:pt x="7865417" y="12862"/>
                  </a:lnTo>
                  <a:lnTo>
                    <a:pt x="7815378" y="5747"/>
                  </a:lnTo>
                  <a:lnTo>
                    <a:pt x="7764820" y="1444"/>
                  </a:lnTo>
                  <a:lnTo>
                    <a:pt x="7713853" y="0"/>
                  </a:lnTo>
                  <a:close/>
                </a:path>
              </a:pathLst>
            </a:custGeom>
            <a:solidFill>
              <a:srgbClr val="302C3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5091" y="3211068"/>
              <a:ext cx="2103120" cy="2100072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304800" y="3125724"/>
              <a:ext cx="2074545" cy="2074545"/>
            </a:xfrm>
            <a:custGeom>
              <a:avLst/>
              <a:gdLst/>
              <a:ahLst/>
              <a:cxnLst/>
              <a:rect l="l" t="t" r="r" b="b"/>
              <a:pathLst>
                <a:path w="2074545" h="2074545">
                  <a:moveTo>
                    <a:pt x="1037082" y="0"/>
                  </a:moveTo>
                  <a:lnTo>
                    <a:pt x="988261" y="1128"/>
                  </a:lnTo>
                  <a:lnTo>
                    <a:pt x="940021" y="4481"/>
                  </a:lnTo>
                  <a:lnTo>
                    <a:pt x="892412" y="10009"/>
                  </a:lnTo>
                  <a:lnTo>
                    <a:pt x="845484" y="17662"/>
                  </a:lnTo>
                  <a:lnTo>
                    <a:pt x="799286" y="27389"/>
                  </a:lnTo>
                  <a:lnTo>
                    <a:pt x="753869" y="39142"/>
                  </a:lnTo>
                  <a:lnTo>
                    <a:pt x="709281" y="52870"/>
                  </a:lnTo>
                  <a:lnTo>
                    <a:pt x="665574" y="68524"/>
                  </a:lnTo>
                  <a:lnTo>
                    <a:pt x="622795" y="86053"/>
                  </a:lnTo>
                  <a:lnTo>
                    <a:pt x="580997" y="105409"/>
                  </a:lnTo>
                  <a:lnTo>
                    <a:pt x="540227" y="126540"/>
                  </a:lnTo>
                  <a:lnTo>
                    <a:pt x="500537" y="149398"/>
                  </a:lnTo>
                  <a:lnTo>
                    <a:pt x="461975" y="173933"/>
                  </a:lnTo>
                  <a:lnTo>
                    <a:pt x="424592" y="200095"/>
                  </a:lnTo>
                  <a:lnTo>
                    <a:pt x="388437" y="227833"/>
                  </a:lnTo>
                  <a:lnTo>
                    <a:pt x="353561" y="257099"/>
                  </a:lnTo>
                  <a:lnTo>
                    <a:pt x="320012" y="287842"/>
                  </a:lnTo>
                  <a:lnTo>
                    <a:pt x="287842" y="320012"/>
                  </a:lnTo>
                  <a:lnTo>
                    <a:pt x="257099" y="353561"/>
                  </a:lnTo>
                  <a:lnTo>
                    <a:pt x="227833" y="388437"/>
                  </a:lnTo>
                  <a:lnTo>
                    <a:pt x="200095" y="424592"/>
                  </a:lnTo>
                  <a:lnTo>
                    <a:pt x="173933" y="461975"/>
                  </a:lnTo>
                  <a:lnTo>
                    <a:pt x="149398" y="500537"/>
                  </a:lnTo>
                  <a:lnTo>
                    <a:pt x="126540" y="540227"/>
                  </a:lnTo>
                  <a:lnTo>
                    <a:pt x="105409" y="580997"/>
                  </a:lnTo>
                  <a:lnTo>
                    <a:pt x="86053" y="622795"/>
                  </a:lnTo>
                  <a:lnTo>
                    <a:pt x="68524" y="665574"/>
                  </a:lnTo>
                  <a:lnTo>
                    <a:pt x="52870" y="709281"/>
                  </a:lnTo>
                  <a:lnTo>
                    <a:pt x="39142" y="753869"/>
                  </a:lnTo>
                  <a:lnTo>
                    <a:pt x="27389" y="799286"/>
                  </a:lnTo>
                  <a:lnTo>
                    <a:pt x="17662" y="845484"/>
                  </a:lnTo>
                  <a:lnTo>
                    <a:pt x="10009" y="892412"/>
                  </a:lnTo>
                  <a:lnTo>
                    <a:pt x="4481" y="940021"/>
                  </a:lnTo>
                  <a:lnTo>
                    <a:pt x="1128" y="988261"/>
                  </a:lnTo>
                  <a:lnTo>
                    <a:pt x="0" y="1037081"/>
                  </a:lnTo>
                  <a:lnTo>
                    <a:pt x="1128" y="1085902"/>
                  </a:lnTo>
                  <a:lnTo>
                    <a:pt x="4481" y="1134142"/>
                  </a:lnTo>
                  <a:lnTo>
                    <a:pt x="10009" y="1181751"/>
                  </a:lnTo>
                  <a:lnTo>
                    <a:pt x="17662" y="1228679"/>
                  </a:lnTo>
                  <a:lnTo>
                    <a:pt x="27389" y="1274877"/>
                  </a:lnTo>
                  <a:lnTo>
                    <a:pt x="39142" y="1320294"/>
                  </a:lnTo>
                  <a:lnTo>
                    <a:pt x="52870" y="1364882"/>
                  </a:lnTo>
                  <a:lnTo>
                    <a:pt x="68524" y="1408589"/>
                  </a:lnTo>
                  <a:lnTo>
                    <a:pt x="86053" y="1451368"/>
                  </a:lnTo>
                  <a:lnTo>
                    <a:pt x="105409" y="1493166"/>
                  </a:lnTo>
                  <a:lnTo>
                    <a:pt x="126540" y="1533936"/>
                  </a:lnTo>
                  <a:lnTo>
                    <a:pt x="149398" y="1573626"/>
                  </a:lnTo>
                  <a:lnTo>
                    <a:pt x="173933" y="1612188"/>
                  </a:lnTo>
                  <a:lnTo>
                    <a:pt x="200095" y="1649571"/>
                  </a:lnTo>
                  <a:lnTo>
                    <a:pt x="227833" y="1685726"/>
                  </a:lnTo>
                  <a:lnTo>
                    <a:pt x="257099" y="1720602"/>
                  </a:lnTo>
                  <a:lnTo>
                    <a:pt x="287842" y="1754151"/>
                  </a:lnTo>
                  <a:lnTo>
                    <a:pt x="320012" y="1786321"/>
                  </a:lnTo>
                  <a:lnTo>
                    <a:pt x="353561" y="1817064"/>
                  </a:lnTo>
                  <a:lnTo>
                    <a:pt x="388437" y="1846330"/>
                  </a:lnTo>
                  <a:lnTo>
                    <a:pt x="424592" y="1874068"/>
                  </a:lnTo>
                  <a:lnTo>
                    <a:pt x="461975" y="1900230"/>
                  </a:lnTo>
                  <a:lnTo>
                    <a:pt x="500537" y="1924765"/>
                  </a:lnTo>
                  <a:lnTo>
                    <a:pt x="540227" y="1947623"/>
                  </a:lnTo>
                  <a:lnTo>
                    <a:pt x="580997" y="1968754"/>
                  </a:lnTo>
                  <a:lnTo>
                    <a:pt x="622795" y="1988110"/>
                  </a:lnTo>
                  <a:lnTo>
                    <a:pt x="665574" y="2005639"/>
                  </a:lnTo>
                  <a:lnTo>
                    <a:pt x="709281" y="2021293"/>
                  </a:lnTo>
                  <a:lnTo>
                    <a:pt x="753869" y="2035021"/>
                  </a:lnTo>
                  <a:lnTo>
                    <a:pt x="799286" y="2046774"/>
                  </a:lnTo>
                  <a:lnTo>
                    <a:pt x="845484" y="2056501"/>
                  </a:lnTo>
                  <a:lnTo>
                    <a:pt x="892412" y="2064154"/>
                  </a:lnTo>
                  <a:lnTo>
                    <a:pt x="940021" y="2069682"/>
                  </a:lnTo>
                  <a:lnTo>
                    <a:pt x="988261" y="2073035"/>
                  </a:lnTo>
                  <a:lnTo>
                    <a:pt x="1037082" y="2074164"/>
                  </a:lnTo>
                  <a:lnTo>
                    <a:pt x="1085902" y="2073035"/>
                  </a:lnTo>
                  <a:lnTo>
                    <a:pt x="1134142" y="2069682"/>
                  </a:lnTo>
                  <a:lnTo>
                    <a:pt x="1181751" y="2064154"/>
                  </a:lnTo>
                  <a:lnTo>
                    <a:pt x="1228679" y="2056501"/>
                  </a:lnTo>
                  <a:lnTo>
                    <a:pt x="1274877" y="2046774"/>
                  </a:lnTo>
                  <a:lnTo>
                    <a:pt x="1320294" y="2035021"/>
                  </a:lnTo>
                  <a:lnTo>
                    <a:pt x="1364882" y="2021293"/>
                  </a:lnTo>
                  <a:lnTo>
                    <a:pt x="1408589" y="2005639"/>
                  </a:lnTo>
                  <a:lnTo>
                    <a:pt x="1451368" y="1988110"/>
                  </a:lnTo>
                  <a:lnTo>
                    <a:pt x="1493166" y="1968754"/>
                  </a:lnTo>
                  <a:lnTo>
                    <a:pt x="1533936" y="1947623"/>
                  </a:lnTo>
                  <a:lnTo>
                    <a:pt x="1573626" y="1924765"/>
                  </a:lnTo>
                  <a:lnTo>
                    <a:pt x="1612188" y="1900230"/>
                  </a:lnTo>
                  <a:lnTo>
                    <a:pt x="1649571" y="1874068"/>
                  </a:lnTo>
                  <a:lnTo>
                    <a:pt x="1685726" y="1846330"/>
                  </a:lnTo>
                  <a:lnTo>
                    <a:pt x="1720602" y="1817064"/>
                  </a:lnTo>
                  <a:lnTo>
                    <a:pt x="1754151" y="1786321"/>
                  </a:lnTo>
                  <a:lnTo>
                    <a:pt x="1786321" y="1754151"/>
                  </a:lnTo>
                  <a:lnTo>
                    <a:pt x="1817064" y="1720602"/>
                  </a:lnTo>
                  <a:lnTo>
                    <a:pt x="1846330" y="1685726"/>
                  </a:lnTo>
                  <a:lnTo>
                    <a:pt x="1874068" y="1649571"/>
                  </a:lnTo>
                  <a:lnTo>
                    <a:pt x="1900230" y="1612188"/>
                  </a:lnTo>
                  <a:lnTo>
                    <a:pt x="1924765" y="1573626"/>
                  </a:lnTo>
                  <a:lnTo>
                    <a:pt x="1947623" y="1533936"/>
                  </a:lnTo>
                  <a:lnTo>
                    <a:pt x="1968754" y="1493166"/>
                  </a:lnTo>
                  <a:lnTo>
                    <a:pt x="1988110" y="1451368"/>
                  </a:lnTo>
                  <a:lnTo>
                    <a:pt x="2005639" y="1408589"/>
                  </a:lnTo>
                  <a:lnTo>
                    <a:pt x="2021293" y="1364882"/>
                  </a:lnTo>
                  <a:lnTo>
                    <a:pt x="2035021" y="1320294"/>
                  </a:lnTo>
                  <a:lnTo>
                    <a:pt x="2046774" y="1274877"/>
                  </a:lnTo>
                  <a:lnTo>
                    <a:pt x="2056501" y="1228679"/>
                  </a:lnTo>
                  <a:lnTo>
                    <a:pt x="2064154" y="1181751"/>
                  </a:lnTo>
                  <a:lnTo>
                    <a:pt x="2069682" y="1134142"/>
                  </a:lnTo>
                  <a:lnTo>
                    <a:pt x="2073035" y="1085902"/>
                  </a:lnTo>
                  <a:lnTo>
                    <a:pt x="2074164" y="1037081"/>
                  </a:lnTo>
                  <a:lnTo>
                    <a:pt x="2073035" y="988261"/>
                  </a:lnTo>
                  <a:lnTo>
                    <a:pt x="2069682" y="940021"/>
                  </a:lnTo>
                  <a:lnTo>
                    <a:pt x="2064154" y="892412"/>
                  </a:lnTo>
                  <a:lnTo>
                    <a:pt x="2056501" y="845484"/>
                  </a:lnTo>
                  <a:lnTo>
                    <a:pt x="2046774" y="799286"/>
                  </a:lnTo>
                  <a:lnTo>
                    <a:pt x="2035021" y="753869"/>
                  </a:lnTo>
                  <a:lnTo>
                    <a:pt x="2021293" y="709281"/>
                  </a:lnTo>
                  <a:lnTo>
                    <a:pt x="2005639" y="665574"/>
                  </a:lnTo>
                  <a:lnTo>
                    <a:pt x="1988110" y="622795"/>
                  </a:lnTo>
                  <a:lnTo>
                    <a:pt x="1968754" y="580997"/>
                  </a:lnTo>
                  <a:lnTo>
                    <a:pt x="1947623" y="540227"/>
                  </a:lnTo>
                  <a:lnTo>
                    <a:pt x="1924765" y="500537"/>
                  </a:lnTo>
                  <a:lnTo>
                    <a:pt x="1900230" y="461975"/>
                  </a:lnTo>
                  <a:lnTo>
                    <a:pt x="1874068" y="424592"/>
                  </a:lnTo>
                  <a:lnTo>
                    <a:pt x="1846330" y="388437"/>
                  </a:lnTo>
                  <a:lnTo>
                    <a:pt x="1817064" y="353561"/>
                  </a:lnTo>
                  <a:lnTo>
                    <a:pt x="1786321" y="320012"/>
                  </a:lnTo>
                  <a:lnTo>
                    <a:pt x="1754151" y="287842"/>
                  </a:lnTo>
                  <a:lnTo>
                    <a:pt x="1720602" y="257099"/>
                  </a:lnTo>
                  <a:lnTo>
                    <a:pt x="1685726" y="227833"/>
                  </a:lnTo>
                  <a:lnTo>
                    <a:pt x="1649571" y="200095"/>
                  </a:lnTo>
                  <a:lnTo>
                    <a:pt x="1612188" y="173933"/>
                  </a:lnTo>
                  <a:lnTo>
                    <a:pt x="1573626" y="149398"/>
                  </a:lnTo>
                  <a:lnTo>
                    <a:pt x="1533936" y="126540"/>
                  </a:lnTo>
                  <a:lnTo>
                    <a:pt x="1493166" y="105409"/>
                  </a:lnTo>
                  <a:lnTo>
                    <a:pt x="1451368" y="86053"/>
                  </a:lnTo>
                  <a:lnTo>
                    <a:pt x="1408589" y="68524"/>
                  </a:lnTo>
                  <a:lnTo>
                    <a:pt x="1364882" y="52870"/>
                  </a:lnTo>
                  <a:lnTo>
                    <a:pt x="1320294" y="39142"/>
                  </a:lnTo>
                  <a:lnTo>
                    <a:pt x="1274877" y="27389"/>
                  </a:lnTo>
                  <a:lnTo>
                    <a:pt x="1228679" y="17662"/>
                  </a:lnTo>
                  <a:lnTo>
                    <a:pt x="1181751" y="10009"/>
                  </a:lnTo>
                  <a:lnTo>
                    <a:pt x="1134142" y="4481"/>
                  </a:lnTo>
                  <a:lnTo>
                    <a:pt x="1085902" y="1128"/>
                  </a:lnTo>
                  <a:lnTo>
                    <a:pt x="10370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646887" y="6211951"/>
            <a:ext cx="1389380" cy="708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450" spc="-530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4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165047" y="6669151"/>
            <a:ext cx="355600" cy="708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450" spc="395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endParaRPr sz="445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24027" y="7126351"/>
            <a:ext cx="1435735" cy="708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450" spc="-434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4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398009" y="5973632"/>
            <a:ext cx="1747520" cy="172593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212725" marR="5080" indent="-200025">
              <a:lnSpc>
                <a:spcPct val="116599"/>
              </a:lnSpc>
              <a:spcBef>
                <a:spcPts val="140"/>
              </a:spcBef>
            </a:pPr>
            <a:r>
              <a:rPr dirty="0" sz="4750" spc="-5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800" spc="-20">
                <a:solidFill>
                  <a:srgbClr val="FFFFFF"/>
                </a:solidFill>
                <a:latin typeface="Arial"/>
                <a:cs typeface="Arial"/>
              </a:rPr>
              <a:t>8.2%</a:t>
            </a:r>
            <a:endParaRPr sz="480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495290">
              <a:lnSpc>
                <a:spcPct val="100000"/>
              </a:lnSpc>
              <a:spcBef>
                <a:spcPts val="95"/>
              </a:spcBef>
            </a:pPr>
            <a:r>
              <a:rPr dirty="0" spc="-235">
                <a:solidFill>
                  <a:srgbClr val="FFFFFF"/>
                </a:solidFill>
              </a:rPr>
              <a:t>KEY</a:t>
            </a:r>
            <a:r>
              <a:rPr dirty="0" spc="-710">
                <a:solidFill>
                  <a:srgbClr val="FFFFFF"/>
                </a:solidFill>
              </a:rPr>
              <a:t> </a:t>
            </a:r>
            <a:r>
              <a:rPr dirty="0" spc="-440">
                <a:solidFill>
                  <a:srgbClr val="FFFFFF"/>
                </a:solidFill>
              </a:rPr>
              <a:t>INSIGHTS</a:t>
            </a:r>
          </a:p>
        </p:txBody>
      </p:sp>
      <p:sp>
        <p:nvSpPr>
          <p:cNvPr id="17" name="object 17" descr=""/>
          <p:cNvSpPr txBox="1"/>
          <p:nvPr/>
        </p:nvSpPr>
        <p:spPr>
          <a:xfrm>
            <a:off x="646887" y="3712590"/>
            <a:ext cx="1389380" cy="708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450" spc="-530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45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3056382" y="3128670"/>
            <a:ext cx="4592320" cy="1727200"/>
          </a:xfrm>
          <a:prstGeom prst="rect">
            <a:avLst/>
          </a:prstGeom>
        </p:spPr>
        <p:txBody>
          <a:bodyPr wrap="square" lIns="0" tIns="132080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040"/>
              </a:spcBef>
            </a:pPr>
            <a:r>
              <a:rPr dirty="0" sz="4800" spc="-33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8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800" spc="-450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90"/>
              </a:spcBef>
            </a:pPr>
            <a:r>
              <a:rPr dirty="0" sz="4750" spc="-165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75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750" spc="160">
                <a:solidFill>
                  <a:srgbClr val="FFFFFF"/>
                </a:solidFill>
                <a:latin typeface="Arial"/>
                <a:cs typeface="Arial"/>
              </a:rPr>
              <a:t>36.8</a:t>
            </a:r>
            <a:r>
              <a:rPr dirty="0" sz="475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750" spc="265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000" cy="1320165"/>
          </a:xfrm>
          <a:custGeom>
            <a:avLst/>
            <a:gdLst/>
            <a:ahLst/>
            <a:cxnLst/>
            <a:rect l="l" t="t" r="r" b="b"/>
            <a:pathLst>
              <a:path w="18288000" h="1320165">
                <a:moveTo>
                  <a:pt x="18288000" y="0"/>
                </a:moveTo>
                <a:lnTo>
                  <a:pt x="0" y="0"/>
                </a:lnTo>
                <a:lnTo>
                  <a:pt x="0" y="1319783"/>
                </a:lnTo>
                <a:lnTo>
                  <a:pt x="18288000" y="1319783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69802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0" y="2516123"/>
            <a:ext cx="10294620" cy="3235960"/>
            <a:chOff x="0" y="2516123"/>
            <a:chExt cx="10294620" cy="3235960"/>
          </a:xfrm>
        </p:grpSpPr>
        <p:sp>
          <p:nvSpPr>
            <p:cNvPr id="5" name="object 5" descr=""/>
            <p:cNvSpPr/>
            <p:nvPr/>
          </p:nvSpPr>
          <p:spPr>
            <a:xfrm>
              <a:off x="2650235" y="2516123"/>
              <a:ext cx="7644765" cy="3235960"/>
            </a:xfrm>
            <a:custGeom>
              <a:avLst/>
              <a:gdLst/>
              <a:ahLst/>
              <a:cxnLst/>
              <a:rect l="l" t="t" r="r" b="b"/>
              <a:pathLst>
                <a:path w="7644765" h="3235960">
                  <a:moveTo>
                    <a:pt x="7528940" y="0"/>
                  </a:moveTo>
                  <a:lnTo>
                    <a:pt x="115443" y="0"/>
                  </a:lnTo>
                  <a:lnTo>
                    <a:pt x="70562" y="9090"/>
                  </a:lnTo>
                  <a:lnTo>
                    <a:pt x="33861" y="33861"/>
                  </a:lnTo>
                  <a:lnTo>
                    <a:pt x="9090" y="70562"/>
                  </a:lnTo>
                  <a:lnTo>
                    <a:pt x="0" y="115443"/>
                  </a:lnTo>
                  <a:lnTo>
                    <a:pt x="0" y="3120009"/>
                  </a:lnTo>
                  <a:lnTo>
                    <a:pt x="9090" y="3164889"/>
                  </a:lnTo>
                  <a:lnTo>
                    <a:pt x="33861" y="3201590"/>
                  </a:lnTo>
                  <a:lnTo>
                    <a:pt x="70562" y="3226361"/>
                  </a:lnTo>
                  <a:lnTo>
                    <a:pt x="115443" y="3235452"/>
                  </a:lnTo>
                  <a:lnTo>
                    <a:pt x="7528940" y="3235452"/>
                  </a:lnTo>
                  <a:lnTo>
                    <a:pt x="7573821" y="3226361"/>
                  </a:lnTo>
                  <a:lnTo>
                    <a:pt x="7610522" y="3201590"/>
                  </a:lnTo>
                  <a:lnTo>
                    <a:pt x="7635293" y="3164889"/>
                  </a:lnTo>
                  <a:lnTo>
                    <a:pt x="7644384" y="3120009"/>
                  </a:lnTo>
                  <a:lnTo>
                    <a:pt x="7644384" y="115443"/>
                  </a:lnTo>
                  <a:lnTo>
                    <a:pt x="7635293" y="70562"/>
                  </a:lnTo>
                  <a:lnTo>
                    <a:pt x="7610522" y="33861"/>
                  </a:lnTo>
                  <a:lnTo>
                    <a:pt x="7573821" y="9090"/>
                  </a:lnTo>
                  <a:lnTo>
                    <a:pt x="7528940" y="0"/>
                  </a:lnTo>
                  <a:close/>
                </a:path>
              </a:pathLst>
            </a:custGeom>
            <a:solidFill>
              <a:srgbClr val="18505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3671315"/>
              <a:ext cx="4067810" cy="954405"/>
            </a:xfrm>
            <a:custGeom>
              <a:avLst/>
              <a:gdLst/>
              <a:ahLst/>
              <a:cxnLst/>
              <a:rect l="l" t="t" r="r" b="b"/>
              <a:pathLst>
                <a:path w="4067810" h="954404">
                  <a:moveTo>
                    <a:pt x="3725164" y="0"/>
                  </a:moveTo>
                  <a:lnTo>
                    <a:pt x="0" y="0"/>
                  </a:lnTo>
                  <a:lnTo>
                    <a:pt x="0" y="954023"/>
                  </a:lnTo>
                  <a:lnTo>
                    <a:pt x="4067556" y="954023"/>
                  </a:lnTo>
                  <a:lnTo>
                    <a:pt x="3725164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0" y="6024371"/>
            <a:ext cx="10294620" cy="3234055"/>
            <a:chOff x="0" y="6024371"/>
            <a:chExt cx="10294620" cy="3234055"/>
          </a:xfrm>
        </p:grpSpPr>
        <p:sp>
          <p:nvSpPr>
            <p:cNvPr id="8" name="object 8" descr=""/>
            <p:cNvSpPr/>
            <p:nvPr/>
          </p:nvSpPr>
          <p:spPr>
            <a:xfrm>
              <a:off x="2650235" y="6024371"/>
              <a:ext cx="7644765" cy="3234055"/>
            </a:xfrm>
            <a:custGeom>
              <a:avLst/>
              <a:gdLst/>
              <a:ahLst/>
              <a:cxnLst/>
              <a:rect l="l" t="t" r="r" b="b"/>
              <a:pathLst>
                <a:path w="7644765" h="3234054">
                  <a:moveTo>
                    <a:pt x="7528940" y="0"/>
                  </a:moveTo>
                  <a:lnTo>
                    <a:pt x="115443" y="0"/>
                  </a:lnTo>
                  <a:lnTo>
                    <a:pt x="70562" y="9090"/>
                  </a:lnTo>
                  <a:lnTo>
                    <a:pt x="33861" y="33861"/>
                  </a:lnTo>
                  <a:lnTo>
                    <a:pt x="9090" y="70562"/>
                  </a:lnTo>
                  <a:lnTo>
                    <a:pt x="0" y="115442"/>
                  </a:lnTo>
                  <a:lnTo>
                    <a:pt x="0" y="3118535"/>
                  </a:lnTo>
                  <a:lnTo>
                    <a:pt x="9090" y="3163392"/>
                  </a:lnTo>
                  <a:lnTo>
                    <a:pt x="33861" y="3200077"/>
                  </a:lnTo>
                  <a:lnTo>
                    <a:pt x="70562" y="3224840"/>
                  </a:lnTo>
                  <a:lnTo>
                    <a:pt x="115443" y="3233928"/>
                  </a:lnTo>
                  <a:lnTo>
                    <a:pt x="7528940" y="3233928"/>
                  </a:lnTo>
                  <a:lnTo>
                    <a:pt x="7573821" y="3224840"/>
                  </a:lnTo>
                  <a:lnTo>
                    <a:pt x="7610522" y="3200077"/>
                  </a:lnTo>
                  <a:lnTo>
                    <a:pt x="7635293" y="3163392"/>
                  </a:lnTo>
                  <a:lnTo>
                    <a:pt x="7644384" y="3118535"/>
                  </a:lnTo>
                  <a:lnTo>
                    <a:pt x="7644384" y="115442"/>
                  </a:lnTo>
                  <a:lnTo>
                    <a:pt x="7635293" y="70562"/>
                  </a:lnTo>
                  <a:lnTo>
                    <a:pt x="7610522" y="33861"/>
                  </a:lnTo>
                  <a:lnTo>
                    <a:pt x="7573821" y="9090"/>
                  </a:lnTo>
                  <a:lnTo>
                    <a:pt x="7528940" y="0"/>
                  </a:lnTo>
                  <a:close/>
                </a:path>
              </a:pathLst>
            </a:custGeom>
            <a:solidFill>
              <a:srgbClr val="6D5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7089647"/>
              <a:ext cx="4067810" cy="954405"/>
            </a:xfrm>
            <a:custGeom>
              <a:avLst/>
              <a:gdLst/>
              <a:ahLst/>
              <a:cxnLst/>
              <a:rect l="l" t="t" r="r" b="b"/>
              <a:pathLst>
                <a:path w="4067810" h="954404">
                  <a:moveTo>
                    <a:pt x="3725164" y="0"/>
                  </a:moveTo>
                  <a:lnTo>
                    <a:pt x="0" y="0"/>
                  </a:lnTo>
                  <a:lnTo>
                    <a:pt x="0" y="954024"/>
                  </a:lnTo>
                  <a:lnTo>
                    <a:pt x="4067556" y="954024"/>
                  </a:lnTo>
                  <a:lnTo>
                    <a:pt x="3725164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51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40">
                <a:solidFill>
                  <a:srgbClr val="FFFFFF"/>
                </a:solidFill>
              </a:rPr>
              <a:t>REVENUE</a:t>
            </a:r>
            <a:r>
              <a:rPr dirty="0" sz="6000" spc="-655">
                <a:solidFill>
                  <a:srgbClr val="FFFFFF"/>
                </a:solidFill>
              </a:rPr>
              <a:t> </a:t>
            </a:r>
            <a:r>
              <a:rPr dirty="0" sz="6000" spc="-125">
                <a:solidFill>
                  <a:srgbClr val="FFFFFF"/>
                </a:solidFill>
              </a:rPr>
              <a:t>MARKET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195">
                <a:solidFill>
                  <a:srgbClr val="FFFFFF"/>
                </a:solidFill>
              </a:rPr>
              <a:t>SHARE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>
                <a:solidFill>
                  <a:srgbClr val="FFFFFF"/>
                </a:solidFill>
              </a:rPr>
              <a:t>BY</a:t>
            </a:r>
            <a:r>
              <a:rPr dirty="0" sz="6000" spc="-615">
                <a:solidFill>
                  <a:srgbClr val="FFFFFF"/>
                </a:solidFill>
              </a:rPr>
              <a:t> </a:t>
            </a:r>
            <a:r>
              <a:rPr dirty="0" sz="6000" spc="-170">
                <a:solidFill>
                  <a:srgbClr val="FFFFFF"/>
                </a:solidFill>
              </a:rPr>
              <a:t>SEGMENTS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335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11" name="object 11" descr=""/>
          <p:cNvSpPr txBox="1"/>
          <p:nvPr/>
        </p:nvSpPr>
        <p:spPr>
          <a:xfrm>
            <a:off x="4486402" y="3042564"/>
            <a:ext cx="5207635" cy="21596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45134" marR="1264285" indent="-433070">
              <a:lnSpc>
                <a:spcPct val="116799"/>
              </a:lnSpc>
              <a:spcBef>
                <a:spcPts val="95"/>
              </a:spcBef>
              <a:buFont typeface="Arial"/>
              <a:buChar char="•"/>
              <a:tabLst>
                <a:tab pos="445134" algn="l"/>
              </a:tabLst>
            </a:pPr>
            <a:r>
              <a:rPr dirty="0" sz="4000" spc="-10">
                <a:solidFill>
                  <a:srgbClr val="FFFFFF"/>
                </a:solidFill>
                <a:latin typeface="Verdana"/>
                <a:cs typeface="Verdana"/>
              </a:rPr>
              <a:t>Dental Consumables</a:t>
            </a:r>
            <a:endParaRPr sz="4000">
              <a:latin typeface="Verdana"/>
              <a:cs typeface="Verdana"/>
            </a:endParaRPr>
          </a:p>
          <a:p>
            <a:pPr marL="445134" indent="-432434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445134" algn="l"/>
              </a:tabLst>
            </a:pPr>
            <a:r>
              <a:rPr dirty="0" sz="4000" spc="50">
                <a:solidFill>
                  <a:srgbClr val="FFFFFF"/>
                </a:solidFill>
                <a:latin typeface="Verdana"/>
                <a:cs typeface="Verdana"/>
              </a:rPr>
              <a:t>Dental</a:t>
            </a:r>
            <a:r>
              <a:rPr dirty="0" sz="4000" spc="-3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120">
                <a:solidFill>
                  <a:srgbClr val="FFFFFF"/>
                </a:solidFill>
                <a:latin typeface="Verdana"/>
                <a:cs typeface="Verdana"/>
              </a:rPr>
              <a:t>Equipment</a:t>
            </a:r>
            <a:endParaRPr sz="40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43255" y="3844290"/>
            <a:ext cx="2981325" cy="5194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250" spc="-65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3250" spc="-31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2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2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785740" y="6479931"/>
            <a:ext cx="4013200" cy="2159000"/>
          </a:xfrm>
          <a:prstGeom prst="rect">
            <a:avLst/>
          </a:prstGeom>
        </p:spPr>
        <p:txBody>
          <a:bodyPr wrap="square" lIns="0" tIns="114300" rIns="0" bIns="0" rtlCol="0" vert="horz">
            <a:spAutoFit/>
          </a:bodyPr>
          <a:lstStyle/>
          <a:p>
            <a:pPr marL="445134" indent="-432434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445134" algn="l"/>
              </a:tabLst>
            </a:pPr>
            <a:r>
              <a:rPr dirty="0" sz="4000" spc="-50">
                <a:solidFill>
                  <a:srgbClr val="FFFFFF"/>
                </a:solidFill>
                <a:latin typeface="Verdana"/>
                <a:cs typeface="Verdana"/>
              </a:rPr>
              <a:t>Solo</a:t>
            </a:r>
            <a:r>
              <a:rPr dirty="0" sz="4000" spc="-3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10">
                <a:solidFill>
                  <a:srgbClr val="FFFFFF"/>
                </a:solidFill>
                <a:latin typeface="Verdana"/>
                <a:cs typeface="Verdana"/>
              </a:rPr>
              <a:t>Practices</a:t>
            </a:r>
            <a:endParaRPr sz="4000">
              <a:latin typeface="Verdana"/>
              <a:cs typeface="Verdana"/>
            </a:endParaRPr>
          </a:p>
          <a:p>
            <a:pPr marL="445134" marR="499745" indent="-433070">
              <a:lnSpc>
                <a:spcPct val="116500"/>
              </a:lnSpc>
              <a:spcBef>
                <a:spcPts val="10"/>
              </a:spcBef>
              <a:buFont typeface="Arial"/>
              <a:buChar char="•"/>
              <a:tabLst>
                <a:tab pos="445134" algn="l"/>
              </a:tabLst>
            </a:pPr>
            <a:r>
              <a:rPr dirty="0" sz="4000" spc="-114">
                <a:solidFill>
                  <a:srgbClr val="FFFFFF"/>
                </a:solidFill>
                <a:latin typeface="Verdana"/>
                <a:cs typeface="Verdana"/>
              </a:rPr>
              <a:t>DSO/</a:t>
            </a:r>
            <a:r>
              <a:rPr dirty="0" sz="4000" spc="-3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10">
                <a:solidFill>
                  <a:srgbClr val="FFFFFF"/>
                </a:solidFill>
                <a:latin typeface="Verdana"/>
                <a:cs typeface="Verdana"/>
              </a:rPr>
              <a:t>Group </a:t>
            </a:r>
            <a:r>
              <a:rPr dirty="0" sz="4000" spc="45">
                <a:solidFill>
                  <a:srgbClr val="FFFFFF"/>
                </a:solidFill>
                <a:latin typeface="Verdana"/>
                <a:cs typeface="Verdana"/>
              </a:rPr>
              <a:t>Practices</a:t>
            </a:r>
            <a:endParaRPr sz="400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084275" y="7094981"/>
            <a:ext cx="1899285" cy="93853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 marR="5080" indent="16510">
              <a:lnSpc>
                <a:spcPts val="3300"/>
              </a:lnSpc>
              <a:spcBef>
                <a:spcPts val="700"/>
              </a:spcBef>
            </a:pPr>
            <a:r>
              <a:rPr dirty="0" sz="3250" spc="100">
                <a:solidFill>
                  <a:srgbClr val="43B4BD"/>
                </a:solidFill>
                <a:latin typeface="Verdana"/>
                <a:cs typeface="Verdana"/>
              </a:rPr>
              <a:t>End</a:t>
            </a:r>
            <a:r>
              <a:rPr dirty="0" sz="3250" spc="-305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250" spc="-25">
                <a:solidFill>
                  <a:srgbClr val="43B4BD"/>
                </a:solidFill>
                <a:latin typeface="Verdana"/>
                <a:cs typeface="Verdana"/>
              </a:rPr>
              <a:t>User </a:t>
            </a:r>
            <a:r>
              <a:rPr dirty="0" sz="32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853" y="1562753"/>
            <a:ext cx="10560850" cy="86741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0" spc="100"/>
              <a:t>Global</a:t>
            </a:r>
            <a:r>
              <a:rPr dirty="0" sz="5000" spc="-195"/>
              <a:t> </a:t>
            </a:r>
            <a:r>
              <a:rPr dirty="0" sz="5000" spc="60"/>
              <a:t>Dental</a:t>
            </a:r>
            <a:r>
              <a:rPr dirty="0" sz="5000" spc="-170"/>
              <a:t> </a:t>
            </a:r>
            <a:r>
              <a:rPr dirty="0" sz="5000"/>
              <a:t>Market</a:t>
            </a:r>
            <a:r>
              <a:rPr dirty="0" sz="5000" spc="-185"/>
              <a:t> </a:t>
            </a:r>
            <a:r>
              <a:rPr dirty="0" sz="5000"/>
              <a:t>Revenue</a:t>
            </a:r>
            <a:r>
              <a:rPr dirty="0" sz="5000" spc="-170"/>
              <a:t> </a:t>
            </a:r>
            <a:r>
              <a:rPr dirty="0" sz="5000"/>
              <a:t>share</a:t>
            </a:r>
            <a:r>
              <a:rPr dirty="0" sz="5000" spc="-175"/>
              <a:t> </a:t>
            </a:r>
            <a:r>
              <a:rPr dirty="0" sz="5000" spc="140"/>
              <a:t>for</a:t>
            </a:r>
            <a:r>
              <a:rPr dirty="0" sz="5000" spc="-200"/>
              <a:t> </a:t>
            </a:r>
            <a:r>
              <a:rPr dirty="0" sz="5000" spc="-20"/>
              <a:t>2022</a:t>
            </a:r>
            <a:endParaRPr sz="5000"/>
          </a:p>
        </p:txBody>
      </p:sp>
      <p:sp>
        <p:nvSpPr>
          <p:cNvPr id="4" name="object 4" descr=""/>
          <p:cNvSpPr txBox="1"/>
          <p:nvPr/>
        </p:nvSpPr>
        <p:spPr>
          <a:xfrm>
            <a:off x="11632183" y="5099050"/>
            <a:ext cx="4720590" cy="1525905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marL="1705610" marR="5080" indent="-1693545">
              <a:lnSpc>
                <a:spcPts val="5810"/>
              </a:lnSpc>
              <a:spcBef>
                <a:spcPts val="390"/>
              </a:spcBef>
            </a:pPr>
            <a:r>
              <a:rPr dirty="0" sz="5000" spc="110">
                <a:latin typeface="Verdana"/>
                <a:cs typeface="Verdana"/>
              </a:rPr>
              <a:t>North</a:t>
            </a:r>
            <a:r>
              <a:rPr dirty="0" sz="5000" spc="-455">
                <a:latin typeface="Verdana"/>
                <a:cs typeface="Verdana"/>
              </a:rPr>
              <a:t> </a:t>
            </a:r>
            <a:r>
              <a:rPr dirty="0" sz="5000" spc="75">
                <a:latin typeface="Verdana"/>
                <a:cs typeface="Verdana"/>
              </a:rPr>
              <a:t>America </a:t>
            </a:r>
            <a:r>
              <a:rPr dirty="0" sz="5000" spc="-535">
                <a:latin typeface="Verdana"/>
                <a:cs typeface="Verdana"/>
              </a:rPr>
              <a:t>45%</a:t>
            </a:r>
            <a:endParaRPr sz="5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6332220" y="2261616"/>
            <a:ext cx="8176259" cy="3013075"/>
          </a:xfrm>
          <a:custGeom>
            <a:avLst/>
            <a:gdLst/>
            <a:ahLst/>
            <a:cxnLst/>
            <a:rect l="l" t="t" r="r" b="b"/>
            <a:pathLst>
              <a:path w="8176259" h="3013075">
                <a:moveTo>
                  <a:pt x="8027670" y="0"/>
                </a:moveTo>
                <a:lnTo>
                  <a:pt x="148589" y="0"/>
                </a:lnTo>
                <a:lnTo>
                  <a:pt x="101681" y="7589"/>
                </a:lnTo>
                <a:lnTo>
                  <a:pt x="60899" y="28712"/>
                </a:lnTo>
                <a:lnTo>
                  <a:pt x="28712" y="60899"/>
                </a:lnTo>
                <a:lnTo>
                  <a:pt x="7589" y="101681"/>
                </a:lnTo>
                <a:lnTo>
                  <a:pt x="0" y="148589"/>
                </a:lnTo>
                <a:lnTo>
                  <a:pt x="0" y="2864357"/>
                </a:lnTo>
                <a:lnTo>
                  <a:pt x="7589" y="2911266"/>
                </a:lnTo>
                <a:lnTo>
                  <a:pt x="28712" y="2952048"/>
                </a:lnTo>
                <a:lnTo>
                  <a:pt x="60899" y="2984235"/>
                </a:lnTo>
                <a:lnTo>
                  <a:pt x="101681" y="3005358"/>
                </a:lnTo>
                <a:lnTo>
                  <a:pt x="148589" y="3012947"/>
                </a:lnTo>
                <a:lnTo>
                  <a:pt x="8027670" y="3012947"/>
                </a:lnTo>
                <a:lnTo>
                  <a:pt x="8074578" y="3005358"/>
                </a:lnTo>
                <a:lnTo>
                  <a:pt x="8115360" y="2984235"/>
                </a:lnTo>
                <a:lnTo>
                  <a:pt x="8147547" y="2952048"/>
                </a:lnTo>
                <a:lnTo>
                  <a:pt x="8168670" y="2911266"/>
                </a:lnTo>
                <a:lnTo>
                  <a:pt x="8176260" y="2864357"/>
                </a:lnTo>
                <a:lnTo>
                  <a:pt x="8176260" y="148589"/>
                </a:lnTo>
                <a:lnTo>
                  <a:pt x="8168670" y="101681"/>
                </a:lnTo>
                <a:lnTo>
                  <a:pt x="8147547" y="60899"/>
                </a:lnTo>
                <a:lnTo>
                  <a:pt x="8115360" y="28712"/>
                </a:lnTo>
                <a:lnTo>
                  <a:pt x="8074578" y="7589"/>
                </a:lnTo>
                <a:lnTo>
                  <a:pt x="8027670" y="0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5568696" y="5681471"/>
            <a:ext cx="8940165" cy="3046730"/>
          </a:xfrm>
          <a:custGeom>
            <a:avLst/>
            <a:gdLst/>
            <a:ahLst/>
            <a:cxnLst/>
            <a:rect l="l" t="t" r="r" b="b"/>
            <a:pathLst>
              <a:path w="8940165" h="3046729">
                <a:moveTo>
                  <a:pt x="8791194" y="0"/>
                </a:moveTo>
                <a:lnTo>
                  <a:pt x="148589" y="0"/>
                </a:lnTo>
                <a:lnTo>
                  <a:pt x="101681" y="7589"/>
                </a:lnTo>
                <a:lnTo>
                  <a:pt x="60899" y="28712"/>
                </a:lnTo>
                <a:lnTo>
                  <a:pt x="28712" y="60899"/>
                </a:lnTo>
                <a:lnTo>
                  <a:pt x="7589" y="101681"/>
                </a:lnTo>
                <a:lnTo>
                  <a:pt x="0" y="148589"/>
                </a:lnTo>
                <a:lnTo>
                  <a:pt x="0" y="2897885"/>
                </a:lnTo>
                <a:lnTo>
                  <a:pt x="7589" y="2944794"/>
                </a:lnTo>
                <a:lnTo>
                  <a:pt x="28712" y="2985576"/>
                </a:lnTo>
                <a:lnTo>
                  <a:pt x="60899" y="3017763"/>
                </a:lnTo>
                <a:lnTo>
                  <a:pt x="101681" y="3038886"/>
                </a:lnTo>
                <a:lnTo>
                  <a:pt x="148589" y="3046476"/>
                </a:lnTo>
                <a:lnTo>
                  <a:pt x="8791194" y="3046476"/>
                </a:lnTo>
                <a:lnTo>
                  <a:pt x="8838102" y="3038886"/>
                </a:lnTo>
                <a:lnTo>
                  <a:pt x="8878884" y="3017763"/>
                </a:lnTo>
                <a:lnTo>
                  <a:pt x="8911071" y="2985576"/>
                </a:lnTo>
                <a:lnTo>
                  <a:pt x="8932194" y="2944794"/>
                </a:lnTo>
                <a:lnTo>
                  <a:pt x="8939784" y="2897885"/>
                </a:lnTo>
                <a:lnTo>
                  <a:pt x="8939784" y="148589"/>
                </a:lnTo>
                <a:lnTo>
                  <a:pt x="8932194" y="101681"/>
                </a:lnTo>
                <a:lnTo>
                  <a:pt x="8911071" y="60899"/>
                </a:lnTo>
                <a:lnTo>
                  <a:pt x="8878884" y="28712"/>
                </a:lnTo>
                <a:lnTo>
                  <a:pt x="8838102" y="7589"/>
                </a:lnTo>
                <a:lnTo>
                  <a:pt x="8791194" y="0"/>
                </a:lnTo>
                <a:close/>
              </a:path>
            </a:pathLst>
          </a:custGeom>
          <a:solidFill>
            <a:srgbClr val="8E96A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4157471" y="2261616"/>
            <a:ext cx="10351135" cy="3013075"/>
            <a:chOff x="4157471" y="2261616"/>
            <a:chExt cx="10351135" cy="3013075"/>
          </a:xfrm>
        </p:grpSpPr>
        <p:sp>
          <p:nvSpPr>
            <p:cNvPr id="6" name="object 6" descr=""/>
            <p:cNvSpPr/>
            <p:nvPr/>
          </p:nvSpPr>
          <p:spPr>
            <a:xfrm>
              <a:off x="5568695" y="2261616"/>
              <a:ext cx="8940165" cy="3013075"/>
            </a:xfrm>
            <a:custGeom>
              <a:avLst/>
              <a:gdLst/>
              <a:ahLst/>
              <a:cxnLst/>
              <a:rect l="l" t="t" r="r" b="b"/>
              <a:pathLst>
                <a:path w="8940165" h="3013075">
                  <a:moveTo>
                    <a:pt x="8791194" y="0"/>
                  </a:moveTo>
                  <a:lnTo>
                    <a:pt x="148589" y="0"/>
                  </a:lnTo>
                  <a:lnTo>
                    <a:pt x="101681" y="7589"/>
                  </a:lnTo>
                  <a:lnTo>
                    <a:pt x="60899" y="28712"/>
                  </a:lnTo>
                  <a:lnTo>
                    <a:pt x="28712" y="60899"/>
                  </a:lnTo>
                  <a:lnTo>
                    <a:pt x="7589" y="101681"/>
                  </a:lnTo>
                  <a:lnTo>
                    <a:pt x="0" y="148589"/>
                  </a:lnTo>
                  <a:lnTo>
                    <a:pt x="0" y="2864357"/>
                  </a:lnTo>
                  <a:lnTo>
                    <a:pt x="7589" y="2911266"/>
                  </a:lnTo>
                  <a:lnTo>
                    <a:pt x="28712" y="2952048"/>
                  </a:lnTo>
                  <a:lnTo>
                    <a:pt x="60899" y="2984235"/>
                  </a:lnTo>
                  <a:lnTo>
                    <a:pt x="101681" y="3005358"/>
                  </a:lnTo>
                  <a:lnTo>
                    <a:pt x="148589" y="3012947"/>
                  </a:lnTo>
                  <a:lnTo>
                    <a:pt x="8791194" y="3012947"/>
                  </a:lnTo>
                  <a:lnTo>
                    <a:pt x="8838102" y="3005358"/>
                  </a:lnTo>
                  <a:lnTo>
                    <a:pt x="8878884" y="2984235"/>
                  </a:lnTo>
                  <a:lnTo>
                    <a:pt x="8911071" y="2952048"/>
                  </a:lnTo>
                  <a:lnTo>
                    <a:pt x="8932194" y="2911266"/>
                  </a:lnTo>
                  <a:lnTo>
                    <a:pt x="8939784" y="2864357"/>
                  </a:lnTo>
                  <a:lnTo>
                    <a:pt x="8939784" y="148589"/>
                  </a:lnTo>
                  <a:lnTo>
                    <a:pt x="8932194" y="101681"/>
                  </a:lnTo>
                  <a:lnTo>
                    <a:pt x="8911071" y="60899"/>
                  </a:lnTo>
                  <a:lnTo>
                    <a:pt x="8878884" y="28712"/>
                  </a:lnTo>
                  <a:lnTo>
                    <a:pt x="8838102" y="7589"/>
                  </a:lnTo>
                  <a:lnTo>
                    <a:pt x="8791194" y="0"/>
                  </a:lnTo>
                  <a:close/>
                </a:path>
              </a:pathLst>
            </a:custGeom>
            <a:solidFill>
              <a:srgbClr val="312C2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157471" y="2727960"/>
              <a:ext cx="2560320" cy="2080260"/>
            </a:xfrm>
            <a:custGeom>
              <a:avLst/>
              <a:gdLst/>
              <a:ahLst/>
              <a:cxnLst/>
              <a:rect l="l" t="t" r="r" b="b"/>
              <a:pathLst>
                <a:path w="2560320" h="2080260">
                  <a:moveTo>
                    <a:pt x="2411729" y="0"/>
                  </a:moveTo>
                  <a:lnTo>
                    <a:pt x="148589" y="0"/>
                  </a:lnTo>
                  <a:lnTo>
                    <a:pt x="101681" y="7589"/>
                  </a:lnTo>
                  <a:lnTo>
                    <a:pt x="60899" y="28712"/>
                  </a:lnTo>
                  <a:lnTo>
                    <a:pt x="28712" y="60899"/>
                  </a:lnTo>
                  <a:lnTo>
                    <a:pt x="7589" y="101681"/>
                  </a:lnTo>
                  <a:lnTo>
                    <a:pt x="0" y="148590"/>
                  </a:lnTo>
                  <a:lnTo>
                    <a:pt x="0" y="1931670"/>
                  </a:lnTo>
                  <a:lnTo>
                    <a:pt x="7589" y="1978578"/>
                  </a:lnTo>
                  <a:lnTo>
                    <a:pt x="28712" y="2019360"/>
                  </a:lnTo>
                  <a:lnTo>
                    <a:pt x="60899" y="2051547"/>
                  </a:lnTo>
                  <a:lnTo>
                    <a:pt x="101681" y="2072670"/>
                  </a:lnTo>
                  <a:lnTo>
                    <a:pt x="148589" y="2080260"/>
                  </a:lnTo>
                  <a:lnTo>
                    <a:pt x="2411729" y="2080260"/>
                  </a:lnTo>
                  <a:lnTo>
                    <a:pt x="2458638" y="2072670"/>
                  </a:lnTo>
                  <a:lnTo>
                    <a:pt x="2499420" y="2051547"/>
                  </a:lnTo>
                  <a:lnTo>
                    <a:pt x="2531607" y="2019360"/>
                  </a:lnTo>
                  <a:lnTo>
                    <a:pt x="2552730" y="1978578"/>
                  </a:lnTo>
                  <a:lnTo>
                    <a:pt x="2560320" y="1931670"/>
                  </a:lnTo>
                  <a:lnTo>
                    <a:pt x="2560320" y="148590"/>
                  </a:lnTo>
                  <a:lnTo>
                    <a:pt x="2552730" y="101681"/>
                  </a:lnTo>
                  <a:lnTo>
                    <a:pt x="2531607" y="60899"/>
                  </a:lnTo>
                  <a:lnTo>
                    <a:pt x="2499420" y="28712"/>
                  </a:lnTo>
                  <a:lnTo>
                    <a:pt x="2458638" y="7589"/>
                  </a:lnTo>
                  <a:lnTo>
                    <a:pt x="2411729" y="0"/>
                  </a:lnTo>
                  <a:close/>
                </a:path>
              </a:pathLst>
            </a:custGeom>
            <a:solidFill>
              <a:srgbClr val="8E96A4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/>
          <p:nvPr/>
        </p:nvSpPr>
        <p:spPr>
          <a:xfrm>
            <a:off x="4157471" y="6164579"/>
            <a:ext cx="2560320" cy="2080260"/>
          </a:xfrm>
          <a:custGeom>
            <a:avLst/>
            <a:gdLst/>
            <a:ahLst/>
            <a:cxnLst/>
            <a:rect l="l" t="t" r="r" b="b"/>
            <a:pathLst>
              <a:path w="2560320" h="2080259">
                <a:moveTo>
                  <a:pt x="2411729" y="0"/>
                </a:moveTo>
                <a:lnTo>
                  <a:pt x="148589" y="0"/>
                </a:lnTo>
                <a:lnTo>
                  <a:pt x="101681" y="7589"/>
                </a:lnTo>
                <a:lnTo>
                  <a:pt x="60899" y="28712"/>
                </a:lnTo>
                <a:lnTo>
                  <a:pt x="28712" y="60899"/>
                </a:lnTo>
                <a:lnTo>
                  <a:pt x="7589" y="101681"/>
                </a:lnTo>
                <a:lnTo>
                  <a:pt x="0" y="148590"/>
                </a:lnTo>
                <a:lnTo>
                  <a:pt x="0" y="1931670"/>
                </a:lnTo>
                <a:lnTo>
                  <a:pt x="7589" y="1978578"/>
                </a:lnTo>
                <a:lnTo>
                  <a:pt x="28712" y="2019360"/>
                </a:lnTo>
                <a:lnTo>
                  <a:pt x="60899" y="2051547"/>
                </a:lnTo>
                <a:lnTo>
                  <a:pt x="101681" y="2072670"/>
                </a:lnTo>
                <a:lnTo>
                  <a:pt x="148589" y="2080260"/>
                </a:lnTo>
                <a:lnTo>
                  <a:pt x="2411729" y="2080260"/>
                </a:lnTo>
                <a:lnTo>
                  <a:pt x="2458638" y="2072670"/>
                </a:lnTo>
                <a:lnTo>
                  <a:pt x="2499420" y="2051547"/>
                </a:lnTo>
                <a:lnTo>
                  <a:pt x="2531607" y="2019360"/>
                </a:lnTo>
                <a:lnTo>
                  <a:pt x="2552730" y="1978578"/>
                </a:lnTo>
                <a:lnTo>
                  <a:pt x="2560320" y="1931670"/>
                </a:lnTo>
                <a:lnTo>
                  <a:pt x="2560320" y="148590"/>
                </a:lnTo>
                <a:lnTo>
                  <a:pt x="2552730" y="101681"/>
                </a:lnTo>
                <a:lnTo>
                  <a:pt x="2531607" y="60899"/>
                </a:lnTo>
                <a:lnTo>
                  <a:pt x="2499420" y="28712"/>
                </a:lnTo>
                <a:lnTo>
                  <a:pt x="2458638" y="7589"/>
                </a:lnTo>
                <a:lnTo>
                  <a:pt x="2411729" y="0"/>
                </a:lnTo>
                <a:close/>
              </a:path>
            </a:pathLst>
          </a:custGeom>
          <a:solidFill>
            <a:srgbClr val="312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643116" y="3419855"/>
            <a:ext cx="601980" cy="696595"/>
          </a:xfrm>
          <a:custGeom>
            <a:avLst/>
            <a:gdLst/>
            <a:ahLst/>
            <a:cxnLst/>
            <a:rect l="l" t="t" r="r" b="b"/>
            <a:pathLst>
              <a:path w="601979" h="696595">
                <a:moveTo>
                  <a:pt x="0" y="0"/>
                </a:moveTo>
                <a:lnTo>
                  <a:pt x="0" y="696468"/>
                </a:lnTo>
                <a:lnTo>
                  <a:pt x="601979" y="348234"/>
                </a:lnTo>
                <a:lnTo>
                  <a:pt x="0" y="0"/>
                </a:lnTo>
                <a:close/>
              </a:path>
            </a:pathLst>
          </a:custGeom>
          <a:solidFill>
            <a:srgbClr val="8E96A4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643116" y="6856476"/>
            <a:ext cx="601980" cy="695325"/>
          </a:xfrm>
          <a:custGeom>
            <a:avLst/>
            <a:gdLst/>
            <a:ahLst/>
            <a:cxnLst/>
            <a:rect l="l" t="t" r="r" b="b"/>
            <a:pathLst>
              <a:path w="601979" h="695325">
                <a:moveTo>
                  <a:pt x="0" y="0"/>
                </a:moveTo>
                <a:lnTo>
                  <a:pt x="0" y="694944"/>
                </a:lnTo>
                <a:lnTo>
                  <a:pt x="601979" y="347472"/>
                </a:lnTo>
                <a:lnTo>
                  <a:pt x="0" y="0"/>
                </a:lnTo>
                <a:close/>
              </a:path>
            </a:pathLst>
          </a:custGeom>
          <a:solidFill>
            <a:srgbClr val="312C2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82997" y="3376295"/>
            <a:ext cx="1856613" cy="588263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04105" y="6950329"/>
            <a:ext cx="2563241" cy="58826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7581392" y="2809493"/>
            <a:ext cx="5732780" cy="170180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12700" marR="5080">
              <a:lnSpc>
                <a:spcPct val="87500"/>
              </a:lnSpc>
              <a:spcBef>
                <a:spcPts val="695"/>
              </a:spcBef>
            </a:pPr>
            <a:r>
              <a:rPr dirty="0" sz="4000" spc="620" b="0">
                <a:solidFill>
                  <a:srgbClr val="FFFFFF"/>
                </a:solidFill>
                <a:latin typeface="Yanone Kaffeesatz Thin"/>
                <a:cs typeface="Yanone Kaffeesatz Thin"/>
              </a:rPr>
              <a:t>Technological </a:t>
            </a:r>
            <a:r>
              <a:rPr dirty="0" sz="4000" spc="640" b="0">
                <a:solidFill>
                  <a:srgbClr val="FFFFFF"/>
                </a:solidFill>
                <a:latin typeface="Yanone Kaffeesatz Thin"/>
                <a:cs typeface="Yanone Kaffeesatz Thin"/>
              </a:rPr>
              <a:t>Advancements</a:t>
            </a:r>
            <a:r>
              <a:rPr dirty="0" sz="4000" spc="2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70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10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 </a:t>
            </a: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000" spc="2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9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93345" rIns="0" bIns="0" rtlCol="0" vert="horz">
            <a:spAutoFit/>
          </a:bodyPr>
          <a:lstStyle/>
          <a:p>
            <a:pPr marL="12700" marR="5080">
              <a:lnSpc>
                <a:spcPts val="4200"/>
              </a:lnSpc>
              <a:spcBef>
                <a:spcPts val="735"/>
              </a:spcBef>
            </a:pPr>
            <a:r>
              <a:rPr dirty="0" sz="4000" spc="620" b="0">
                <a:solidFill>
                  <a:srgbClr val="FFFFFF"/>
                </a:solidFill>
                <a:latin typeface="Yanone Kaffeesatz Thin"/>
                <a:cs typeface="Yanone Kaffeesatz Thin"/>
              </a:rPr>
              <a:t>High</a:t>
            </a:r>
            <a:r>
              <a:rPr dirty="0" sz="4000" spc="2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30" b="0">
                <a:solidFill>
                  <a:srgbClr val="FFFFFF"/>
                </a:solidFill>
                <a:latin typeface="Yanone Kaffeesatz Thin"/>
                <a:cs typeface="Yanone Kaffeesatz Thin"/>
              </a:rPr>
              <a:t>Cost</a:t>
            </a:r>
            <a:r>
              <a:rPr dirty="0" sz="4000" spc="2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75" b="0">
                <a:solidFill>
                  <a:srgbClr val="FFFFFF"/>
                </a:solidFill>
                <a:latin typeface="Yanone Kaffeesatz Thin"/>
                <a:cs typeface="Yanone Kaffeesatz Thin"/>
              </a:rPr>
              <a:t>of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65" b="0">
                <a:solidFill>
                  <a:srgbClr val="FFFFFF"/>
                </a:solidFill>
                <a:latin typeface="Yanone Kaffeesatz Thin"/>
                <a:cs typeface="Yanone Kaffeesatz Thin"/>
              </a:rPr>
              <a:t>Dental </a:t>
            </a:r>
            <a:r>
              <a:rPr dirty="0" sz="4000" spc="620" b="0">
                <a:solidFill>
                  <a:srgbClr val="FFFFFF"/>
                </a:solidFill>
                <a:latin typeface="Yanone Kaffeesatz Thin"/>
                <a:cs typeface="Yanone Kaffeesatz Thin"/>
              </a:rPr>
              <a:t>Treatment</a:t>
            </a:r>
            <a:r>
              <a:rPr dirty="0" sz="4000" spc="2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6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000" spc="30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0" b="0">
                <a:solidFill>
                  <a:srgbClr val="FFFFFF"/>
                </a:solidFill>
                <a:latin typeface="Yanone Kaffeesatz Thin"/>
                <a:cs typeface="Yanone Kaffeesatz Thin"/>
              </a:rPr>
              <a:t>Hinder</a:t>
            </a:r>
            <a:r>
              <a:rPr dirty="0" sz="4000" spc="2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7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 </a:t>
            </a:r>
            <a:r>
              <a:rPr dirty="0" sz="4000" spc="59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2317" rIns="0" bIns="0" rtlCol="0" vert="horz">
            <a:spAutoFit/>
          </a:bodyPr>
          <a:lstStyle/>
          <a:p>
            <a:pPr marL="3637915">
              <a:lnSpc>
                <a:spcPct val="100000"/>
              </a:lnSpc>
              <a:spcBef>
                <a:spcPts val="100"/>
              </a:spcBef>
            </a:pPr>
            <a:r>
              <a:rPr dirty="0" sz="6000" spc="-165"/>
              <a:t>AUTHOR'S</a:t>
            </a:r>
            <a:r>
              <a:rPr dirty="0" sz="6000" spc="-575"/>
              <a:t> </a:t>
            </a:r>
            <a:r>
              <a:rPr dirty="0" sz="6000" spc="-130"/>
              <a:t>PERSPECTIVE</a:t>
            </a:r>
            <a:endParaRPr sz="6000"/>
          </a:p>
        </p:txBody>
      </p:sp>
      <p:sp>
        <p:nvSpPr>
          <p:cNvPr id="4" name="object 4" descr=""/>
          <p:cNvSpPr txBox="1"/>
          <p:nvPr/>
        </p:nvSpPr>
        <p:spPr>
          <a:xfrm>
            <a:off x="538378" y="2302610"/>
            <a:ext cx="9116695" cy="73171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6390" marR="5080" indent="-314325">
              <a:lnSpc>
                <a:spcPct val="117900"/>
              </a:lnSpc>
              <a:spcBef>
                <a:spcPts val="100"/>
              </a:spcBef>
              <a:buFont typeface="Arial"/>
              <a:buChar char="•"/>
              <a:tabLst>
                <a:tab pos="326390" algn="l"/>
              </a:tabLst>
            </a:pPr>
            <a:r>
              <a:rPr dirty="0" sz="2900" spc="-80">
                <a:latin typeface="Verdana"/>
                <a:cs typeface="Verdana"/>
              </a:rPr>
              <a:t>The</a:t>
            </a:r>
            <a:r>
              <a:rPr dirty="0" sz="2900" spc="-285">
                <a:latin typeface="Verdana"/>
                <a:cs typeface="Verdana"/>
              </a:rPr>
              <a:t> </a:t>
            </a:r>
            <a:r>
              <a:rPr dirty="0" sz="2900" spc="-20">
                <a:latin typeface="Verdana"/>
                <a:cs typeface="Verdana"/>
              </a:rPr>
              <a:t>Global</a:t>
            </a:r>
            <a:r>
              <a:rPr dirty="0" sz="2900" spc="-320">
                <a:latin typeface="Verdana"/>
                <a:cs typeface="Verdana"/>
              </a:rPr>
              <a:t> </a:t>
            </a:r>
            <a:r>
              <a:rPr dirty="0" sz="2900" spc="-40">
                <a:latin typeface="Verdana"/>
                <a:cs typeface="Verdana"/>
              </a:rPr>
              <a:t>Dental</a:t>
            </a:r>
            <a:r>
              <a:rPr dirty="0" sz="2900" spc="-290">
                <a:latin typeface="Verdana"/>
                <a:cs typeface="Verdana"/>
              </a:rPr>
              <a:t> </a:t>
            </a:r>
            <a:r>
              <a:rPr dirty="0" sz="2900" spc="-55">
                <a:latin typeface="Verdana"/>
                <a:cs typeface="Verdana"/>
              </a:rPr>
              <a:t>Market</a:t>
            </a:r>
            <a:r>
              <a:rPr dirty="0" sz="2900" spc="-320">
                <a:latin typeface="Verdana"/>
                <a:cs typeface="Verdana"/>
              </a:rPr>
              <a:t> </a:t>
            </a:r>
            <a:r>
              <a:rPr dirty="0" sz="2900" spc="-55">
                <a:latin typeface="Verdana"/>
                <a:cs typeface="Verdana"/>
              </a:rPr>
              <a:t>is</a:t>
            </a:r>
            <a:r>
              <a:rPr dirty="0" sz="2900" spc="-285">
                <a:latin typeface="Verdana"/>
                <a:cs typeface="Verdana"/>
              </a:rPr>
              <a:t> </a:t>
            </a:r>
            <a:r>
              <a:rPr dirty="0" sz="2900" spc="-65">
                <a:latin typeface="Verdana"/>
                <a:cs typeface="Verdana"/>
              </a:rPr>
              <a:t>witnessing</a:t>
            </a:r>
            <a:r>
              <a:rPr dirty="0" sz="2900" spc="-305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significant </a:t>
            </a:r>
            <a:r>
              <a:rPr dirty="0" sz="2900" spc="-60">
                <a:latin typeface="Verdana"/>
                <a:cs typeface="Verdana"/>
              </a:rPr>
              <a:t>growth</a:t>
            </a:r>
            <a:r>
              <a:rPr dirty="0" sz="2900" spc="-325">
                <a:latin typeface="Verdana"/>
                <a:cs typeface="Verdana"/>
              </a:rPr>
              <a:t> </a:t>
            </a:r>
            <a:r>
              <a:rPr dirty="0" sz="2900" spc="-50">
                <a:latin typeface="Verdana"/>
                <a:cs typeface="Verdana"/>
              </a:rPr>
              <a:t>in</a:t>
            </a:r>
            <a:r>
              <a:rPr dirty="0" sz="2900" spc="-285">
                <a:latin typeface="Verdana"/>
                <a:cs typeface="Verdana"/>
              </a:rPr>
              <a:t> </a:t>
            </a:r>
            <a:r>
              <a:rPr dirty="0" sz="2900" spc="-25">
                <a:latin typeface="Verdana"/>
                <a:cs typeface="Verdana"/>
              </a:rPr>
              <a:t>the</a:t>
            </a:r>
            <a:r>
              <a:rPr dirty="0" sz="2900" spc="-280">
                <a:latin typeface="Verdana"/>
                <a:cs typeface="Verdana"/>
              </a:rPr>
              <a:t> </a:t>
            </a:r>
            <a:r>
              <a:rPr dirty="0" sz="2900" spc="-75">
                <a:latin typeface="Verdana"/>
                <a:cs typeface="Verdana"/>
              </a:rPr>
              <a:t>near</a:t>
            </a:r>
            <a:r>
              <a:rPr dirty="0" sz="2900" spc="-310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future.</a:t>
            </a:r>
            <a:endParaRPr sz="2900">
              <a:latin typeface="Verdana"/>
              <a:cs typeface="Verdana"/>
            </a:endParaRPr>
          </a:p>
          <a:p>
            <a:pPr marL="326390" marR="207010" indent="-314325">
              <a:lnSpc>
                <a:spcPct val="117800"/>
              </a:lnSpc>
              <a:spcBef>
                <a:spcPts val="5"/>
              </a:spcBef>
              <a:buFont typeface="Arial"/>
              <a:buChar char="•"/>
              <a:tabLst>
                <a:tab pos="326390" algn="l"/>
              </a:tabLst>
            </a:pPr>
            <a:r>
              <a:rPr dirty="0" sz="2900" spc="-10">
                <a:latin typeface="Verdana"/>
                <a:cs typeface="Verdana"/>
              </a:rPr>
              <a:t>Artificial</a:t>
            </a:r>
            <a:r>
              <a:rPr dirty="0" sz="2900" spc="-275">
                <a:latin typeface="Verdana"/>
                <a:cs typeface="Verdana"/>
              </a:rPr>
              <a:t> </a:t>
            </a:r>
            <a:r>
              <a:rPr dirty="0" sz="2900" spc="-40">
                <a:latin typeface="Verdana"/>
                <a:cs typeface="Verdana"/>
              </a:rPr>
              <a:t>intelligence</a:t>
            </a:r>
            <a:r>
              <a:rPr dirty="0" sz="2900" spc="-290">
                <a:latin typeface="Verdana"/>
                <a:cs typeface="Verdana"/>
              </a:rPr>
              <a:t> </a:t>
            </a:r>
            <a:r>
              <a:rPr dirty="0" sz="2900" spc="-45">
                <a:latin typeface="Verdana"/>
                <a:cs typeface="Verdana"/>
              </a:rPr>
              <a:t>and</a:t>
            </a:r>
            <a:r>
              <a:rPr dirty="0" sz="2900" spc="-254">
                <a:latin typeface="Verdana"/>
                <a:cs typeface="Verdana"/>
              </a:rPr>
              <a:t> </a:t>
            </a:r>
            <a:r>
              <a:rPr dirty="0" sz="2900" spc="-55">
                <a:latin typeface="Verdana"/>
                <a:cs typeface="Verdana"/>
              </a:rPr>
              <a:t>neural</a:t>
            </a:r>
            <a:r>
              <a:rPr dirty="0" sz="2900" spc="-265">
                <a:latin typeface="Verdana"/>
                <a:cs typeface="Verdana"/>
              </a:rPr>
              <a:t> </a:t>
            </a:r>
            <a:r>
              <a:rPr dirty="0" sz="2900" spc="-95">
                <a:latin typeface="Verdana"/>
                <a:cs typeface="Verdana"/>
              </a:rPr>
              <a:t>networks-</a:t>
            </a:r>
            <a:r>
              <a:rPr dirty="0" sz="2900" spc="-10">
                <a:latin typeface="Verdana"/>
                <a:cs typeface="Verdana"/>
              </a:rPr>
              <a:t>based </a:t>
            </a:r>
            <a:r>
              <a:rPr dirty="0" sz="2900" spc="-65">
                <a:latin typeface="Verdana"/>
                <a:cs typeface="Verdana"/>
              </a:rPr>
              <a:t>machine</a:t>
            </a:r>
            <a:r>
              <a:rPr dirty="0" sz="2900" spc="-270">
                <a:latin typeface="Verdana"/>
                <a:cs typeface="Verdana"/>
              </a:rPr>
              <a:t> </a:t>
            </a:r>
            <a:r>
              <a:rPr dirty="0" sz="2900" spc="-40">
                <a:latin typeface="Verdana"/>
                <a:cs typeface="Verdana"/>
              </a:rPr>
              <a:t>translation</a:t>
            </a:r>
            <a:r>
              <a:rPr dirty="0" sz="2900" spc="-300">
                <a:latin typeface="Verdana"/>
                <a:cs typeface="Verdana"/>
              </a:rPr>
              <a:t> </a:t>
            </a:r>
            <a:r>
              <a:rPr dirty="0" sz="2900" spc="-45">
                <a:latin typeface="Verdana"/>
                <a:cs typeface="Verdana"/>
              </a:rPr>
              <a:t>software</a:t>
            </a:r>
            <a:r>
              <a:rPr dirty="0" sz="2900" spc="-260">
                <a:latin typeface="Verdana"/>
                <a:cs typeface="Verdana"/>
              </a:rPr>
              <a:t> </a:t>
            </a:r>
            <a:r>
              <a:rPr dirty="0" sz="2900" spc="-80">
                <a:latin typeface="Verdana"/>
                <a:cs typeface="Verdana"/>
              </a:rPr>
              <a:t>have</a:t>
            </a:r>
            <a:r>
              <a:rPr dirty="0" sz="2900" spc="-270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significantly </a:t>
            </a:r>
            <a:r>
              <a:rPr dirty="0" sz="2900" spc="-50">
                <a:latin typeface="Verdana"/>
                <a:cs typeface="Verdana"/>
              </a:rPr>
              <a:t>increased</a:t>
            </a:r>
            <a:r>
              <a:rPr dirty="0" sz="2900" spc="-260">
                <a:latin typeface="Verdana"/>
                <a:cs typeface="Verdana"/>
              </a:rPr>
              <a:t> </a:t>
            </a:r>
            <a:r>
              <a:rPr dirty="0" sz="2900" spc="-40">
                <a:latin typeface="Verdana"/>
                <a:cs typeface="Verdana"/>
              </a:rPr>
              <a:t>translation</a:t>
            </a:r>
            <a:r>
              <a:rPr dirty="0" sz="2900" spc="-295">
                <a:latin typeface="Verdana"/>
                <a:cs typeface="Verdana"/>
              </a:rPr>
              <a:t> </a:t>
            </a:r>
            <a:r>
              <a:rPr dirty="0" sz="2900" spc="-25">
                <a:latin typeface="Verdana"/>
                <a:cs typeface="Verdana"/>
              </a:rPr>
              <a:t>accuracy</a:t>
            </a:r>
            <a:r>
              <a:rPr dirty="0" sz="2900" spc="-254">
                <a:latin typeface="Verdana"/>
                <a:cs typeface="Verdana"/>
              </a:rPr>
              <a:t> </a:t>
            </a:r>
            <a:r>
              <a:rPr dirty="0" sz="2900" spc="-45">
                <a:latin typeface="Verdana"/>
                <a:cs typeface="Verdana"/>
              </a:rPr>
              <a:t>and</a:t>
            </a:r>
            <a:r>
              <a:rPr dirty="0" sz="2900" spc="-260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efficiency.</a:t>
            </a:r>
            <a:endParaRPr sz="2900">
              <a:latin typeface="Verdana"/>
              <a:cs typeface="Verdana"/>
            </a:endParaRPr>
          </a:p>
          <a:p>
            <a:pPr marL="326390" marR="553720" indent="-314325">
              <a:lnSpc>
                <a:spcPct val="117800"/>
              </a:lnSpc>
              <a:spcBef>
                <a:spcPts val="5"/>
              </a:spcBef>
              <a:buFont typeface="Arial"/>
              <a:buChar char="•"/>
              <a:tabLst>
                <a:tab pos="326390" algn="l"/>
              </a:tabLst>
            </a:pPr>
            <a:r>
              <a:rPr dirty="0" sz="2900" spc="-80">
                <a:latin typeface="Verdana"/>
                <a:cs typeface="Verdana"/>
              </a:rPr>
              <a:t>The</a:t>
            </a:r>
            <a:r>
              <a:rPr dirty="0" sz="2900" spc="-28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sector</a:t>
            </a:r>
            <a:r>
              <a:rPr dirty="0" sz="2900" spc="-300">
                <a:latin typeface="Verdana"/>
                <a:cs typeface="Verdana"/>
              </a:rPr>
              <a:t> </a:t>
            </a:r>
            <a:r>
              <a:rPr dirty="0" sz="2900" spc="-55">
                <a:latin typeface="Verdana"/>
                <a:cs typeface="Verdana"/>
              </a:rPr>
              <a:t>is</a:t>
            </a:r>
            <a:r>
              <a:rPr dirty="0" sz="2900" spc="-285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predicted</a:t>
            </a:r>
            <a:r>
              <a:rPr dirty="0" sz="2900" spc="-34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to</a:t>
            </a:r>
            <a:r>
              <a:rPr dirty="0" sz="2900" spc="-275">
                <a:latin typeface="Verdana"/>
                <a:cs typeface="Verdana"/>
              </a:rPr>
              <a:t> </a:t>
            </a:r>
            <a:r>
              <a:rPr dirty="0" sz="2900" spc="-30">
                <a:latin typeface="Verdana"/>
                <a:cs typeface="Verdana"/>
              </a:rPr>
              <a:t>be</a:t>
            </a:r>
            <a:r>
              <a:rPr dirty="0" sz="2900" spc="-295">
                <a:latin typeface="Verdana"/>
                <a:cs typeface="Verdana"/>
              </a:rPr>
              <a:t> </a:t>
            </a:r>
            <a:r>
              <a:rPr dirty="0" sz="2900" spc="-35">
                <a:latin typeface="Verdana"/>
                <a:cs typeface="Verdana"/>
              </a:rPr>
              <a:t>driven</a:t>
            </a:r>
            <a:r>
              <a:rPr dirty="0" sz="2900" spc="-325">
                <a:latin typeface="Verdana"/>
                <a:cs typeface="Verdana"/>
              </a:rPr>
              <a:t> </a:t>
            </a:r>
            <a:r>
              <a:rPr dirty="0" sz="2900" spc="-25">
                <a:latin typeface="Verdana"/>
                <a:cs typeface="Verdana"/>
              </a:rPr>
              <a:t>by</a:t>
            </a:r>
            <a:r>
              <a:rPr dirty="0" sz="2900" spc="-280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several </a:t>
            </a:r>
            <a:r>
              <a:rPr dirty="0" sz="2900" spc="-45">
                <a:latin typeface="Verdana"/>
                <a:cs typeface="Verdana"/>
              </a:rPr>
              <a:t>factors,</a:t>
            </a:r>
            <a:r>
              <a:rPr dirty="0" sz="2900" spc="-310">
                <a:latin typeface="Verdana"/>
                <a:cs typeface="Verdana"/>
              </a:rPr>
              <a:t> </a:t>
            </a:r>
            <a:r>
              <a:rPr dirty="0" sz="2900" spc="-40">
                <a:latin typeface="Verdana"/>
                <a:cs typeface="Verdana"/>
              </a:rPr>
              <a:t>including</a:t>
            </a:r>
            <a:r>
              <a:rPr dirty="0" sz="2900" spc="-295">
                <a:latin typeface="Verdana"/>
                <a:cs typeface="Verdana"/>
              </a:rPr>
              <a:t> </a:t>
            </a:r>
            <a:r>
              <a:rPr dirty="0" sz="2900" spc="-25">
                <a:latin typeface="Verdana"/>
                <a:cs typeface="Verdana"/>
              </a:rPr>
              <a:t>the</a:t>
            </a:r>
            <a:r>
              <a:rPr dirty="0" sz="2900" spc="-270">
                <a:latin typeface="Verdana"/>
                <a:cs typeface="Verdana"/>
              </a:rPr>
              <a:t> </a:t>
            </a:r>
            <a:r>
              <a:rPr dirty="0" sz="2900" spc="-100">
                <a:latin typeface="Verdana"/>
                <a:cs typeface="Verdana"/>
              </a:rPr>
              <a:t>growing</a:t>
            </a:r>
            <a:r>
              <a:rPr dirty="0" sz="2900" spc="-310">
                <a:latin typeface="Verdana"/>
                <a:cs typeface="Verdana"/>
              </a:rPr>
              <a:t> </a:t>
            </a:r>
            <a:r>
              <a:rPr dirty="0" sz="2900" spc="-65">
                <a:latin typeface="Verdana"/>
                <a:cs typeface="Verdana"/>
              </a:rPr>
              <a:t>number</a:t>
            </a:r>
            <a:r>
              <a:rPr dirty="0" sz="2900" spc="-285">
                <a:latin typeface="Verdana"/>
                <a:cs typeface="Verdana"/>
              </a:rPr>
              <a:t> </a:t>
            </a:r>
            <a:r>
              <a:rPr dirty="0" sz="2900" spc="55">
                <a:latin typeface="Verdana"/>
                <a:cs typeface="Verdana"/>
              </a:rPr>
              <a:t>of</a:t>
            </a:r>
            <a:r>
              <a:rPr dirty="0" sz="2900" spc="-280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older </a:t>
            </a:r>
            <a:r>
              <a:rPr dirty="0" sz="2900" spc="-25">
                <a:latin typeface="Verdana"/>
                <a:cs typeface="Verdana"/>
              </a:rPr>
              <a:t>adults</a:t>
            </a:r>
            <a:r>
              <a:rPr dirty="0" sz="2900" spc="-290">
                <a:latin typeface="Verdana"/>
                <a:cs typeface="Verdana"/>
              </a:rPr>
              <a:t> </a:t>
            </a:r>
            <a:r>
              <a:rPr dirty="0" sz="2900" spc="-50">
                <a:latin typeface="Verdana"/>
                <a:cs typeface="Verdana"/>
              </a:rPr>
              <a:t>who</a:t>
            </a:r>
            <a:r>
              <a:rPr dirty="0" sz="2900" spc="-285">
                <a:latin typeface="Verdana"/>
                <a:cs typeface="Verdana"/>
              </a:rPr>
              <a:t> </a:t>
            </a:r>
            <a:r>
              <a:rPr dirty="0" sz="2900" spc="-20">
                <a:latin typeface="Verdana"/>
                <a:cs typeface="Verdana"/>
              </a:rPr>
              <a:t>suffer</a:t>
            </a:r>
            <a:r>
              <a:rPr dirty="0" sz="2900" spc="-275">
                <a:latin typeface="Verdana"/>
                <a:cs typeface="Verdana"/>
              </a:rPr>
              <a:t> </a:t>
            </a:r>
            <a:r>
              <a:rPr dirty="0" sz="2900" spc="-30">
                <a:latin typeface="Verdana"/>
                <a:cs typeface="Verdana"/>
              </a:rPr>
              <a:t>from</a:t>
            </a:r>
            <a:r>
              <a:rPr dirty="0" sz="2900" spc="-310">
                <a:latin typeface="Verdana"/>
                <a:cs typeface="Verdana"/>
              </a:rPr>
              <a:t> </a:t>
            </a:r>
            <a:r>
              <a:rPr dirty="0" sz="2900" spc="-25">
                <a:latin typeface="Verdana"/>
                <a:cs typeface="Verdana"/>
              </a:rPr>
              <a:t>oral</a:t>
            </a:r>
            <a:r>
              <a:rPr dirty="0" sz="2900" spc="-295">
                <a:latin typeface="Verdana"/>
                <a:cs typeface="Verdana"/>
              </a:rPr>
              <a:t> </a:t>
            </a:r>
            <a:r>
              <a:rPr dirty="0" sz="2900" spc="-60">
                <a:latin typeface="Verdana"/>
                <a:cs typeface="Verdana"/>
              </a:rPr>
              <a:t>disorders,</a:t>
            </a:r>
            <a:r>
              <a:rPr dirty="0" sz="2900" spc="-315">
                <a:latin typeface="Verdana"/>
                <a:cs typeface="Verdana"/>
              </a:rPr>
              <a:t> </a:t>
            </a:r>
            <a:r>
              <a:rPr dirty="0" sz="2900" spc="-25">
                <a:latin typeface="Verdana"/>
                <a:cs typeface="Verdana"/>
              </a:rPr>
              <a:t>the evolution</a:t>
            </a:r>
            <a:r>
              <a:rPr dirty="0" sz="2900" spc="-290">
                <a:latin typeface="Verdana"/>
                <a:cs typeface="Verdana"/>
              </a:rPr>
              <a:t> </a:t>
            </a:r>
            <a:r>
              <a:rPr dirty="0" sz="2900" spc="55">
                <a:latin typeface="Verdana"/>
                <a:cs typeface="Verdana"/>
              </a:rPr>
              <a:t>of</a:t>
            </a:r>
            <a:r>
              <a:rPr dirty="0" sz="2900" spc="-265">
                <a:latin typeface="Verdana"/>
                <a:cs typeface="Verdana"/>
              </a:rPr>
              <a:t> </a:t>
            </a:r>
            <a:r>
              <a:rPr dirty="0" sz="2900" spc="-25">
                <a:latin typeface="Verdana"/>
                <a:cs typeface="Verdana"/>
              </a:rPr>
              <a:t>dental</a:t>
            </a:r>
            <a:r>
              <a:rPr dirty="0" sz="2900" spc="-280">
                <a:latin typeface="Verdana"/>
                <a:cs typeface="Verdana"/>
              </a:rPr>
              <a:t> </a:t>
            </a:r>
            <a:r>
              <a:rPr dirty="0" sz="2900" spc="-75">
                <a:latin typeface="Verdana"/>
                <a:cs typeface="Verdana"/>
              </a:rPr>
              <a:t>treatment-</a:t>
            </a:r>
            <a:r>
              <a:rPr dirty="0" sz="2900" spc="-35">
                <a:latin typeface="Verdana"/>
                <a:cs typeface="Verdana"/>
              </a:rPr>
              <a:t>related</a:t>
            </a:r>
            <a:r>
              <a:rPr dirty="0" sz="2900" spc="-265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medical </a:t>
            </a:r>
            <a:r>
              <a:rPr dirty="0" sz="2900" spc="-85">
                <a:latin typeface="Verdana"/>
                <a:cs typeface="Verdana"/>
              </a:rPr>
              <a:t>tourism,</a:t>
            </a:r>
            <a:r>
              <a:rPr dirty="0" sz="2900" spc="-320">
                <a:latin typeface="Verdana"/>
                <a:cs typeface="Verdana"/>
              </a:rPr>
              <a:t> </a:t>
            </a:r>
            <a:r>
              <a:rPr dirty="0" sz="2900" spc="-45">
                <a:latin typeface="Verdana"/>
                <a:cs typeface="Verdana"/>
              </a:rPr>
              <a:t>and</a:t>
            </a:r>
            <a:r>
              <a:rPr dirty="0" sz="2900" spc="-285">
                <a:latin typeface="Verdana"/>
                <a:cs typeface="Verdana"/>
              </a:rPr>
              <a:t> </a:t>
            </a:r>
            <a:r>
              <a:rPr dirty="0" sz="2900" spc="-25">
                <a:latin typeface="Verdana"/>
                <a:cs typeface="Verdana"/>
              </a:rPr>
              <a:t>the</a:t>
            </a:r>
            <a:r>
              <a:rPr dirty="0" sz="2900" spc="-275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introduction</a:t>
            </a:r>
            <a:r>
              <a:rPr dirty="0" sz="2900" spc="-315">
                <a:latin typeface="Verdana"/>
                <a:cs typeface="Verdana"/>
              </a:rPr>
              <a:t> </a:t>
            </a:r>
            <a:r>
              <a:rPr dirty="0" sz="2900" spc="55">
                <a:latin typeface="Verdana"/>
                <a:cs typeface="Verdana"/>
              </a:rPr>
              <a:t>of</a:t>
            </a:r>
            <a:r>
              <a:rPr dirty="0" sz="2900" spc="-285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several </a:t>
            </a:r>
            <a:r>
              <a:rPr dirty="0" sz="2900" spc="-75">
                <a:latin typeface="Verdana"/>
                <a:cs typeface="Verdana"/>
              </a:rPr>
              <a:t>government</a:t>
            </a:r>
            <a:r>
              <a:rPr dirty="0" sz="2900" spc="-300">
                <a:latin typeface="Verdana"/>
                <a:cs typeface="Verdana"/>
              </a:rPr>
              <a:t> </a:t>
            </a:r>
            <a:r>
              <a:rPr dirty="0" sz="2900" spc="-50">
                <a:latin typeface="Verdana"/>
                <a:cs typeface="Verdana"/>
              </a:rPr>
              <a:t>initiatives</a:t>
            </a:r>
            <a:r>
              <a:rPr dirty="0" sz="2900" spc="-28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for</a:t>
            </a:r>
            <a:r>
              <a:rPr dirty="0" sz="2900" spc="-270">
                <a:latin typeface="Verdana"/>
                <a:cs typeface="Verdana"/>
              </a:rPr>
              <a:t> </a:t>
            </a:r>
            <a:r>
              <a:rPr dirty="0" sz="2900" spc="-25">
                <a:latin typeface="Verdana"/>
                <a:cs typeface="Verdana"/>
              </a:rPr>
              <a:t>oral</a:t>
            </a:r>
            <a:r>
              <a:rPr dirty="0" sz="2900" spc="-275">
                <a:latin typeface="Verdana"/>
                <a:cs typeface="Verdana"/>
              </a:rPr>
              <a:t> </a:t>
            </a:r>
            <a:r>
              <a:rPr dirty="0" sz="2900" spc="-40">
                <a:latin typeface="Verdana"/>
                <a:cs typeface="Verdana"/>
              </a:rPr>
              <a:t>health</a:t>
            </a:r>
            <a:r>
              <a:rPr dirty="0" sz="2900" spc="-260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care.</a:t>
            </a:r>
            <a:endParaRPr sz="2900">
              <a:latin typeface="Verdana"/>
              <a:cs typeface="Verdana"/>
            </a:endParaRPr>
          </a:p>
          <a:p>
            <a:pPr marL="326390" marR="1059815" indent="-314325">
              <a:lnSpc>
                <a:spcPct val="117800"/>
              </a:lnSpc>
              <a:buFont typeface="Arial"/>
              <a:buChar char="•"/>
              <a:tabLst>
                <a:tab pos="326390" algn="l"/>
              </a:tabLst>
            </a:pPr>
            <a:r>
              <a:rPr dirty="0" sz="2900" spc="-45">
                <a:latin typeface="Verdana"/>
                <a:cs typeface="Verdana"/>
              </a:rPr>
              <a:t>End</a:t>
            </a:r>
            <a:r>
              <a:rPr dirty="0" sz="2900" spc="-280">
                <a:latin typeface="Verdana"/>
                <a:cs typeface="Verdana"/>
              </a:rPr>
              <a:t> </a:t>
            </a:r>
            <a:r>
              <a:rPr dirty="0" sz="2900" spc="-60">
                <a:latin typeface="Verdana"/>
                <a:cs typeface="Verdana"/>
              </a:rPr>
              <a:t>Users</a:t>
            </a:r>
            <a:r>
              <a:rPr dirty="0" sz="2900" spc="-280">
                <a:latin typeface="Verdana"/>
                <a:cs typeface="Verdana"/>
              </a:rPr>
              <a:t> </a:t>
            </a:r>
            <a:r>
              <a:rPr dirty="0" sz="2900" spc="-90">
                <a:latin typeface="Verdana"/>
                <a:cs typeface="Verdana"/>
              </a:rPr>
              <a:t>are</a:t>
            </a:r>
            <a:r>
              <a:rPr dirty="0" sz="2900" spc="-290">
                <a:latin typeface="Verdana"/>
                <a:cs typeface="Verdana"/>
              </a:rPr>
              <a:t> </a:t>
            </a:r>
            <a:r>
              <a:rPr dirty="0" sz="2900" spc="-55">
                <a:latin typeface="Verdana"/>
                <a:cs typeface="Verdana"/>
              </a:rPr>
              <a:t>available</a:t>
            </a:r>
            <a:r>
              <a:rPr dirty="0" sz="2900" spc="-315">
                <a:latin typeface="Verdana"/>
                <a:cs typeface="Verdana"/>
              </a:rPr>
              <a:t> </a:t>
            </a:r>
            <a:r>
              <a:rPr dirty="0" sz="2900" spc="-95">
                <a:latin typeface="Verdana"/>
                <a:cs typeface="Verdana"/>
              </a:rPr>
              <a:t>using</a:t>
            </a:r>
            <a:r>
              <a:rPr dirty="0" sz="2900" spc="-280">
                <a:latin typeface="Verdana"/>
                <a:cs typeface="Verdana"/>
              </a:rPr>
              <a:t> </a:t>
            </a:r>
            <a:r>
              <a:rPr dirty="0" sz="2900" spc="-50">
                <a:latin typeface="Verdana"/>
                <a:cs typeface="Verdana"/>
              </a:rPr>
              <a:t>simultaneous, </a:t>
            </a:r>
            <a:r>
              <a:rPr dirty="0" sz="2900" spc="-40">
                <a:latin typeface="Verdana"/>
                <a:cs typeface="Verdana"/>
              </a:rPr>
              <a:t>consecutive,</a:t>
            </a:r>
            <a:r>
              <a:rPr dirty="0" sz="2900" spc="-295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or</a:t>
            </a:r>
            <a:r>
              <a:rPr dirty="0" sz="2900" spc="-290">
                <a:latin typeface="Verdana"/>
                <a:cs typeface="Verdana"/>
              </a:rPr>
              <a:t> </a:t>
            </a:r>
            <a:r>
              <a:rPr dirty="0" sz="2900" spc="-45">
                <a:latin typeface="Verdana"/>
                <a:cs typeface="Verdana"/>
              </a:rPr>
              <a:t>whispered</a:t>
            </a:r>
            <a:r>
              <a:rPr dirty="0" sz="2900" spc="-280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interpretation techniques.</a:t>
            </a:r>
            <a:endParaRPr sz="2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19607" rIns="0" bIns="0" rtlCol="0" vert="horz">
            <a:spAutoFit/>
          </a:bodyPr>
          <a:lstStyle/>
          <a:p>
            <a:pPr marL="5624830">
              <a:lnSpc>
                <a:spcPct val="100000"/>
              </a:lnSpc>
              <a:spcBef>
                <a:spcPts val="95"/>
              </a:spcBef>
            </a:pPr>
            <a:r>
              <a:rPr dirty="0" spc="-235"/>
              <a:t>KEY</a:t>
            </a:r>
            <a:r>
              <a:rPr dirty="0" spc="-710"/>
              <a:t> </a:t>
            </a:r>
            <a:r>
              <a:rPr dirty="0" spc="-95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latin typeface="Arial Black"/>
                <a:cs typeface="Arial Black"/>
              </a:rPr>
              <a:t>Contact</a:t>
            </a:r>
            <a:r>
              <a:rPr dirty="0" sz="9000" spc="-865">
                <a:latin typeface="Arial Black"/>
                <a:cs typeface="Arial Black"/>
              </a:rPr>
              <a:t> </a:t>
            </a:r>
            <a:r>
              <a:rPr dirty="0" sz="9000" spc="-775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63245" rIns="0" bIns="0" rtlCol="0" vert="horz">
            <a:spAutoFit/>
          </a:bodyPr>
          <a:lstStyle/>
          <a:p>
            <a:pPr algn="ctr" marR="447675">
              <a:lnSpc>
                <a:spcPct val="100000"/>
              </a:lnSpc>
              <a:spcBef>
                <a:spcPts val="4435"/>
              </a:spcBef>
            </a:pPr>
            <a:r>
              <a:rPr dirty="0"/>
              <a:t>COGNITIVE</a:t>
            </a:r>
            <a:r>
              <a:rPr dirty="0" spc="-95"/>
              <a:t> </a:t>
            </a:r>
            <a:r>
              <a:rPr dirty="0"/>
              <a:t>MARKET</a:t>
            </a:r>
            <a:r>
              <a:rPr dirty="0" spc="-65"/>
              <a:t> </a:t>
            </a:r>
            <a:r>
              <a:rPr dirty="0" spc="-10"/>
              <a:t>RESEARCH</a:t>
            </a:r>
          </a:p>
          <a:p>
            <a:pPr algn="ctr" marR="728345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312</a:t>
            </a:r>
            <a:r>
              <a:rPr dirty="0" sz="3500" spc="-51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spc="145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020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54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728345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170" b="0">
                <a:latin typeface="Lato"/>
                <a:cs typeface="Lato"/>
              </a:rPr>
              <a:t>91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983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506730">
              <a:lnSpc>
                <a:spcPct val="100000"/>
              </a:lnSpc>
              <a:spcBef>
                <a:spcPts val="2045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00" b="0">
                <a:latin typeface="Lato"/>
                <a:cs typeface="Lato"/>
              </a:rPr>
              <a:t> </a:t>
            </a:r>
            <a:r>
              <a:rPr dirty="0" sz="3500" spc="335" b="0">
                <a:latin typeface="Lato"/>
                <a:cs typeface="Lato"/>
              </a:rPr>
              <a:t>cognitivemarketresearch.</a:t>
            </a:r>
            <a:r>
              <a:rPr dirty="0" sz="3500" spc="-495" b="0">
                <a:latin typeface="Lato"/>
                <a:cs typeface="Lato"/>
              </a:rPr>
              <a:t> </a:t>
            </a:r>
            <a:r>
              <a:rPr dirty="0" sz="3500" spc="20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10"/>
              </a:spcBef>
              <a:tabLst>
                <a:tab pos="2085339" algn="l"/>
                <a:tab pos="3183890" algn="l"/>
                <a:tab pos="4415155" algn="l"/>
                <a:tab pos="6487160" algn="l"/>
                <a:tab pos="6870065" algn="l"/>
              </a:tabLst>
            </a:pPr>
            <a:r>
              <a:rPr dirty="0" sz="4100" spc="32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0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8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25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sng" sz="4100" spc="37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http://tinyurl.com/5fe9pynt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100">
              <a:latin typeface="Lato"/>
              <a:cs typeface="Lato"/>
            </a:endParaRPr>
          </a:p>
          <a:p>
            <a:pPr algn="ctr" marL="415925">
              <a:lnSpc>
                <a:spcPts val="3620"/>
              </a:lnSpc>
              <a:tabLst>
                <a:tab pos="1965960" algn="l"/>
                <a:tab pos="3047365" algn="l"/>
                <a:tab pos="3926204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0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7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64820">
              <a:lnSpc>
                <a:spcPts val="3620"/>
              </a:lnSpc>
            </a:pPr>
            <a:r>
              <a:rPr dirty="0" u="sng" sz="3200" spc="30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2024-02-15T07:37:03Z</dcterms:created>
  <dcterms:modified xsi:type="dcterms:W3CDTF">2024-02-15T07:37:03Z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2024-02-15T00:00:00Z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2024-02-15T00:00:00Z</vt:filetime>
  </property>
  <property fmtid="{D5CDD505-2E9C-101B-9397-08002B2CF9AE}" pid="5" name="Producer">
    <vt:lpwstr>3-Heights(TM) PDF Security Shell 4.8.25.2 (http://www.pdf-tools.com)</vt:lpwstr>
  </property>
</Properties>
</file>