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3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13" Type="http://schemas.openxmlformats.org/officeDocument/2006/relationships/image" Target="../media/image20.jpeg" /><Relationship Id="rId14" Type="http://schemas.openxmlformats.org/officeDocument/2006/relationships/image" Target="../media/image21.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2.jpeg" /><Relationship Id="rId3" Type="http://schemas.openxmlformats.org/officeDocument/2006/relationships/image" Target="../media/image23.jpeg" /><Relationship Id="rId4" Type="http://schemas.openxmlformats.org/officeDocument/2006/relationships/hyperlink" Target="https://tinyurl.com/2s43uwpp"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rgbClr val="4A6289"/>
        </a:solidFill>
        <a:effectLst/>
      </p:bgPr>
    </p:bg>
    <p:spTree>
      <p:nvGrpSpPr>
        <p:cNvPr id="1" name=""/>
        <p:cNvGrpSpPr/>
        <p:nvPr/>
      </p:nvGrpSpPr>
      <p:grpSpPr>
        <a:xfrm>
          <a:off x="0" y="0"/>
          <a:ext cx="0" cy="0"/>
        </a:xfrm>
      </p:grpSpPr>
      <p:sp>
        <p:nvSpPr>
          <p:cNvPr id="2" name="Freeform 2"/>
          <p:cNvSpPr/>
          <p:nvPr/>
        </p:nvSpPr>
        <p:spPr>
          <a:xfrm>
            <a:off x="8971984" y="0"/>
            <a:ext cx="9316016" cy="10287000"/>
          </a:xfrm>
          <a:custGeom>
            <a:rect l="l" t="t" r="r" b="b"/>
            <a:pathLst>
              <a:path w="9316016" h="10287000">
                <a:moveTo>
                  <a:pt x="0" y="0"/>
                </a:moveTo>
                <a:lnTo>
                  <a:pt x="9316016" y="0"/>
                </a:lnTo>
                <a:lnTo>
                  <a:pt x="9316016" y="10287000"/>
                </a:lnTo>
                <a:lnTo>
                  <a:pt x="0" y="10287000"/>
                </a:lnTo>
                <a:lnTo>
                  <a:pt x="0" y="0"/>
                </a:lnTo>
                <a:close/>
              </a:path>
            </a:pathLst>
          </a:custGeom>
          <a:blipFill>
            <a:blip r:embed="rId2"/>
            <a:stretch>
              <a:fillRect t="-17920" b="-17920"/>
            </a:stretch>
          </a:blipFill>
        </p:spPr>
        <p:txBody>
          <a:bodyPr/>
          <a:lstStyle/>
          <a:p/>
        </p:txBody>
      </p:sp>
      <p:sp>
        <p:nvSpPr>
          <p:cNvPr id="3" name="TextBox 3"/>
          <p:cNvSpPr txBox="1"/>
          <p:nvPr/>
        </p:nvSpPr>
        <p:spPr>
          <a:xfrm>
            <a:off x="304953" y="9358166"/>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4" name="TextBox 4"/>
          <p:cNvSpPr txBox="1"/>
          <p:nvPr/>
        </p:nvSpPr>
        <p:spPr>
          <a:xfrm>
            <a:off x="304953" y="3195638"/>
            <a:ext cx="9077929" cy="4063998"/>
          </a:xfrm>
          <a:prstGeom prst="rect">
            <a:avLst/>
          </a:prstGeom>
        </p:spPr>
        <p:txBody>
          <a:bodyPr lIns="0" tIns="0" rIns="0" bIns="0" rtlCol="0" anchor="t">
            <a:spAutoFit/>
          </a:bodyPr>
          <a:lstStyle/>
          <a:p>
            <a:pPr>
              <a:lnSpc>
                <a:spcPts val="7874"/>
              </a:lnSpc>
            </a:pPr>
            <a:r>
              <a:rPr lang="en-US" sz="8000">
                <a:solidFill>
                  <a:srgbClr val="FFFFFF"/>
                </a:solidFill>
                <a:latin typeface="Canva Sans"/>
              </a:rPr>
              <a:t>GLOBAL </a:t>
            </a:r>
          </a:p>
          <a:p>
            <a:pPr>
              <a:lnSpc>
                <a:spcPts val="7874"/>
              </a:lnSpc>
            </a:pPr>
            <a:r>
              <a:rPr lang="en-US" sz="8000">
                <a:solidFill>
                  <a:srgbClr val="FFFFFF"/>
                </a:solidFill>
                <a:latin typeface="Canva Sans"/>
              </a:rPr>
              <a:t>DENIM SKIRT</a:t>
            </a:r>
          </a:p>
          <a:p>
            <a:pPr>
              <a:lnSpc>
                <a:spcPts val="7874"/>
              </a:lnSpc>
            </a:pPr>
            <a:r>
              <a:rPr lang="en-US" sz="8000">
                <a:solidFill>
                  <a:srgbClr val="FFFFFF"/>
                </a:solidFill>
                <a:latin typeface="Canva Sans"/>
              </a:rPr>
              <a:t>MARKET REPORT </a:t>
            </a:r>
          </a:p>
          <a:p>
            <a:pPr>
              <a:lnSpc>
                <a:spcPts val="7874"/>
              </a:lnSpc>
            </a:pPr>
            <a:r>
              <a:rPr lang="en-US" sz="80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p:txBody>
      </p:sp>
      <p:grpSp>
        <p:nvGrpSpPr>
          <p:cNvPr id="3" name="Group 3"/>
          <p:cNvGrpSpPr/>
          <p:nvPr/>
        </p:nvGrpSpPr>
        <p:grpSpPr>
          <a:xfrm>
            <a:off x="1028700" y="1510417"/>
            <a:ext cx="16236544" cy="7747883"/>
            <a:chExt cx="4276291" cy="2040595"/>
          </a:xfrm>
        </p:grpSpPr>
        <p:sp>
          <p:nvSpPr>
            <p:cNvPr id="4" name="Freeform 4"/>
            <p:cNvSpPr/>
            <p:nvPr/>
          </p:nvSpPr>
          <p:spPr>
            <a:xfrm>
              <a:off x="0" y="0"/>
              <a:ext cx="4276291" cy="2040595"/>
            </a:xfrm>
            <a:custGeom>
              <a:rect l="l" t="t" r="r" b="b"/>
              <a:pathLst>
                <a:path w="4276291" h="2040595">
                  <a:moveTo>
                    <a:pt x="0" y="0"/>
                  </a:moveTo>
                  <a:lnTo>
                    <a:pt x="4276291" y="0"/>
                  </a:lnTo>
                  <a:lnTo>
                    <a:pt x="4276291" y="2040595"/>
                  </a:lnTo>
                  <a:lnTo>
                    <a:pt x="0" y="2040595"/>
                  </a:lnTo>
                  <a:close/>
                </a:path>
              </a:pathLst>
            </a:custGeom>
            <a:solidFill>
              <a:srgbClr val="000000">
                <a:alpha val="64706"/>
              </a:srgbClr>
            </a:solidFill>
          </p:spPr>
          <p:txBody>
            <a:bodyPr/>
            <a:lstStyle/>
            <a:p/>
          </p:txBody>
        </p:sp>
        <p:sp>
          <p:nvSpPr>
            <p:cNvPr id="5" name="TextBox 5"/>
            <p:cNvSpPr txBox="1"/>
            <p:nvPr/>
          </p:nvSpPr>
          <p:spPr>
            <a:xfrm>
              <a:off x="0" y="-47625"/>
              <a:ext cx="4276291" cy="2088220"/>
            </a:xfrm>
            <a:prstGeom prst="rect">
              <a:avLst/>
            </a:prstGeom>
          </p:spPr>
          <p:txBody>
            <a:bodyPr lIns="50800" tIns="50800" rIns="50800" bIns="50800" rtlCol="0" anchor="ctr"/>
            <a:lstStyle/>
            <a:p>
              <a:pPr algn="ctr">
                <a:lnSpc>
                  <a:spcPts val="3500"/>
                </a:lnSpc>
              </a:pPr>
              <a:endParaRPr/>
            </a:p>
          </p:txBody>
        </p:sp>
      </p:grpSp>
      <p:sp>
        <p:nvSpPr>
          <p:cNvPr id="6" name="TextBox 6"/>
          <p:cNvSpPr txBox="1"/>
          <p:nvPr/>
        </p:nvSpPr>
        <p:spPr>
          <a:xfrm>
            <a:off x="1433023" y="2956382"/>
            <a:ext cx="15421953" cy="5549900"/>
          </a:xfrm>
          <a:prstGeom prst="rect">
            <a:avLst/>
          </a:prstGeom>
        </p:spPr>
        <p:txBody>
          <a:bodyPr lIns="0" tIns="0" rIns="0" bIns="0" rtlCol="0" anchor="t">
            <a:spAutoFit/>
          </a:bodyPr>
          <a:lstStyle/>
          <a:p>
            <a:pPr>
              <a:lnSpc>
                <a:spcPts val="4899"/>
              </a:lnSpc>
              <a:spcBef>
                <a:spcPct val="0"/>
              </a:spcBef>
            </a:pPr>
            <a:r>
              <a:rPr lang="en-US" sz="3499">
                <a:solidFill>
                  <a:srgbClr val="FFFFFF"/>
                </a:solidFill>
                <a:latin typeface="Montserrat"/>
              </a:rPr>
              <a:t>Denim is a sturdy textile in which the weft passes under two or more warp threads. This twill weaving creates a diagonal ribbing that differs it from cotton duck. The denim fabric has become so ubiquitous worldwide that they have become almost synonymous with the American style. Market fueled by rising population, rapid urbanization in developing countries and an increase in disposable per capita income. These strategies help key players capture a significant market share and remain competitive in the dynamic Denim Skirt market.</a:t>
            </a:r>
          </a:p>
        </p:txBody>
      </p:sp>
      <p:sp>
        <p:nvSpPr>
          <p:cNvPr id="7" name="TextBox 7"/>
          <p:cNvSpPr txBox="1"/>
          <p:nvPr/>
        </p:nvSpPr>
        <p:spPr>
          <a:xfrm>
            <a:off x="4841479" y="1927675"/>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127587" y="0"/>
            <a:ext cx="18415588" cy="1372965"/>
            <a:chExt cx="4850196" cy="361604"/>
          </a:xfrm>
        </p:grpSpPr>
        <p:sp>
          <p:nvSpPr>
            <p:cNvPr id="4" name="Freeform 4"/>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5" name="TextBox 5"/>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12104" y="4719292"/>
            <a:ext cx="8868102" cy="2684810"/>
            <a:chExt cx="860407" cy="260488"/>
          </a:xfrm>
        </p:grpSpPr>
        <p:sp>
          <p:nvSpPr>
            <p:cNvPr id="7" name="Freeform 7"/>
            <p:cNvSpPr/>
            <p:nvPr/>
          </p:nvSpPr>
          <p:spPr>
            <a:xfrm>
              <a:off x="0" y="0"/>
              <a:ext cx="860407" cy="260488"/>
            </a:xfrm>
            <a:custGeom>
              <a:rect l="l" t="t" r="r" b="b"/>
              <a:pathLst>
                <a:path w="860407" h="260488">
                  <a:moveTo>
                    <a:pt x="87301" y="0"/>
                  </a:moveTo>
                  <a:lnTo>
                    <a:pt x="773107" y="0"/>
                  </a:lnTo>
                  <a:cubicBezTo>
                    <a:pt x="821321" y="0"/>
                    <a:pt x="860407" y="39086"/>
                    <a:pt x="860407" y="87301"/>
                  </a:cubicBezTo>
                  <a:lnTo>
                    <a:pt x="860407" y="173187"/>
                  </a:lnTo>
                  <a:cubicBezTo>
                    <a:pt x="860407" y="221402"/>
                    <a:pt x="821321" y="260488"/>
                    <a:pt x="773107" y="260488"/>
                  </a:cubicBezTo>
                  <a:lnTo>
                    <a:pt x="87301" y="260488"/>
                  </a:lnTo>
                  <a:cubicBezTo>
                    <a:pt x="39086" y="260488"/>
                    <a:pt x="0" y="221402"/>
                    <a:pt x="0" y="173187"/>
                  </a:cubicBezTo>
                  <a:lnTo>
                    <a:pt x="0" y="87301"/>
                  </a:lnTo>
                  <a:cubicBezTo>
                    <a:pt x="0" y="39086"/>
                    <a:pt x="39086" y="0"/>
                    <a:pt x="87301" y="0"/>
                  </a:cubicBezTo>
                  <a:close/>
                </a:path>
              </a:pathLst>
            </a:custGeom>
            <a:solidFill>
              <a:srgbClr val="131211"/>
            </a:solidFill>
          </p:spPr>
          <p:txBody>
            <a:bodyPr/>
            <a:lstStyle/>
            <a:p/>
          </p:txBody>
        </p:sp>
        <p:sp>
          <p:nvSpPr>
            <p:cNvPr id="8" name="TextBox 8"/>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9" name="Freeform 9"/>
          <p:cNvSpPr/>
          <p:nvPr/>
        </p:nvSpPr>
        <p:spPr>
          <a:xfrm>
            <a:off x="577164" y="5049167"/>
            <a:ext cx="2166053" cy="2163345"/>
          </a:xfrm>
          <a:custGeom>
            <a:rect l="l" t="t" r="r" b="b"/>
            <a:pathLst>
              <a:path w="2166053" h="2163345">
                <a:moveTo>
                  <a:pt x="0" y="0"/>
                </a:moveTo>
                <a:lnTo>
                  <a:pt x="2166053" y="0"/>
                </a:lnTo>
                <a:lnTo>
                  <a:pt x="2166053" y="2163346"/>
                </a:lnTo>
                <a:lnTo>
                  <a:pt x="0" y="2163346"/>
                </a:lnTo>
                <a:lnTo>
                  <a:pt x="0" y="0"/>
                </a:lnTo>
                <a:close/>
              </a:path>
            </a:pathLst>
          </a:custGeom>
          <a:blipFill>
            <a:blip r:embed="rId3"/>
            <a:stretch>
              <a:fillRect/>
            </a:stretch>
          </a:blipFill>
        </p:spPr>
        <p:txBody>
          <a:bodyPr/>
          <a:lstStyle/>
          <a:p/>
        </p:txBody>
      </p:sp>
      <p:grpSp>
        <p:nvGrpSpPr>
          <p:cNvPr id="10" name="Group 10"/>
          <p:cNvGrpSpPr/>
          <p:nvPr/>
        </p:nvGrpSpPr>
        <p:grpSpPr>
          <a:xfrm>
            <a:off x="526663" y="4962594"/>
            <a:ext cx="2134153" cy="2134153"/>
            <a:chExt cx="812800" cy="812800"/>
          </a:xfrm>
        </p:grpSpPr>
        <p:sp>
          <p:nvSpPr>
            <p:cNvPr id="11" name="Freeform 11"/>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2" name="TextBox 12"/>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3" name="TextBox 13"/>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14" name="TextBox 14"/>
          <p:cNvSpPr txBox="1"/>
          <p:nvPr/>
        </p:nvSpPr>
        <p:spPr>
          <a:xfrm>
            <a:off x="812060" y="5518910"/>
            <a:ext cx="1563360" cy="1303268"/>
          </a:xfrm>
          <a:prstGeom prst="rect">
            <a:avLst/>
          </a:prstGeom>
        </p:spPr>
        <p:txBody>
          <a:bodyPr lIns="0" tIns="0" rIns="0" bIns="0" rtlCol="0" anchor="t">
            <a:spAutoFit/>
          </a:bodyPr>
          <a:lstStyle/>
          <a:p>
            <a:pPr algn="ctr">
              <a:lnSpc>
                <a:spcPts val="3130"/>
              </a:lnSpc>
            </a:pPr>
            <a:r>
              <a:rPr lang="en-US" sz="4603">
                <a:solidFill>
                  <a:srgbClr val="1E3048"/>
                </a:solidFill>
                <a:latin typeface="Poppins Bold"/>
              </a:rPr>
              <a:t>2023- 2030</a:t>
            </a:r>
          </a:p>
        </p:txBody>
      </p:sp>
      <p:sp>
        <p:nvSpPr>
          <p:cNvPr id="15" name="TextBox 15"/>
          <p:cNvSpPr txBox="1"/>
          <p:nvPr/>
        </p:nvSpPr>
        <p:spPr>
          <a:xfrm>
            <a:off x="2660816" y="5120810"/>
            <a:ext cx="5958417" cy="1766092"/>
          </a:xfrm>
          <a:prstGeom prst="rect">
            <a:avLst/>
          </a:prstGeom>
        </p:spPr>
        <p:txBody>
          <a:bodyPr lIns="0" tIns="0" rIns="0" bIns="0" rtlCol="0" anchor="t">
            <a:spAutoFit/>
          </a:bodyPr>
          <a:lstStyle/>
          <a:p>
            <a:pPr algn="ctr">
              <a:lnSpc>
                <a:spcPts val="6908"/>
              </a:lnSpc>
            </a:pPr>
            <a:r>
              <a:rPr lang="en-US" sz="4934">
                <a:solidFill>
                  <a:srgbClr val="FFFFFF"/>
                </a:solidFill>
                <a:latin typeface="Poppins"/>
              </a:rPr>
              <a:t>CAGR</a:t>
            </a:r>
          </a:p>
          <a:p>
            <a:pPr algn="ctr">
              <a:lnSpc>
                <a:spcPts val="6908"/>
              </a:lnSpc>
              <a:spcBef>
                <a:spcPct val="0"/>
              </a:spcBef>
            </a:pPr>
            <a:r>
              <a:rPr lang="en-US" sz="4934">
                <a:solidFill>
                  <a:srgbClr val="FFFFFF"/>
                </a:solidFill>
                <a:latin typeface="Poppins"/>
              </a:rPr>
              <a:t> 5.00%</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20446" b="-46219"/>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344123" y="2399191"/>
            <a:ext cx="6978041" cy="3182707"/>
            <a:chExt cx="8061861" cy="3677041"/>
          </a:xfrm>
        </p:grpSpPr>
        <p:sp>
          <p:nvSpPr>
            <p:cNvPr id="7" name="Freeform 7"/>
            <p:cNvSpPr/>
            <p:nvPr/>
          </p:nvSpPr>
          <p:spPr>
            <a:xfrm>
              <a:off x="0" y="0"/>
              <a:ext cx="8061861" cy="3677041"/>
            </a:xfrm>
            <a:custGeom>
              <a:rect l="l" t="t" r="r" b="b"/>
              <a:pathLst>
                <a:path w="8061861" h="3677041">
                  <a:moveTo>
                    <a:pt x="7937401" y="3677041"/>
                  </a:moveTo>
                  <a:lnTo>
                    <a:pt x="124460" y="3677041"/>
                  </a:lnTo>
                  <a:cubicBezTo>
                    <a:pt x="55880" y="3677041"/>
                    <a:pt x="0" y="3621161"/>
                    <a:pt x="0" y="3552581"/>
                  </a:cubicBezTo>
                  <a:lnTo>
                    <a:pt x="0" y="124460"/>
                  </a:lnTo>
                  <a:cubicBezTo>
                    <a:pt x="0" y="55880"/>
                    <a:pt x="55880" y="0"/>
                    <a:pt x="124460" y="0"/>
                  </a:cubicBezTo>
                  <a:lnTo>
                    <a:pt x="7937401" y="0"/>
                  </a:lnTo>
                  <a:cubicBezTo>
                    <a:pt x="8005980" y="0"/>
                    <a:pt x="8061861" y="55880"/>
                    <a:pt x="8061861" y="124460"/>
                  </a:cubicBezTo>
                  <a:lnTo>
                    <a:pt x="8061861" y="3552581"/>
                  </a:lnTo>
                  <a:cubicBezTo>
                    <a:pt x="8061861" y="3621161"/>
                    <a:pt x="8005980" y="3677041"/>
                    <a:pt x="7937401" y="3677041"/>
                  </a:cubicBezTo>
                  <a:close/>
                </a:path>
              </a:pathLst>
            </a:custGeom>
            <a:solidFill>
              <a:srgbClr val="5B1F18"/>
            </a:solidFill>
          </p:spPr>
          <p:txBody>
            <a:bodyPr/>
            <a:lstStyle/>
            <a:p/>
          </p:txBody>
        </p:sp>
      </p:grpSp>
      <p:grpSp>
        <p:nvGrpSpPr>
          <p:cNvPr id="8" name="Group 8"/>
          <p:cNvGrpSpPr/>
          <p:nvPr/>
        </p:nvGrpSpPr>
        <p:grpSpPr>
          <a:xfrm rot="5400000">
            <a:off x="1382774" y="2023763"/>
            <a:ext cx="890318" cy="3797055"/>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283118" y="6075593"/>
            <a:ext cx="6978041" cy="3182707"/>
            <a:chExt cx="8061861" cy="3677041"/>
          </a:xfrm>
        </p:grpSpPr>
        <p:sp>
          <p:nvSpPr>
            <p:cNvPr id="11" name="Freeform 11"/>
            <p:cNvSpPr/>
            <p:nvPr/>
          </p:nvSpPr>
          <p:spPr>
            <a:xfrm>
              <a:off x="0" y="0"/>
              <a:ext cx="8061861" cy="3677041"/>
            </a:xfrm>
            <a:custGeom>
              <a:rect l="l" t="t" r="r" b="b"/>
              <a:pathLst>
                <a:path w="8061861" h="3677041">
                  <a:moveTo>
                    <a:pt x="7937401" y="3677041"/>
                  </a:moveTo>
                  <a:lnTo>
                    <a:pt x="124460" y="3677041"/>
                  </a:lnTo>
                  <a:cubicBezTo>
                    <a:pt x="55880" y="3677041"/>
                    <a:pt x="0" y="3621161"/>
                    <a:pt x="0" y="3552581"/>
                  </a:cubicBezTo>
                  <a:lnTo>
                    <a:pt x="0" y="124460"/>
                  </a:lnTo>
                  <a:cubicBezTo>
                    <a:pt x="0" y="55880"/>
                    <a:pt x="55880" y="0"/>
                    <a:pt x="124460" y="0"/>
                  </a:cubicBezTo>
                  <a:lnTo>
                    <a:pt x="7937401" y="0"/>
                  </a:lnTo>
                  <a:cubicBezTo>
                    <a:pt x="8005980" y="0"/>
                    <a:pt x="8061861" y="55880"/>
                    <a:pt x="8061861" y="124460"/>
                  </a:cubicBezTo>
                  <a:lnTo>
                    <a:pt x="8061861" y="3552581"/>
                  </a:lnTo>
                  <a:cubicBezTo>
                    <a:pt x="8061861" y="3621161"/>
                    <a:pt x="8005980" y="3677041"/>
                    <a:pt x="7937401" y="3677041"/>
                  </a:cubicBezTo>
                  <a:close/>
                </a:path>
              </a:pathLst>
            </a:custGeom>
            <a:solidFill>
              <a:srgbClr val="070304"/>
            </a:solidFill>
          </p:spPr>
          <p:txBody>
            <a:bodyPr/>
            <a:lstStyle/>
            <a:p/>
          </p:txBody>
        </p:sp>
      </p:grpSp>
      <p:grpSp>
        <p:nvGrpSpPr>
          <p:cNvPr id="12" name="Group 12"/>
          <p:cNvGrpSpPr/>
          <p:nvPr/>
        </p:nvGrpSpPr>
        <p:grpSpPr>
          <a:xfrm rot="5400000">
            <a:off x="1321769" y="5700165"/>
            <a:ext cx="890318" cy="3797055"/>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4064971" y="3337769"/>
            <a:ext cx="5079029" cy="1248402"/>
          </a:xfrm>
          <a:prstGeom prst="rect">
            <a:avLst/>
          </a:prstGeom>
        </p:spPr>
        <p:txBody>
          <a:bodyPr lIns="0" tIns="0" rIns="0" bIns="0" rtlCol="0" anchor="t">
            <a:spAutoFit/>
          </a:bodyPr>
          <a:lstStyle/>
          <a:p>
            <a:pPr marL="783189" lvl="1" indent="-391594">
              <a:lnSpc>
                <a:spcPts val="5078"/>
              </a:lnSpc>
              <a:buFont typeface="Arial"/>
              <a:buChar char="•"/>
            </a:pPr>
            <a:r>
              <a:rPr lang="en-US" sz="3627">
                <a:solidFill>
                  <a:srgbClr val="FFFFFF"/>
                </a:solidFill>
                <a:latin typeface="Montserrat"/>
              </a:rPr>
              <a:t>Open skirt</a:t>
            </a:r>
          </a:p>
          <a:p>
            <a:pPr marL="783189" lvl="1" indent="-391594">
              <a:lnSpc>
                <a:spcPts val="5078"/>
              </a:lnSpc>
              <a:buFont typeface="Arial"/>
              <a:buChar char="•"/>
            </a:pPr>
            <a:r>
              <a:rPr lang="en-US" sz="3627">
                <a:solidFill>
                  <a:srgbClr val="FFFFFF"/>
                </a:solidFill>
                <a:latin typeface="Montserrat"/>
              </a:rPr>
              <a:t>Not open skirt</a:t>
            </a:r>
          </a:p>
        </p:txBody>
      </p:sp>
      <p:sp>
        <p:nvSpPr>
          <p:cNvPr id="16" name="TextBox 16"/>
          <p:cNvSpPr txBox="1"/>
          <p:nvPr/>
        </p:nvSpPr>
        <p:spPr>
          <a:xfrm>
            <a:off x="195324" y="3737810"/>
            <a:ext cx="3257778" cy="405173"/>
          </a:xfrm>
          <a:prstGeom prst="rect">
            <a:avLst/>
          </a:prstGeom>
        </p:spPr>
        <p:txBody>
          <a:bodyPr lIns="0" tIns="0" rIns="0" bIns="0" rtlCol="0" anchor="t">
            <a:spAutoFit/>
          </a:bodyPr>
          <a:lstStyle/>
          <a:p>
            <a:pPr algn="ctr">
              <a:lnSpc>
                <a:spcPts val="3051"/>
              </a:lnSpc>
            </a:pPr>
            <a:r>
              <a:rPr lang="en-US" sz="3021">
                <a:solidFill>
                  <a:srgbClr val="43B4BE"/>
                </a:solidFill>
                <a:latin typeface="Montserrat Classic"/>
              </a:rPr>
              <a:t>Type Segment</a:t>
            </a:r>
          </a:p>
        </p:txBody>
      </p:sp>
      <p:sp>
        <p:nvSpPr>
          <p:cNvPr id="17" name="TextBox 17"/>
          <p:cNvSpPr txBox="1"/>
          <p:nvPr/>
        </p:nvSpPr>
        <p:spPr>
          <a:xfrm>
            <a:off x="138039" y="7258788"/>
            <a:ext cx="3257778" cy="785064"/>
          </a:xfrm>
          <a:prstGeom prst="rect">
            <a:avLst/>
          </a:prstGeom>
        </p:spPr>
        <p:txBody>
          <a:bodyPr lIns="0" tIns="0" rIns="0" bIns="0" rtlCol="0" anchor="t">
            <a:spAutoFit/>
          </a:bodyPr>
          <a:lstStyle/>
          <a:p>
            <a:pPr algn="ctr">
              <a:lnSpc>
                <a:spcPts val="3051"/>
              </a:lnSpc>
            </a:pPr>
            <a:r>
              <a:rPr lang="en-US" sz="3021">
                <a:solidFill>
                  <a:srgbClr val="43B4BE"/>
                </a:solidFill>
                <a:latin typeface="Montserrat Classic"/>
              </a:rPr>
              <a:t>Application Segment </a:t>
            </a:r>
          </a:p>
        </p:txBody>
      </p:sp>
      <p:sp>
        <p:nvSpPr>
          <p:cNvPr id="18" name="TextBox 18"/>
          <p:cNvSpPr txBox="1"/>
          <p:nvPr/>
        </p:nvSpPr>
        <p:spPr>
          <a:xfrm>
            <a:off x="3726460" y="6945917"/>
            <a:ext cx="5079029" cy="1248401"/>
          </a:xfrm>
          <a:prstGeom prst="rect">
            <a:avLst/>
          </a:prstGeom>
        </p:spPr>
        <p:txBody>
          <a:bodyPr lIns="0" tIns="0" rIns="0" bIns="0" rtlCol="0" anchor="t">
            <a:spAutoFit/>
          </a:bodyPr>
          <a:lstStyle/>
          <a:p>
            <a:pPr marL="783197" lvl="1" indent="-391599">
              <a:lnSpc>
                <a:spcPts val="5078"/>
              </a:lnSpc>
              <a:buFont typeface="Arial"/>
              <a:buChar char="•"/>
            </a:pPr>
            <a:r>
              <a:rPr lang="en-US" sz="3627">
                <a:solidFill>
                  <a:srgbClr val="FFFFFF"/>
                </a:solidFill>
                <a:latin typeface="Montserrat"/>
              </a:rPr>
              <a:t>Girl</a:t>
            </a:r>
          </a:p>
          <a:p>
            <a:pPr marL="783197" lvl="1" indent="-391599">
              <a:lnSpc>
                <a:spcPts val="5078"/>
              </a:lnSpc>
              <a:buFont typeface="Arial"/>
              <a:buChar char="•"/>
            </a:pPr>
            <a:r>
              <a:rPr lang="en-US" sz="3627">
                <a:solidFill>
                  <a:srgbClr val="FFFFFF"/>
                </a:solidFill>
                <a:latin typeface="Montserrat"/>
              </a:rPr>
              <a:t>Adult female</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319966"/>
            <a:ext cx="10852689" cy="8967034"/>
          </a:xfrm>
          <a:custGeom>
            <a:rect l="l" t="t" r="r" b="b"/>
            <a:pathLst>
              <a:path w="10852689" h="8967034">
                <a:moveTo>
                  <a:pt x="0" y="0"/>
                </a:moveTo>
                <a:lnTo>
                  <a:pt x="10852689" y="0"/>
                </a:lnTo>
                <a:lnTo>
                  <a:pt x="10852689" y="8967034"/>
                </a:lnTo>
                <a:lnTo>
                  <a:pt x="0" y="896703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0170173"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4" name="TextBox 4"/>
          <p:cNvSpPr txBox="1"/>
          <p:nvPr/>
        </p:nvSpPr>
        <p:spPr>
          <a:xfrm>
            <a:off x="135983" y="280669"/>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Denim Skirt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4836601" y="5354498"/>
            <a:ext cx="9584840" cy="3323397"/>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508BC1"/>
            </a:solidFill>
          </p:spPr>
          <p:txBody>
            <a:bodyPr/>
            <a:lstStyle/>
            <a:p/>
          </p:txBody>
        </p:sp>
      </p:grpSp>
      <p:grpSp>
        <p:nvGrpSpPr>
          <p:cNvPr id="5" name="Group 5"/>
          <p:cNvGrpSpPr/>
          <p:nvPr/>
        </p:nvGrpSpPr>
        <p:grpSpPr>
          <a:xfrm>
            <a:off x="4836601" y="1655912"/>
            <a:ext cx="9584840" cy="3336709"/>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solidFill>
          </p:spPr>
          <p:txBody>
            <a:bodyPr/>
            <a:lstStyle/>
            <a:p/>
          </p:txBody>
        </p:sp>
      </p:grpSp>
      <p:grpSp>
        <p:nvGrpSpPr>
          <p:cNvPr id="7" name="Group 7"/>
          <p:cNvGrpSpPr/>
          <p:nvPr/>
        </p:nvGrpSpPr>
        <p:grpSpPr>
          <a:xfrm>
            <a:off x="3322527" y="2214518"/>
            <a:ext cx="2745231" cy="2231380"/>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508BC1"/>
            </a:solidFill>
          </p:spPr>
          <p:txBody>
            <a:bodyPr/>
            <a:lstStyle/>
            <a:p/>
          </p:txBody>
        </p:sp>
      </p:grpSp>
      <p:grpSp>
        <p:nvGrpSpPr>
          <p:cNvPr id="9" name="Group 9"/>
          <p:cNvGrpSpPr/>
          <p:nvPr/>
        </p:nvGrpSpPr>
        <p:grpSpPr>
          <a:xfrm>
            <a:off x="3322527" y="5928554"/>
            <a:ext cx="2745231" cy="2231380"/>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solidFill>
          </p:spPr>
          <p:txBody>
            <a:bodyPr/>
            <a:lstStyle/>
            <a:p/>
          </p:txBody>
        </p:sp>
      </p:grpSp>
      <p:grpSp>
        <p:nvGrpSpPr>
          <p:cNvPr id="11" name="Group 11"/>
          <p:cNvGrpSpPr>
            <a:grpSpLocks noChangeAspect="1"/>
          </p:cNvGrpSpPr>
          <p:nvPr/>
        </p:nvGrpSpPr>
        <p:grpSpPr>
          <a:xfrm rot="5400000">
            <a:off x="5937772" y="3007283"/>
            <a:ext cx="745786" cy="645850"/>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508BC1"/>
            </a:solidFill>
          </p:spPr>
          <p:txBody>
            <a:bodyPr/>
            <a:lstStyle/>
            <a:p/>
          </p:txBody>
        </p:sp>
      </p:grpSp>
      <p:grpSp>
        <p:nvGrpSpPr>
          <p:cNvPr id="13" name="Group 13"/>
          <p:cNvGrpSpPr>
            <a:grpSpLocks noChangeAspect="1"/>
          </p:cNvGrpSpPr>
          <p:nvPr/>
        </p:nvGrpSpPr>
        <p:grpSpPr>
          <a:xfrm rot="5400000">
            <a:off x="5937772" y="6721319"/>
            <a:ext cx="745786" cy="645850"/>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solidFill>
          </p:spPr>
          <p:txBody>
            <a:bodyPr/>
            <a:lstStyle/>
            <a:p/>
          </p:txBody>
        </p:sp>
      </p:grpSp>
      <p:sp>
        <p:nvSpPr>
          <p:cNvPr id="15" name="TextBox 15"/>
          <p:cNvSpPr txBox="1"/>
          <p:nvPr/>
        </p:nvSpPr>
        <p:spPr>
          <a:xfrm>
            <a:off x="3525425" y="3147050"/>
            <a:ext cx="2462316"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Drivers</a:t>
            </a:r>
          </a:p>
        </p:txBody>
      </p:sp>
      <p:sp>
        <p:nvSpPr>
          <p:cNvPr id="16" name="TextBox 16"/>
          <p:cNvSpPr txBox="1"/>
          <p:nvPr/>
        </p:nvSpPr>
        <p:spPr>
          <a:xfrm>
            <a:off x="3322527" y="6768037"/>
            <a:ext cx="3028147"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Restraints</a:t>
            </a:r>
          </a:p>
        </p:txBody>
      </p:sp>
      <p:sp>
        <p:nvSpPr>
          <p:cNvPr id="17" name="TextBox 17"/>
          <p:cNvSpPr txBox="1"/>
          <p:nvPr/>
        </p:nvSpPr>
        <p:spPr>
          <a:xfrm>
            <a:off x="6905597" y="2237413"/>
            <a:ext cx="7170183" cy="2009774"/>
          </a:xfrm>
          <a:prstGeom prst="rect">
            <a:avLst/>
          </a:prstGeom>
        </p:spPr>
        <p:txBody>
          <a:bodyPr lIns="0" tIns="0" rIns="0" bIns="0" rtlCol="0" anchor="t">
            <a:spAutoFit/>
          </a:bodyPr>
          <a:lstStyle/>
          <a:p>
            <a:pPr>
              <a:lnSpc>
                <a:spcPts val="5249"/>
              </a:lnSpc>
            </a:pPr>
            <a:r>
              <a:rPr lang="en-US" sz="4999" spc="159">
                <a:solidFill>
                  <a:srgbClr val="FFFFFF"/>
                </a:solidFill>
                <a:latin typeface="Barlow"/>
              </a:rPr>
              <a:t>Sustainability and Ethical Practices to Propel Market Growth</a:t>
            </a:r>
          </a:p>
        </p:txBody>
      </p:sp>
      <p:sp>
        <p:nvSpPr>
          <p:cNvPr id="18" name="TextBox 18"/>
          <p:cNvSpPr txBox="1"/>
          <p:nvPr/>
        </p:nvSpPr>
        <p:spPr>
          <a:xfrm>
            <a:off x="6732766" y="5785843"/>
            <a:ext cx="7515844" cy="2667000"/>
          </a:xfrm>
          <a:prstGeom prst="rect">
            <a:avLst/>
          </a:prstGeom>
        </p:spPr>
        <p:txBody>
          <a:bodyPr lIns="0" tIns="0" rIns="0" bIns="0" rtlCol="0" anchor="t">
            <a:spAutoFit/>
          </a:bodyPr>
          <a:lstStyle/>
          <a:p>
            <a:pPr>
              <a:lnSpc>
                <a:spcPts val="5249"/>
              </a:lnSpc>
            </a:pPr>
            <a:r>
              <a:rPr lang="en-US" sz="4999" spc="159">
                <a:solidFill>
                  <a:srgbClr val="FFFFFF"/>
                </a:solidFill>
                <a:latin typeface="Barlow"/>
              </a:rPr>
              <a:t>Supply Chain Disruptions and Raw Material Costs Impact to Restrict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869" b="-73797"/>
            </a:stretch>
          </a:blipFill>
        </p:spPr>
        <p:txBody>
          <a:bodyPr/>
          <a:lstStyle/>
          <a:p/>
        </p:txBody>
      </p:sp>
      <p:grpSp>
        <p:nvGrpSpPr>
          <p:cNvPr id="3" name="Group 3"/>
          <p:cNvGrpSpPr/>
          <p:nvPr/>
        </p:nvGrpSpPr>
        <p:grpSpPr>
          <a:xfrm>
            <a:off x="1028700" y="1267307"/>
            <a:ext cx="16230600" cy="7990993"/>
            <a:chExt cx="4274726" cy="2104624"/>
          </a:xfrm>
        </p:grpSpPr>
        <p:sp>
          <p:nvSpPr>
            <p:cNvPr id="4" name="Freeform 4"/>
            <p:cNvSpPr/>
            <p:nvPr/>
          </p:nvSpPr>
          <p:spPr>
            <a:xfrm>
              <a:off x="0" y="0"/>
              <a:ext cx="4274726" cy="2104624"/>
            </a:xfrm>
            <a:custGeom>
              <a:rect l="l" t="t" r="r" b="b"/>
              <a:pathLst>
                <a:path w="4274726" h="2104624">
                  <a:moveTo>
                    <a:pt x="0" y="0"/>
                  </a:moveTo>
                  <a:lnTo>
                    <a:pt x="4274726" y="0"/>
                  </a:lnTo>
                  <a:lnTo>
                    <a:pt x="4274726" y="2104624"/>
                  </a:lnTo>
                  <a:lnTo>
                    <a:pt x="0" y="2104624"/>
                  </a:lnTo>
                  <a:close/>
                </a:path>
              </a:pathLst>
            </a:custGeom>
            <a:solidFill>
              <a:srgbClr val="000000">
                <a:alpha val="72941"/>
              </a:srgbClr>
            </a:solidFill>
          </p:spPr>
          <p:txBody>
            <a:bodyPr/>
            <a:lstStyle/>
            <a:p/>
          </p:txBody>
        </p:sp>
        <p:sp>
          <p:nvSpPr>
            <p:cNvPr id="5" name="TextBox 5"/>
            <p:cNvSpPr txBox="1"/>
            <p:nvPr/>
          </p:nvSpPr>
          <p:spPr>
            <a:xfrm>
              <a:off x="0" y="-38100"/>
              <a:ext cx="4274726" cy="2142724"/>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370397" y="3026098"/>
            <a:ext cx="15547206" cy="5549900"/>
          </a:xfrm>
          <a:prstGeom prst="rect">
            <a:avLst/>
          </a:prstGeom>
        </p:spPr>
        <p:txBody>
          <a:bodyPr lIns="0" tIns="0" rIns="0" bIns="0" rtlCol="0" anchor="t">
            <a:spAutoFit/>
          </a:bodyPr>
          <a:lstStyle/>
          <a:p>
            <a:pPr marL="755647" lvl="1" indent="-377824">
              <a:lnSpc>
                <a:spcPts val="4899"/>
              </a:lnSpc>
              <a:buFont typeface="Arial"/>
              <a:buChar char="•"/>
            </a:pPr>
            <a:r>
              <a:rPr lang="en-US" sz="3499">
                <a:solidFill>
                  <a:srgbClr val="FFFFFF"/>
                </a:solidFill>
                <a:latin typeface="Montserrat"/>
              </a:rPr>
              <a:t>The global Denim Skirt market will expand significantly by 5.00% CAGR between 2023 and 2030.</a:t>
            </a:r>
          </a:p>
          <a:p>
            <a:pPr marL="755647" lvl="1" indent="-377824">
              <a:lnSpc>
                <a:spcPts val="4899"/>
              </a:lnSpc>
              <a:buFont typeface="Arial"/>
              <a:buChar char="•"/>
            </a:pPr>
            <a:r>
              <a:rPr lang="en-US" sz="3499">
                <a:solidFill>
                  <a:srgbClr val="FFFFFF"/>
                </a:solidFill>
                <a:latin typeface="Montserrat"/>
              </a:rPr>
              <a:t>The demand for Denim Skirts is rising due to the rising population, rapid urbanization in developing countries.</a:t>
            </a:r>
          </a:p>
          <a:p>
            <a:pPr marL="755647" lvl="1" indent="-377824">
              <a:lnSpc>
                <a:spcPts val="4899"/>
              </a:lnSpc>
              <a:buFont typeface="Arial"/>
              <a:buChar char="•"/>
            </a:pPr>
            <a:r>
              <a:rPr lang="en-US" sz="3499">
                <a:solidFill>
                  <a:srgbClr val="FFFFFF"/>
                </a:solidFill>
                <a:latin typeface="Montserrat"/>
              </a:rPr>
              <a:t>Demand for Not open skirt remains higher in the Denim Skirt market.</a:t>
            </a:r>
          </a:p>
          <a:p>
            <a:pPr marL="755647" lvl="1" indent="-377824">
              <a:lnSpc>
                <a:spcPts val="4899"/>
              </a:lnSpc>
              <a:buFont typeface="Arial"/>
              <a:buChar char="•"/>
            </a:pPr>
            <a:r>
              <a:rPr lang="en-US" sz="3499">
                <a:solidFill>
                  <a:srgbClr val="FFFFFF"/>
                </a:solidFill>
                <a:latin typeface="Montserrat"/>
              </a:rPr>
              <a:t>North American Denim Skirt will continue to lead, whereas the Asia Pacific Denim Skirt market will experience the most substantial growth until 2030.</a:t>
            </a:r>
          </a:p>
        </p:txBody>
      </p:sp>
      <p:sp>
        <p:nvSpPr>
          <p:cNvPr id="7" name="TextBox 7"/>
          <p:cNvSpPr txBox="1"/>
          <p:nvPr/>
        </p:nvSpPr>
        <p:spPr>
          <a:xfrm>
            <a:off x="4522848" y="1790616"/>
            <a:ext cx="9242305" cy="832485"/>
          </a:xfrm>
          <a:prstGeom prst="rect">
            <a:avLst/>
          </a:prstGeom>
        </p:spPr>
        <p:txBody>
          <a:bodyPr lIns="0" tIns="0" rIns="0" bIns="0" rtlCol="0" anchor="t">
            <a:spAutoFit/>
          </a:bodyPr>
          <a:lstStyle/>
          <a:p>
            <a:pPr algn="ctr">
              <a:lnSpc>
                <a:spcPts val="6419"/>
              </a:lnSpc>
            </a:pPr>
            <a:r>
              <a:rPr lang="en-US" sz="5999">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1193085" y="0"/>
            <a:ext cx="7715250" cy="10287000"/>
          </a:xfrm>
          <a:custGeom>
            <a:rect l="l" t="t" r="r" b="b"/>
            <a:pathLst>
              <a:path w="7715250" h="10287000">
                <a:moveTo>
                  <a:pt x="0" y="0"/>
                </a:moveTo>
                <a:lnTo>
                  <a:pt x="7715250" y="0"/>
                </a:lnTo>
                <a:lnTo>
                  <a:pt x="7715250" y="10287000"/>
                </a:lnTo>
                <a:lnTo>
                  <a:pt x="0" y="10287000"/>
                </a:lnTo>
                <a:lnTo>
                  <a:pt x="0" y="0"/>
                </a:lnTo>
                <a:close/>
              </a:path>
            </a:pathLst>
          </a:custGeom>
          <a:blipFill>
            <a:blip r:embed="rId2"/>
            <a:stretch>
              <a:fillRect/>
            </a:stretch>
          </a:blipFill>
        </p:spPr>
        <p:txBody>
          <a:bodyPr/>
          <a:lstStyle/>
          <a:p/>
        </p:txBody>
      </p:sp>
      <p:sp>
        <p:nvSpPr>
          <p:cNvPr id="3" name="Freeform 3"/>
          <p:cNvSpPr/>
          <p:nvPr/>
        </p:nvSpPr>
        <p:spPr>
          <a:xfrm>
            <a:off x="4932380" y="2493844"/>
            <a:ext cx="5029576" cy="873896"/>
          </a:xfrm>
          <a:custGeom>
            <a:rect l="l" t="t" r="r" b="b"/>
            <a:pathLst>
              <a:path w="5029576" h="873896">
                <a:moveTo>
                  <a:pt x="0" y="0"/>
                </a:moveTo>
                <a:lnTo>
                  <a:pt x="5029577" y="0"/>
                </a:lnTo>
                <a:lnTo>
                  <a:pt x="5029577" y="873896"/>
                </a:lnTo>
                <a:lnTo>
                  <a:pt x="0" y="873896"/>
                </a:lnTo>
                <a:lnTo>
                  <a:pt x="0" y="0"/>
                </a:lnTo>
                <a:close/>
              </a:path>
            </a:pathLst>
          </a:custGeom>
          <a:blipFill>
            <a:blip r:embed="rId3"/>
            <a:stretch>
              <a:fillRect t="-116878" b="-106860"/>
            </a:stretch>
          </a:blipFill>
        </p:spPr>
        <p:txBody>
          <a:bodyPr/>
          <a:lstStyle/>
          <a:p/>
        </p:txBody>
      </p:sp>
      <p:sp>
        <p:nvSpPr>
          <p:cNvPr id="4" name="Freeform 4"/>
          <p:cNvSpPr/>
          <p:nvPr/>
        </p:nvSpPr>
        <p:spPr>
          <a:xfrm>
            <a:off x="10589885" y="1887637"/>
            <a:ext cx="3760847" cy="2086309"/>
          </a:xfrm>
          <a:custGeom>
            <a:rect l="l" t="t" r="r" b="b"/>
            <a:pathLst>
              <a:path w="3760847" h="2086309">
                <a:moveTo>
                  <a:pt x="0" y="0"/>
                </a:moveTo>
                <a:lnTo>
                  <a:pt x="3760847" y="0"/>
                </a:lnTo>
                <a:lnTo>
                  <a:pt x="3760847" y="2086309"/>
                </a:lnTo>
                <a:lnTo>
                  <a:pt x="0" y="2086309"/>
                </a:lnTo>
                <a:lnTo>
                  <a:pt x="0" y="0"/>
                </a:lnTo>
                <a:close/>
              </a:path>
            </a:pathLst>
          </a:custGeom>
          <a:blipFill>
            <a:blip r:embed="rId4"/>
            <a:stretch>
              <a:fillRect/>
            </a:stretch>
          </a:blipFill>
        </p:spPr>
        <p:txBody>
          <a:bodyPr/>
          <a:lstStyle/>
          <a:p/>
        </p:txBody>
      </p:sp>
      <p:sp>
        <p:nvSpPr>
          <p:cNvPr id="5" name="Freeform 5"/>
          <p:cNvSpPr/>
          <p:nvPr/>
        </p:nvSpPr>
        <p:spPr>
          <a:xfrm>
            <a:off x="14721914" y="1557337"/>
            <a:ext cx="3229222" cy="2129268"/>
          </a:xfrm>
          <a:custGeom>
            <a:rect l="l" t="t" r="r" b="b"/>
            <a:pathLst>
              <a:path w="3229222" h="2129268">
                <a:moveTo>
                  <a:pt x="0" y="0"/>
                </a:moveTo>
                <a:lnTo>
                  <a:pt x="3229221" y="0"/>
                </a:lnTo>
                <a:lnTo>
                  <a:pt x="3229221" y="2129269"/>
                </a:lnTo>
                <a:lnTo>
                  <a:pt x="0" y="2129269"/>
                </a:lnTo>
                <a:lnTo>
                  <a:pt x="0" y="0"/>
                </a:lnTo>
                <a:close/>
              </a:path>
            </a:pathLst>
          </a:custGeom>
          <a:blipFill>
            <a:blip r:embed="rId5"/>
            <a:stretch>
              <a:fillRect/>
            </a:stretch>
          </a:blipFill>
        </p:spPr>
        <p:txBody>
          <a:bodyPr/>
          <a:lstStyle/>
          <a:p/>
        </p:txBody>
      </p:sp>
      <p:sp>
        <p:nvSpPr>
          <p:cNvPr id="6" name="Freeform 6"/>
          <p:cNvSpPr/>
          <p:nvPr/>
        </p:nvSpPr>
        <p:spPr>
          <a:xfrm>
            <a:off x="4804599" y="3973946"/>
            <a:ext cx="5157357" cy="1260758"/>
          </a:xfrm>
          <a:custGeom>
            <a:rect l="l" t="t" r="r" b="b"/>
            <a:pathLst>
              <a:path w="5157357" h="1260758">
                <a:moveTo>
                  <a:pt x="0" y="0"/>
                </a:moveTo>
                <a:lnTo>
                  <a:pt x="5157358" y="0"/>
                </a:lnTo>
                <a:lnTo>
                  <a:pt x="5157358" y="1260758"/>
                </a:lnTo>
                <a:lnTo>
                  <a:pt x="0" y="1260758"/>
                </a:lnTo>
                <a:lnTo>
                  <a:pt x="0" y="0"/>
                </a:lnTo>
                <a:close/>
              </a:path>
            </a:pathLst>
          </a:custGeom>
          <a:blipFill>
            <a:blip r:embed="rId6"/>
            <a:stretch>
              <a:fillRect t="-62060" b="-68040"/>
            </a:stretch>
          </a:blipFill>
        </p:spPr>
        <p:txBody>
          <a:bodyPr/>
          <a:lstStyle/>
          <a:p/>
        </p:txBody>
      </p:sp>
      <p:sp>
        <p:nvSpPr>
          <p:cNvPr id="7" name="Freeform 7"/>
          <p:cNvSpPr/>
          <p:nvPr/>
        </p:nvSpPr>
        <p:spPr>
          <a:xfrm>
            <a:off x="10589885" y="4301190"/>
            <a:ext cx="6594320" cy="1310647"/>
          </a:xfrm>
          <a:custGeom>
            <a:rect l="l" t="t" r="r" b="b"/>
            <a:pathLst>
              <a:path w="6594320" h="1310647">
                <a:moveTo>
                  <a:pt x="0" y="0"/>
                </a:moveTo>
                <a:lnTo>
                  <a:pt x="6594320" y="0"/>
                </a:lnTo>
                <a:lnTo>
                  <a:pt x="6594320" y="1310647"/>
                </a:lnTo>
                <a:lnTo>
                  <a:pt x="0" y="1310647"/>
                </a:lnTo>
                <a:lnTo>
                  <a:pt x="0" y="0"/>
                </a:lnTo>
                <a:close/>
              </a:path>
            </a:pathLst>
          </a:custGeom>
          <a:blipFill>
            <a:blip r:embed="rId7"/>
            <a:stretch>
              <a:fillRect t="-114573" b="-120849"/>
            </a:stretch>
          </a:blipFill>
        </p:spPr>
        <p:txBody>
          <a:bodyPr/>
          <a:lstStyle/>
          <a:p/>
        </p:txBody>
      </p:sp>
      <p:sp>
        <p:nvSpPr>
          <p:cNvPr id="8" name="Freeform 8"/>
          <p:cNvSpPr/>
          <p:nvPr/>
        </p:nvSpPr>
        <p:spPr>
          <a:xfrm>
            <a:off x="4554045" y="5611837"/>
            <a:ext cx="2284644" cy="2284644"/>
          </a:xfrm>
          <a:custGeom>
            <a:rect l="l" t="t" r="r" b="b"/>
            <a:pathLst>
              <a:path w="2284644" h="2284644">
                <a:moveTo>
                  <a:pt x="0" y="0"/>
                </a:moveTo>
                <a:lnTo>
                  <a:pt x="2284644" y="0"/>
                </a:lnTo>
                <a:lnTo>
                  <a:pt x="2284644" y="2284644"/>
                </a:lnTo>
                <a:lnTo>
                  <a:pt x="0" y="2284644"/>
                </a:lnTo>
                <a:lnTo>
                  <a:pt x="0" y="0"/>
                </a:lnTo>
                <a:close/>
              </a:path>
            </a:pathLst>
          </a:custGeom>
          <a:blipFill>
            <a:blip r:embed="rId8"/>
            <a:stretch>
              <a:fillRect/>
            </a:stretch>
          </a:blipFill>
        </p:spPr>
        <p:txBody>
          <a:bodyPr/>
          <a:lstStyle/>
          <a:p/>
        </p:txBody>
      </p:sp>
      <p:sp>
        <p:nvSpPr>
          <p:cNvPr id="9" name="Freeform 9"/>
          <p:cNvSpPr/>
          <p:nvPr/>
        </p:nvSpPr>
        <p:spPr>
          <a:xfrm>
            <a:off x="7447168" y="5770281"/>
            <a:ext cx="2337369" cy="2325682"/>
          </a:xfrm>
          <a:custGeom>
            <a:rect l="l" t="t" r="r" b="b"/>
            <a:pathLst>
              <a:path w="2337369" h="2325682">
                <a:moveTo>
                  <a:pt x="0" y="0"/>
                </a:moveTo>
                <a:lnTo>
                  <a:pt x="2337370" y="0"/>
                </a:lnTo>
                <a:lnTo>
                  <a:pt x="2337370" y="2325682"/>
                </a:lnTo>
                <a:lnTo>
                  <a:pt x="0" y="2325682"/>
                </a:lnTo>
                <a:lnTo>
                  <a:pt x="0" y="0"/>
                </a:lnTo>
                <a:close/>
              </a:path>
            </a:pathLst>
          </a:custGeom>
          <a:blipFill>
            <a:blip r:embed="rId9"/>
            <a:stretch>
              <a:fillRect/>
            </a:stretch>
          </a:blipFill>
        </p:spPr>
        <p:txBody>
          <a:bodyPr/>
          <a:lstStyle/>
          <a:p/>
        </p:txBody>
      </p:sp>
      <p:sp>
        <p:nvSpPr>
          <p:cNvPr id="10" name="Freeform 10"/>
          <p:cNvSpPr/>
          <p:nvPr/>
        </p:nvSpPr>
        <p:spPr>
          <a:xfrm>
            <a:off x="10435904" y="5635850"/>
            <a:ext cx="3040481" cy="2594543"/>
          </a:xfrm>
          <a:custGeom>
            <a:rect l="l" t="t" r="r" b="b"/>
            <a:pathLst>
              <a:path w="3040481" h="2594543">
                <a:moveTo>
                  <a:pt x="0" y="0"/>
                </a:moveTo>
                <a:lnTo>
                  <a:pt x="3040481" y="0"/>
                </a:lnTo>
                <a:lnTo>
                  <a:pt x="3040481" y="2594544"/>
                </a:lnTo>
                <a:lnTo>
                  <a:pt x="0" y="2594544"/>
                </a:lnTo>
                <a:lnTo>
                  <a:pt x="0" y="0"/>
                </a:lnTo>
                <a:close/>
              </a:path>
            </a:pathLst>
          </a:custGeom>
          <a:blipFill>
            <a:blip r:embed="rId10"/>
            <a:stretch>
              <a:fillRect/>
            </a:stretch>
          </a:blipFill>
        </p:spPr>
        <p:txBody>
          <a:bodyPr/>
          <a:lstStyle/>
          <a:p/>
        </p:txBody>
      </p:sp>
      <p:sp>
        <p:nvSpPr>
          <p:cNvPr id="11" name="Freeform 11"/>
          <p:cNvSpPr/>
          <p:nvPr/>
        </p:nvSpPr>
        <p:spPr>
          <a:xfrm>
            <a:off x="13790887" y="6441838"/>
            <a:ext cx="4160249" cy="982567"/>
          </a:xfrm>
          <a:custGeom>
            <a:rect l="l" t="t" r="r" b="b"/>
            <a:pathLst>
              <a:path w="4160249" h="982567">
                <a:moveTo>
                  <a:pt x="0" y="0"/>
                </a:moveTo>
                <a:lnTo>
                  <a:pt x="4160248" y="0"/>
                </a:lnTo>
                <a:lnTo>
                  <a:pt x="4160248" y="982567"/>
                </a:lnTo>
                <a:lnTo>
                  <a:pt x="0" y="982567"/>
                </a:lnTo>
                <a:lnTo>
                  <a:pt x="0" y="0"/>
                </a:lnTo>
                <a:close/>
              </a:path>
            </a:pathLst>
          </a:custGeom>
          <a:blipFill>
            <a:blip r:embed="rId11"/>
            <a:stretch>
              <a:fillRect t="-71867" b="-66510"/>
            </a:stretch>
          </a:blipFill>
        </p:spPr>
        <p:txBody>
          <a:bodyPr/>
          <a:lstStyle/>
          <a:p/>
        </p:txBody>
      </p:sp>
      <p:sp>
        <p:nvSpPr>
          <p:cNvPr id="12" name="Freeform 12"/>
          <p:cNvSpPr/>
          <p:nvPr/>
        </p:nvSpPr>
        <p:spPr>
          <a:xfrm>
            <a:off x="4294090" y="8404471"/>
            <a:ext cx="3411700" cy="1525199"/>
          </a:xfrm>
          <a:custGeom>
            <a:rect l="l" t="t" r="r" b="b"/>
            <a:pathLst>
              <a:path w="3411700" h="1525199">
                <a:moveTo>
                  <a:pt x="0" y="0"/>
                </a:moveTo>
                <a:lnTo>
                  <a:pt x="3411699" y="0"/>
                </a:lnTo>
                <a:lnTo>
                  <a:pt x="3411699" y="1525199"/>
                </a:lnTo>
                <a:lnTo>
                  <a:pt x="0" y="1525199"/>
                </a:lnTo>
                <a:lnTo>
                  <a:pt x="0" y="0"/>
                </a:lnTo>
                <a:close/>
              </a:path>
            </a:pathLst>
          </a:custGeom>
          <a:blipFill>
            <a:blip r:embed="rId12"/>
            <a:stretch>
              <a:fillRect l="-12823" t="-22983" r="-11410" b="-15965"/>
            </a:stretch>
          </a:blipFill>
        </p:spPr>
        <p:txBody>
          <a:bodyPr/>
          <a:lstStyle/>
          <a:p/>
        </p:txBody>
      </p:sp>
      <p:sp>
        <p:nvSpPr>
          <p:cNvPr id="13" name="Freeform 13"/>
          <p:cNvSpPr/>
          <p:nvPr/>
        </p:nvSpPr>
        <p:spPr>
          <a:xfrm>
            <a:off x="13790887" y="8095963"/>
            <a:ext cx="4442251" cy="1885082"/>
          </a:xfrm>
          <a:custGeom>
            <a:rect l="l" t="t" r="r" b="b"/>
            <a:pathLst>
              <a:path w="4442251" h="1885082">
                <a:moveTo>
                  <a:pt x="0" y="0"/>
                </a:moveTo>
                <a:lnTo>
                  <a:pt x="4442251" y="0"/>
                </a:lnTo>
                <a:lnTo>
                  <a:pt x="4442251" y="1885082"/>
                </a:lnTo>
                <a:lnTo>
                  <a:pt x="0" y="1885082"/>
                </a:lnTo>
                <a:lnTo>
                  <a:pt x="0" y="0"/>
                </a:lnTo>
                <a:close/>
              </a:path>
            </a:pathLst>
          </a:custGeom>
          <a:blipFill>
            <a:blip r:embed="rId13"/>
            <a:stretch>
              <a:fillRect t="-8037" b="-9788"/>
            </a:stretch>
          </a:blipFill>
        </p:spPr>
        <p:txBody>
          <a:bodyPr/>
          <a:lstStyle/>
          <a:p/>
        </p:txBody>
      </p:sp>
      <p:sp>
        <p:nvSpPr>
          <p:cNvPr id="14" name="Freeform 14"/>
          <p:cNvSpPr/>
          <p:nvPr/>
        </p:nvSpPr>
        <p:spPr>
          <a:xfrm>
            <a:off x="8007639" y="8923089"/>
            <a:ext cx="5468746" cy="670421"/>
          </a:xfrm>
          <a:custGeom>
            <a:rect l="l" t="t" r="r" b="b"/>
            <a:pathLst>
              <a:path w="5468746" h="670421">
                <a:moveTo>
                  <a:pt x="0" y="0"/>
                </a:moveTo>
                <a:lnTo>
                  <a:pt x="5468746" y="0"/>
                </a:lnTo>
                <a:lnTo>
                  <a:pt x="5468746" y="670422"/>
                </a:lnTo>
                <a:lnTo>
                  <a:pt x="0" y="670422"/>
                </a:lnTo>
                <a:lnTo>
                  <a:pt x="0" y="0"/>
                </a:lnTo>
                <a:close/>
              </a:path>
            </a:pathLst>
          </a:custGeom>
          <a:blipFill>
            <a:blip r:embed="rId14"/>
            <a:stretch>
              <a:fillRect t="-158267" b="-168625"/>
            </a:stretch>
          </a:blipFill>
        </p:spPr>
        <p:txBody>
          <a:bodyPr/>
          <a:lstStyle/>
          <a:p/>
        </p:txBody>
      </p:sp>
      <p:sp>
        <p:nvSpPr>
          <p:cNvPr id="15" name="TextBox 15"/>
          <p:cNvSpPr txBox="1"/>
          <p:nvPr/>
        </p:nvSpPr>
        <p:spPr>
          <a:xfrm>
            <a:off x="6533790"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2s43uwpp"/>
              </a:rPr>
              <a:t>https://tinyurl.com/2s43uwpp</a:t>
            </a:r>
            <a:r>
              <a:rPr lang="en-US" sz="4130" spc="413">
                <a:solidFill>
                  <a:srgbClr val="000000"/>
                </a:solidFill>
                <a:latin typeface="Lato"/>
              </a:rPr>
              <a:t> </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40</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Denim Skirt Market Report 2024</dc:title>
  <cp:lastModifiedBy>decipher market</cp:lastModifiedBy>
  <cp:revision>2</cp:revision>
  <dcterms:created xsi:type="dcterms:W3CDTF">2006-08-16T00:00:00Z</dcterms:created>
  <dcterms:modified xsi:type="dcterms:W3CDTF">2024-04-13T02:37:28Z</dcterms:modified>
</cp:coreProperties>
</file>