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mrxupa53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25" b="-192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0668000" cy="10287000"/>
            <a:chExt cx="260040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0409" cy="2709333"/>
            </a:xfrm>
            <a:custGeom>
              <a:rect l="l" t="t" r="r" b="b"/>
              <a:pathLst>
                <a:path w="2600409" h="2709333">
                  <a:moveTo>
                    <a:pt x="0" y="0"/>
                  </a:moveTo>
                  <a:lnTo>
                    <a:pt x="2600409" y="0"/>
                  </a:lnTo>
                  <a:lnTo>
                    <a:pt x="26004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2530">
                <a:alpha val="5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0040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7401" y="9384679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7674" y="3607914"/>
            <a:ext cx="10668000" cy="3849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5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35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DEIONIZED WATER</a:t>
            </a:r>
          </a:p>
          <a:p>
            <a:pPr>
              <a:lnSpc>
                <a:spcPts val="735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350"/>
              </a:lnSpc>
            </a:pPr>
            <a:r>
              <a:rPr lang="en-US" sz="88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76449" y="1841582"/>
            <a:ext cx="15335103" cy="6594815"/>
            <a:chExt cx="4038875" cy="17369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38875" cy="1736906"/>
            </a:xfrm>
            <a:custGeom>
              <a:rect l="l" t="t" r="r" b="b"/>
              <a:pathLst>
                <a:path w="4038875" h="1736906">
                  <a:moveTo>
                    <a:pt x="0" y="0"/>
                  </a:moveTo>
                  <a:lnTo>
                    <a:pt x="4038875" y="0"/>
                  </a:lnTo>
                  <a:lnTo>
                    <a:pt x="4038875" y="1736906"/>
                  </a:lnTo>
                  <a:lnTo>
                    <a:pt x="0" y="1736906"/>
                  </a:lnTo>
                  <a:close/>
                </a:path>
              </a:pathLst>
            </a:custGeom>
            <a:solidFill>
              <a:srgbClr val="526D88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38875" cy="1775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30142" y="3276518"/>
            <a:ext cx="14427716" cy="4573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Canva Sans"/>
              </a:rPr>
              <a:t>When water is boiled into vapor and then condensed into liquid in a separate vessel, it creates distilled water. The impurities and minerals that do not boil at the same temperature as water are left behind in the original container. Distilled water is a type of purified water. The increased use of distilled water in automotive cooling systems and lead-acid batteries, as well as the rising demand for medical purposes, is driving its growth.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2086500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32384" y="6031336"/>
            <a:ext cx="8647822" cy="261812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525" y="0"/>
                  </a:moveTo>
                  <a:lnTo>
                    <a:pt x="770883" y="0"/>
                  </a:lnTo>
                  <a:cubicBezTo>
                    <a:pt x="794626" y="0"/>
                    <a:pt x="817397" y="9432"/>
                    <a:pt x="834186" y="26221"/>
                  </a:cubicBezTo>
                  <a:cubicBezTo>
                    <a:pt x="850975" y="43010"/>
                    <a:pt x="860407" y="65781"/>
                    <a:pt x="860407" y="89525"/>
                  </a:cubicBezTo>
                  <a:lnTo>
                    <a:pt x="860407" y="170963"/>
                  </a:lnTo>
                  <a:cubicBezTo>
                    <a:pt x="860407" y="194706"/>
                    <a:pt x="850975" y="217477"/>
                    <a:pt x="834186" y="234266"/>
                  </a:cubicBezTo>
                  <a:cubicBezTo>
                    <a:pt x="817397" y="251056"/>
                    <a:pt x="794626" y="260488"/>
                    <a:pt x="770883" y="260488"/>
                  </a:cubicBezTo>
                  <a:lnTo>
                    <a:pt x="89525" y="260488"/>
                  </a:lnTo>
                  <a:cubicBezTo>
                    <a:pt x="65781" y="260488"/>
                    <a:pt x="43010" y="251056"/>
                    <a:pt x="26221" y="234266"/>
                  </a:cubicBezTo>
                  <a:cubicBezTo>
                    <a:pt x="9432" y="217477"/>
                    <a:pt x="0" y="194706"/>
                    <a:pt x="0" y="170963"/>
                  </a:cubicBezTo>
                  <a:lnTo>
                    <a:pt x="0" y="89525"/>
                  </a:lnTo>
                  <a:cubicBezTo>
                    <a:pt x="0" y="65781"/>
                    <a:pt x="9432" y="43010"/>
                    <a:pt x="26221" y="26221"/>
                  </a:cubicBezTo>
                  <a:cubicBezTo>
                    <a:pt x="43010" y="9432"/>
                    <a:pt x="65781" y="0"/>
                    <a:pt x="89525" y="0"/>
                  </a:cubicBezTo>
                  <a:close/>
                </a:path>
              </a:pathLst>
            </a:custGeom>
            <a:solidFill>
              <a:srgbClr val="153A61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88376" y="6353017"/>
            <a:ext cx="2112249" cy="2109609"/>
          </a:xfrm>
          <a:custGeom>
            <a:rect l="l" t="t" r="r" b="b"/>
            <a:pathLst>
              <a:path w="2112249" h="2109609">
                <a:moveTo>
                  <a:pt x="0" y="0"/>
                </a:moveTo>
                <a:lnTo>
                  <a:pt x="2112249" y="0"/>
                </a:lnTo>
                <a:lnTo>
                  <a:pt x="2112249" y="2109609"/>
                </a:lnTo>
                <a:lnTo>
                  <a:pt x="0" y="2109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739130" y="6268594"/>
            <a:ext cx="2081141" cy="2081141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17437" y="6806299"/>
            <a:ext cx="1524526" cy="1275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4489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00625" y="6374841"/>
            <a:ext cx="5810412" cy="172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4812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37"/>
              </a:lnSpc>
              <a:spcBef>
                <a:spcPct val="0"/>
              </a:spcBef>
            </a:pPr>
            <a:r>
              <a:rPr lang="en-US" sz="4812">
                <a:solidFill>
                  <a:srgbClr val="FFFFFF"/>
                </a:solidFill>
                <a:latin typeface="Poppins"/>
              </a:rPr>
              <a:t>7.80%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32384" y="3214280"/>
            <a:ext cx="8647822" cy="2618121"/>
            <a:chExt cx="860407" cy="260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525" y="0"/>
                  </a:moveTo>
                  <a:lnTo>
                    <a:pt x="770883" y="0"/>
                  </a:lnTo>
                  <a:cubicBezTo>
                    <a:pt x="794626" y="0"/>
                    <a:pt x="817397" y="9432"/>
                    <a:pt x="834186" y="26221"/>
                  </a:cubicBezTo>
                  <a:cubicBezTo>
                    <a:pt x="850975" y="43010"/>
                    <a:pt x="860407" y="65781"/>
                    <a:pt x="860407" y="89525"/>
                  </a:cubicBezTo>
                  <a:lnTo>
                    <a:pt x="860407" y="170963"/>
                  </a:lnTo>
                  <a:cubicBezTo>
                    <a:pt x="860407" y="194706"/>
                    <a:pt x="850975" y="217477"/>
                    <a:pt x="834186" y="234266"/>
                  </a:cubicBezTo>
                  <a:cubicBezTo>
                    <a:pt x="817397" y="251056"/>
                    <a:pt x="794626" y="260488"/>
                    <a:pt x="770883" y="260488"/>
                  </a:cubicBezTo>
                  <a:lnTo>
                    <a:pt x="89525" y="260488"/>
                  </a:lnTo>
                  <a:cubicBezTo>
                    <a:pt x="65781" y="260488"/>
                    <a:pt x="43010" y="251056"/>
                    <a:pt x="26221" y="234266"/>
                  </a:cubicBezTo>
                  <a:cubicBezTo>
                    <a:pt x="9432" y="217477"/>
                    <a:pt x="0" y="194706"/>
                    <a:pt x="0" y="170963"/>
                  </a:cubicBezTo>
                  <a:lnTo>
                    <a:pt x="0" y="89525"/>
                  </a:lnTo>
                  <a:cubicBezTo>
                    <a:pt x="0" y="65781"/>
                    <a:pt x="9432" y="43010"/>
                    <a:pt x="26221" y="26221"/>
                  </a:cubicBezTo>
                  <a:cubicBezTo>
                    <a:pt x="43010" y="9432"/>
                    <a:pt x="65781" y="0"/>
                    <a:pt x="89525" y="0"/>
                  </a:cubicBezTo>
                  <a:close/>
                </a:path>
              </a:pathLst>
            </a:custGeom>
            <a:solidFill>
              <a:srgbClr val="153A61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788376" y="3535962"/>
            <a:ext cx="2112249" cy="2109609"/>
          </a:xfrm>
          <a:custGeom>
            <a:rect l="l" t="t" r="r" b="b"/>
            <a:pathLst>
              <a:path w="2112249" h="2109609">
                <a:moveTo>
                  <a:pt x="0" y="0"/>
                </a:moveTo>
                <a:lnTo>
                  <a:pt x="2112249" y="0"/>
                </a:lnTo>
                <a:lnTo>
                  <a:pt x="2112249" y="2109608"/>
                </a:lnTo>
                <a:lnTo>
                  <a:pt x="0" y="2109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0" name="Group 20"/>
          <p:cNvGrpSpPr/>
          <p:nvPr/>
        </p:nvGrpSpPr>
        <p:grpSpPr>
          <a:xfrm>
            <a:off x="739130" y="3451539"/>
            <a:ext cx="2081141" cy="2081141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17437" y="4362712"/>
            <a:ext cx="1524526" cy="502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4489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00625" y="3557786"/>
            <a:ext cx="5810412" cy="172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4812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737"/>
              </a:lnSpc>
              <a:spcBef>
                <a:spcPct val="0"/>
              </a:spcBef>
            </a:pPr>
            <a:r>
              <a:rPr lang="en-US" sz="4812">
                <a:solidFill>
                  <a:srgbClr val="FFFFFF"/>
                </a:solidFill>
                <a:latin typeface="Poppins"/>
              </a:rPr>
              <a:t>USD 0.4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8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10337" y="2104815"/>
            <a:ext cx="7972518" cy="3536824"/>
            <a:chExt cx="9230786" cy="40950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30786" cy="4095026"/>
            </a:xfrm>
            <a:custGeom>
              <a:rect l="l" t="t" r="r" b="b"/>
              <a:pathLst>
                <a:path w="9230786" h="4095025">
                  <a:moveTo>
                    <a:pt x="9106326" y="4095026"/>
                  </a:moveTo>
                  <a:lnTo>
                    <a:pt x="124460" y="4095026"/>
                  </a:lnTo>
                  <a:cubicBezTo>
                    <a:pt x="55880" y="4095026"/>
                    <a:pt x="0" y="4039146"/>
                    <a:pt x="0" y="397056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106326" y="0"/>
                  </a:lnTo>
                  <a:cubicBezTo>
                    <a:pt x="9174906" y="0"/>
                    <a:pt x="9230786" y="55880"/>
                    <a:pt x="9230786" y="124460"/>
                  </a:cubicBezTo>
                  <a:lnTo>
                    <a:pt x="9230786" y="3970566"/>
                  </a:lnTo>
                  <a:cubicBezTo>
                    <a:pt x="9230786" y="4039146"/>
                    <a:pt x="9174906" y="4095026"/>
                    <a:pt x="9106326" y="4095026"/>
                  </a:cubicBezTo>
                  <a:close/>
                </a:path>
              </a:pathLst>
            </a:custGeom>
            <a:solidFill>
              <a:srgbClr val="2F7190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450222" y="1951355"/>
            <a:ext cx="888390" cy="3788833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410337" y="6107123"/>
            <a:ext cx="7972518" cy="3536824"/>
            <a:chExt cx="9230786" cy="40950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30786" cy="4095026"/>
            </a:xfrm>
            <a:custGeom>
              <a:rect l="l" t="t" r="r" b="b"/>
              <a:pathLst>
                <a:path w="9230786" h="4095025">
                  <a:moveTo>
                    <a:pt x="9106326" y="4095026"/>
                  </a:moveTo>
                  <a:lnTo>
                    <a:pt x="124460" y="4095026"/>
                  </a:lnTo>
                  <a:cubicBezTo>
                    <a:pt x="55880" y="4095026"/>
                    <a:pt x="0" y="4039146"/>
                    <a:pt x="0" y="397056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106326" y="0"/>
                  </a:lnTo>
                  <a:cubicBezTo>
                    <a:pt x="9174906" y="0"/>
                    <a:pt x="9230786" y="55880"/>
                    <a:pt x="9230786" y="124460"/>
                  </a:cubicBezTo>
                  <a:lnTo>
                    <a:pt x="9230786" y="3970566"/>
                  </a:lnTo>
                  <a:cubicBezTo>
                    <a:pt x="9230786" y="4039146"/>
                    <a:pt x="9174906" y="4095026"/>
                    <a:pt x="9106326" y="4095026"/>
                  </a:cubicBezTo>
                  <a:close/>
                </a:path>
              </a:pathLst>
            </a:custGeom>
            <a:solidFill>
              <a:srgbClr val="153A61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450222" y="5953663"/>
            <a:ext cx="888390" cy="3788833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9055" y="3667488"/>
            <a:ext cx="3250724" cy="404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5"/>
              </a:lnSpc>
            </a:pPr>
            <a:r>
              <a:rPr lang="en-US" sz="3014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57441" y="2735921"/>
            <a:ext cx="5931232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CLRW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ASTM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USP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AAMI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6553" y="7509014"/>
            <a:ext cx="3250724" cy="78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5"/>
              </a:lnSpc>
            </a:pPr>
            <a:r>
              <a:rPr lang="en-US" sz="3014">
                <a:solidFill>
                  <a:srgbClr val="43B4BE"/>
                </a:solidFill>
                <a:latin typeface="Montserrat Classic"/>
              </a:rPr>
              <a:t>Application Segment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88833" y="6257582"/>
            <a:ext cx="6240762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Clinical Laboratory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Medical Research Colleges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Consumer Goods Manufacturing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Pharmaceutical Industry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Hospitals and Clinics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61720"/>
            <a:ext cx="11165240" cy="9225280"/>
          </a:xfrm>
          <a:custGeom>
            <a:rect l="l" t="t" r="r" b="b"/>
            <a:pathLst>
              <a:path w="11165240" h="9225280">
                <a:moveTo>
                  <a:pt x="0" y="0"/>
                </a:moveTo>
                <a:lnTo>
                  <a:pt x="11165240" y="0"/>
                </a:lnTo>
                <a:lnTo>
                  <a:pt x="11165240" y="9225280"/>
                </a:lnTo>
                <a:lnTo>
                  <a:pt x="0" y="922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4933548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40%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2669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Deionized Water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02578"/>
            <a:ext cx="9635068" cy="3340813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3484B0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537557"/>
            <a:ext cx="9635068" cy="335419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114571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484B0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14571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484B0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14571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42912" y="2038317"/>
            <a:ext cx="7389418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Stringent Regulations Driving Water Purity Standards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24268" y="6091922"/>
            <a:ext cx="7108062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Environmental Impact of Deionization Processes to Restrict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94605" y="1558950"/>
            <a:ext cx="14698791" cy="7699350"/>
            <a:chExt cx="3871286" cy="2027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1287" cy="2027812"/>
            </a:xfrm>
            <a:custGeom>
              <a:rect l="l" t="t" r="r" b="b"/>
              <a:pathLst>
                <a:path w="3871287" h="2027812">
                  <a:moveTo>
                    <a:pt x="0" y="0"/>
                  </a:moveTo>
                  <a:lnTo>
                    <a:pt x="3871287" y="0"/>
                  </a:lnTo>
                  <a:lnTo>
                    <a:pt x="3871287" y="2027812"/>
                  </a:lnTo>
                  <a:lnTo>
                    <a:pt x="0" y="2027812"/>
                  </a:lnTo>
                  <a:close/>
                </a:path>
              </a:pathLst>
            </a:custGeom>
            <a:solidFill>
              <a:srgbClr val="114571">
                <a:alpha val="8078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1286" cy="2065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22848" y="1900280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27170" y="3091685"/>
            <a:ext cx="14433662" cy="561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>
              <a:lnSpc>
                <a:spcPts val="367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Barlow"/>
              </a:rPr>
              <a:t>The Global Deionized Water Market is witnessing significant growth in the near future.</a:t>
            </a:r>
          </a:p>
          <a:p>
            <a:pPr marL="755652" lvl="1" indent="-377826">
              <a:lnSpc>
                <a:spcPts val="367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Barlow"/>
              </a:rPr>
              <a:t>Laboratories across industries such as healthcare, pharmaceuticals, and research heavily rely on CLRW for accurate and reproducible results in experiments, testing, and analytical processes.</a:t>
            </a:r>
          </a:p>
          <a:p>
            <a:pPr marL="755652" lvl="1" indent="-377826">
              <a:lnSpc>
                <a:spcPts val="367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Barlow"/>
              </a:rPr>
              <a:t>AAMI deionized water is essential for medical equipment and device manufacturing, ensuring the integrity and reliability of medical instruments. </a:t>
            </a:r>
          </a:p>
          <a:p>
            <a:pPr marL="755652" lvl="1" indent="-377826">
              <a:lnSpc>
                <a:spcPts val="3675"/>
              </a:lnSpc>
              <a:buFont typeface="Arial"/>
              <a:buChar char="•"/>
            </a:pPr>
            <a:r>
              <a:rPr lang="en-US" sz="3500" spc="112">
                <a:solidFill>
                  <a:srgbClr val="FFFFFF"/>
                </a:solidFill>
                <a:latin typeface="Barlow"/>
              </a:rPr>
              <a:t>Deionized water plays a critical role in pharmaceutical manufacturing processes, where purity and quality are non-negotiable.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4810833" y="3022897"/>
            <a:ext cx="4333167" cy="1007254"/>
          </a:xfrm>
          <a:custGeom>
            <a:rect l="l" t="t" r="r" b="b"/>
            <a:pathLst>
              <a:path w="4333167" h="1007254">
                <a:moveTo>
                  <a:pt x="0" y="0"/>
                </a:moveTo>
                <a:lnTo>
                  <a:pt x="4333167" y="0"/>
                </a:lnTo>
                <a:lnTo>
                  <a:pt x="4333167" y="1007254"/>
                </a:lnTo>
                <a:lnTo>
                  <a:pt x="0" y="1007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57" t="-118823" r="-4831" b="-118431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0081969" y="2419805"/>
            <a:ext cx="2138589" cy="2213440"/>
          </a:xfrm>
          <a:custGeom>
            <a:rect l="l" t="t" r="r" b="b"/>
            <a:pathLst>
              <a:path w="2138589" h="2213440">
                <a:moveTo>
                  <a:pt x="0" y="0"/>
                </a:moveTo>
                <a:lnTo>
                  <a:pt x="2138589" y="0"/>
                </a:lnTo>
                <a:lnTo>
                  <a:pt x="2138589" y="2213439"/>
                </a:lnTo>
                <a:lnTo>
                  <a:pt x="0" y="2213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3258922" y="3022897"/>
            <a:ext cx="4000378" cy="1255978"/>
          </a:xfrm>
          <a:custGeom>
            <a:rect l="l" t="t" r="r" b="b"/>
            <a:pathLst>
              <a:path w="4000378" h="1255978">
                <a:moveTo>
                  <a:pt x="0" y="0"/>
                </a:moveTo>
                <a:lnTo>
                  <a:pt x="4000378" y="0"/>
                </a:lnTo>
                <a:lnTo>
                  <a:pt x="4000378" y="1255978"/>
                </a:lnTo>
                <a:lnTo>
                  <a:pt x="0" y="1255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5122598" y="4985479"/>
            <a:ext cx="4422001" cy="1383157"/>
          </a:xfrm>
          <a:custGeom>
            <a:rect l="l" t="t" r="r" b="b"/>
            <a:pathLst>
              <a:path w="4422001" h="1383157">
                <a:moveTo>
                  <a:pt x="0" y="0"/>
                </a:moveTo>
                <a:lnTo>
                  <a:pt x="4422001" y="0"/>
                </a:lnTo>
                <a:lnTo>
                  <a:pt x="4422001" y="1383156"/>
                </a:lnTo>
                <a:lnTo>
                  <a:pt x="0" y="13831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21" t="-17848" r="-2052" b="-4467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081969" y="5095111"/>
            <a:ext cx="4601249" cy="1331975"/>
          </a:xfrm>
          <a:custGeom>
            <a:rect l="l" t="t" r="r" b="b"/>
            <a:pathLst>
              <a:path w="4601249" h="1331975">
                <a:moveTo>
                  <a:pt x="0" y="0"/>
                </a:moveTo>
                <a:lnTo>
                  <a:pt x="4601249" y="0"/>
                </a:lnTo>
                <a:lnTo>
                  <a:pt x="4601249" y="1331976"/>
                </a:lnTo>
                <a:lnTo>
                  <a:pt x="0" y="1331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083" t="-50772" r="-14697" b="-59393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5216618" y="4628143"/>
            <a:ext cx="2330921" cy="2097829"/>
          </a:xfrm>
          <a:custGeom>
            <a:rect l="l" t="t" r="r" b="b"/>
            <a:pathLst>
              <a:path w="2330921" h="2097829">
                <a:moveTo>
                  <a:pt x="0" y="0"/>
                </a:moveTo>
                <a:lnTo>
                  <a:pt x="2330921" y="0"/>
                </a:lnTo>
                <a:lnTo>
                  <a:pt x="2330921" y="2097829"/>
                </a:lnTo>
                <a:lnTo>
                  <a:pt x="0" y="20978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5122598" y="6998587"/>
            <a:ext cx="5746348" cy="1436587"/>
          </a:xfrm>
          <a:custGeom>
            <a:rect l="l" t="t" r="r" b="b"/>
            <a:pathLst>
              <a:path w="5746348" h="1436587">
                <a:moveTo>
                  <a:pt x="0" y="0"/>
                </a:moveTo>
                <a:lnTo>
                  <a:pt x="5746349" y="0"/>
                </a:lnTo>
                <a:lnTo>
                  <a:pt x="5746349" y="1436587"/>
                </a:lnTo>
                <a:lnTo>
                  <a:pt x="0" y="14365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024" t="-31325" r="-6024" b="-31325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2010151" y="7183172"/>
            <a:ext cx="4933835" cy="2301746"/>
          </a:xfrm>
          <a:custGeom>
            <a:rect l="l" t="t" r="r" b="b"/>
            <a:pathLst>
              <a:path w="4933835" h="2301746">
                <a:moveTo>
                  <a:pt x="0" y="0"/>
                </a:moveTo>
                <a:lnTo>
                  <a:pt x="4933836" y="0"/>
                </a:lnTo>
                <a:lnTo>
                  <a:pt x="4933836" y="2301746"/>
                </a:lnTo>
                <a:lnTo>
                  <a:pt x="0" y="2301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mrxupa53"/>
              </a:rPr>
              <a:t>https://tinyurl.com/mrxupa53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Deionized Water Market Report 2024</dc:title>
  <cp:lastModifiedBy>decipher market</cp:lastModifiedBy>
  <cp:revision>2</cp:revision>
  <dcterms:created xsi:type="dcterms:W3CDTF">2006-08-16T00:00:00Z</dcterms:created>
  <dcterms:modified xsi:type="dcterms:W3CDTF">2024-03-20T13:57:13Z</dcterms:modified>
</cp:coreProperties>
</file>