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1.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2" Type="http://schemas.openxmlformats.org/officeDocument/2006/relationships/image" Target="../media/image11.jpeg" /><Relationship Id="rId3" Type="http://schemas.openxmlformats.org/officeDocument/2006/relationships/image" Target="../media/image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ynk5rtr7"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7913" r="38480" b="28303"/>
          <a:stretch>
            <a:fillRect/>
          </a:stretch>
        </p:blipFill>
        <p:spPr>
          <a:xfrm>
            <a:off x="0" y="0"/>
            <a:ext cx="2134016" cy="2100661"/>
          </a:xfrm>
          <a:prstGeom prst="rect">
            <a:avLst/>
          </a:prstGeom>
        </p:spPr>
      </p:pic>
      <p:sp>
        <p:nvSpPr>
          <p:cNvPr id="3" name="Freeform 3"/>
          <p:cNvSpPr/>
          <p:nvPr/>
        </p:nvSpPr>
        <p:spPr>
          <a:xfrm>
            <a:off x="8065742" y="175311"/>
            <a:ext cx="10222258" cy="9949665"/>
          </a:xfrm>
          <a:custGeom>
            <a:rect l="l" t="t" r="r" b="b"/>
            <a:pathLst>
              <a:path w="10222258" h="9949665">
                <a:moveTo>
                  <a:pt x="0" y="0"/>
                </a:moveTo>
                <a:lnTo>
                  <a:pt x="10222258" y="0"/>
                </a:lnTo>
                <a:lnTo>
                  <a:pt x="10222258" y="9949665"/>
                </a:lnTo>
                <a:lnTo>
                  <a:pt x="0" y="9949665"/>
                </a:lnTo>
                <a:lnTo>
                  <a:pt x="0" y="0"/>
                </a:lnTo>
                <a:close/>
              </a:path>
            </a:pathLst>
          </a:custGeom>
          <a:blipFill>
            <a:blip r:embed="rId3"/>
            <a:stretch>
              <a:fillRect/>
            </a:stretch>
          </a:blipFill>
        </p:spPr>
        <p:txBody>
          <a:bodyPr/>
          <a:lstStyle/>
          <a:p/>
        </p:txBody>
      </p:sp>
      <p:sp>
        <p:nvSpPr>
          <p:cNvPr id="4" name="TextBox 4"/>
          <p:cNvSpPr txBox="1"/>
          <p:nvPr/>
        </p:nvSpPr>
        <p:spPr>
          <a:xfrm>
            <a:off x="206797" y="4133581"/>
            <a:ext cx="14271203" cy="2879058"/>
          </a:xfrm>
          <a:prstGeom prst="rect">
            <a:avLst/>
          </a:prstGeom>
        </p:spPr>
        <p:txBody>
          <a:bodyPr wrap="square" lIns="0" tIns="0" rIns="0" bIns="0" rtlCol="0" anchor="t">
            <a:spAutoFit/>
          </a:bodyPr>
          <a:lstStyle/>
          <a:p>
            <a:pPr algn="l">
              <a:lnSpc>
                <a:spcPts val="7350"/>
              </a:lnSpc>
            </a:pPr>
            <a:r>
              <a:rPr lang="en-US" sz="7500">
                <a:solidFill>
                  <a:srgbClr val="000000"/>
                </a:solidFill>
                <a:latin typeface="Poppins"/>
              </a:rPr>
              <a:t>DATE PALM</a:t>
            </a:r>
          </a:p>
          <a:p>
            <a:pPr algn="l">
              <a:lnSpc>
                <a:spcPts val="7350"/>
              </a:lnSpc>
            </a:pPr>
            <a:r>
              <a:rPr lang="en-US" sz="7500">
                <a:solidFill>
                  <a:srgbClr val="000000"/>
                </a:solidFill>
                <a:latin typeface="Poppins"/>
              </a:rPr>
              <a:t>MARKET REPORT </a:t>
            </a:r>
          </a:p>
          <a:p>
            <a:pPr algn="l">
              <a:lnSpc>
                <a:spcPts val="7350"/>
              </a:lnSpc>
            </a:pPr>
            <a:r>
              <a:rPr lang="en-US" sz="7500">
                <a:solidFill>
                  <a:srgbClr val="000000"/>
                </a:solidFill>
                <a:latin typeface="Poppins"/>
              </a:rPr>
              <a:t>2024</a:t>
            </a:r>
          </a:p>
        </p:txBody>
      </p:sp>
      <p:sp>
        <p:nvSpPr>
          <p:cNvPr id="5" name="TextBox 5"/>
          <p:cNvSpPr txBox="1"/>
          <p:nvPr/>
        </p:nvSpPr>
        <p:spPr>
          <a:xfrm>
            <a:off x="-186649" y="9532522"/>
            <a:ext cx="10027118" cy="592454"/>
          </a:xfrm>
          <a:prstGeom prst="rect">
            <a:avLst/>
          </a:prstGeom>
        </p:spPr>
        <p:txBody>
          <a:bodyPr lIns="0" tIns="0" rIns="0" bIns="0" rtlCol="0" anchor="t">
            <a:spAutoFit/>
          </a:bodyPr>
          <a:lstStyle/>
          <a:p>
            <a:pPr algn="ctr">
              <a:lnSpc>
                <a:spcPts val="4620"/>
              </a:lnSpc>
            </a:pPr>
            <a:r>
              <a:rPr lang="en-US" sz="33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1278418" y="1257692"/>
            <a:ext cx="16236544" cy="8251629"/>
            <a:chExt cx="4276291" cy="2173269"/>
          </a:xfrm>
        </p:grpSpPr>
        <p:sp>
          <p:nvSpPr>
            <p:cNvPr id="4" name="Freeform 4"/>
            <p:cNvSpPr/>
            <p:nvPr/>
          </p:nvSpPr>
          <p:spPr>
            <a:xfrm>
              <a:off x="0" y="0"/>
              <a:ext cx="4276291" cy="2173269"/>
            </a:xfrm>
            <a:custGeom>
              <a:rect l="l" t="t" r="r" b="b"/>
              <a:pathLst>
                <a:path w="4276291" h="2173269">
                  <a:moveTo>
                    <a:pt x="0" y="0"/>
                  </a:moveTo>
                  <a:lnTo>
                    <a:pt x="4276291" y="0"/>
                  </a:lnTo>
                  <a:lnTo>
                    <a:pt x="4276291" y="2173269"/>
                  </a:lnTo>
                  <a:lnTo>
                    <a:pt x="0" y="2173269"/>
                  </a:lnTo>
                  <a:close/>
                </a:path>
              </a:pathLst>
            </a:custGeom>
            <a:solidFill>
              <a:srgbClr val="000000">
                <a:alpha val="74902"/>
              </a:srgbClr>
            </a:solidFill>
          </p:spPr>
          <p:txBody>
            <a:bodyPr/>
            <a:lstStyle/>
            <a:p/>
          </p:txBody>
        </p:sp>
        <p:sp>
          <p:nvSpPr>
            <p:cNvPr id="5" name="TextBox 5"/>
            <p:cNvSpPr txBox="1"/>
            <p:nvPr/>
          </p:nvSpPr>
          <p:spPr>
            <a:xfrm>
              <a:off x="0" y="-47625"/>
              <a:ext cx="4276291" cy="222089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201163"/>
            <a:ext cx="2398521" cy="2161852"/>
          </a:xfrm>
          <a:prstGeom prst="rect">
            <a:avLst/>
          </a:prstGeom>
        </p:spPr>
      </p:pic>
      <p:sp>
        <p:nvSpPr>
          <p:cNvPr id="7" name="TextBox 7"/>
          <p:cNvSpPr txBox="1"/>
          <p:nvPr/>
        </p:nvSpPr>
        <p:spPr>
          <a:xfrm>
            <a:off x="1622208" y="2566478"/>
            <a:ext cx="15548966" cy="6410325"/>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Poppins"/>
              </a:rPr>
              <a:t>The date palm (Phoenix dactylifera) is a flowering plant cultivated for its edible sweet fruits called dates. Believed to have originated in the Middle East, it thrives in arid climates and sandy soil. Valued for its fruit's nutritional richness and versatility, the date palm holds cultural and economic significance worldwide. The changes in climatic conditions, changes in consumer preferences, growth in population, increase in international trade, advances in cultivation practices and technology, changing economic conditions, growing awareness of the nutritional benefits of dates, changes in retail channels, rising competition from alternative fruits, government initiatives, and policies, management of diseases and pests, cultural and religious significance, increasing focus on sustainable agriculture and ongoing research &amp; development are the major factors influencing the growth of the Date Palm Market.</a:t>
            </a:r>
          </a:p>
        </p:txBody>
      </p:sp>
      <p:sp>
        <p:nvSpPr>
          <p:cNvPr id="8" name="TextBox 8"/>
          <p:cNvSpPr txBox="1"/>
          <p:nvPr/>
        </p:nvSpPr>
        <p:spPr>
          <a:xfrm>
            <a:off x="5332786" y="146385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8982814" y="6285568"/>
            <a:ext cx="9305186" cy="2813654"/>
            <a:chExt cx="879738" cy="266011"/>
          </a:xfrm>
        </p:grpSpPr>
        <p:sp>
          <p:nvSpPr>
            <p:cNvPr id="4" name="Freeform 4"/>
            <p:cNvSpPr/>
            <p:nvPr/>
          </p:nvSpPr>
          <p:spPr>
            <a:xfrm>
              <a:off x="0" y="0"/>
              <a:ext cx="879738" cy="266011"/>
            </a:xfrm>
            <a:custGeom>
              <a:rect l="l" t="t" r="r" b="b"/>
              <a:pathLst>
                <a:path w="879737" h="266011">
                  <a:moveTo>
                    <a:pt x="83200" y="0"/>
                  </a:moveTo>
                  <a:lnTo>
                    <a:pt x="796538" y="0"/>
                  </a:lnTo>
                  <a:cubicBezTo>
                    <a:pt x="842488" y="0"/>
                    <a:pt x="879738" y="37250"/>
                    <a:pt x="879738" y="83200"/>
                  </a:cubicBezTo>
                  <a:lnTo>
                    <a:pt x="879738" y="182811"/>
                  </a:lnTo>
                  <a:cubicBezTo>
                    <a:pt x="879738" y="204877"/>
                    <a:pt x="870973" y="226039"/>
                    <a:pt x="855370" y="241642"/>
                  </a:cubicBezTo>
                  <a:cubicBezTo>
                    <a:pt x="839767" y="257245"/>
                    <a:pt x="818604" y="266011"/>
                    <a:pt x="796538" y="266011"/>
                  </a:cubicBezTo>
                  <a:lnTo>
                    <a:pt x="83200" y="266011"/>
                  </a:lnTo>
                  <a:cubicBezTo>
                    <a:pt x="61134" y="266011"/>
                    <a:pt x="39972" y="257245"/>
                    <a:pt x="24369" y="241642"/>
                  </a:cubicBezTo>
                  <a:cubicBezTo>
                    <a:pt x="8766" y="226039"/>
                    <a:pt x="0" y="204877"/>
                    <a:pt x="0" y="182811"/>
                  </a:cubicBezTo>
                  <a:lnTo>
                    <a:pt x="0" y="83200"/>
                  </a:lnTo>
                  <a:cubicBezTo>
                    <a:pt x="0" y="61134"/>
                    <a:pt x="8766" y="39972"/>
                    <a:pt x="24369" y="24369"/>
                  </a:cubicBezTo>
                  <a:cubicBezTo>
                    <a:pt x="39972" y="8766"/>
                    <a:pt x="61134" y="0"/>
                    <a:pt x="83200" y="0"/>
                  </a:cubicBezTo>
                  <a:close/>
                </a:path>
              </a:pathLst>
            </a:custGeom>
            <a:solidFill>
              <a:srgbClr val="000000">
                <a:alpha val="69804"/>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364319" y="6684707"/>
            <a:ext cx="2263632" cy="2260803"/>
          </a:xfrm>
          <a:custGeom>
            <a:rect l="l" t="t" r="r" b="b"/>
            <a:pathLst>
              <a:path w="2263632" h="2260803">
                <a:moveTo>
                  <a:pt x="0" y="0"/>
                </a:moveTo>
                <a:lnTo>
                  <a:pt x="2263633" y="0"/>
                </a:lnTo>
                <a:lnTo>
                  <a:pt x="2263633" y="2260803"/>
                </a:lnTo>
                <a:lnTo>
                  <a:pt x="0" y="2260803"/>
                </a:lnTo>
                <a:lnTo>
                  <a:pt x="0" y="0"/>
                </a:lnTo>
                <a:close/>
              </a:path>
            </a:pathLst>
          </a:custGeom>
          <a:blipFill>
            <a:blip r:embed="rId3"/>
            <a:stretch>
              <a:fillRect/>
            </a:stretch>
          </a:blipFill>
        </p:spPr>
        <p:txBody>
          <a:bodyPr/>
          <a:lstStyle/>
          <a:p/>
        </p:txBody>
      </p:sp>
      <p:grpSp>
        <p:nvGrpSpPr>
          <p:cNvPr id="7" name="Group 7"/>
          <p:cNvGrpSpPr/>
          <p:nvPr/>
        </p:nvGrpSpPr>
        <p:grpSpPr>
          <a:xfrm>
            <a:off x="9311544" y="6594235"/>
            <a:ext cx="2230295" cy="223029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26499"/>
            <a:ext cx="18288000" cy="1267303"/>
            <a:chExt cx="4816593" cy="333775"/>
          </a:xfrm>
        </p:grpSpPr>
        <p:sp>
          <p:nvSpPr>
            <p:cNvPr id="11" name="Freeform 11"/>
            <p:cNvSpPr/>
            <p:nvPr/>
          </p:nvSpPr>
          <p:spPr>
            <a:xfrm>
              <a:off x="0" y="0"/>
              <a:ext cx="4816592" cy="333775"/>
            </a:xfrm>
            <a:custGeom>
              <a:rect l="l" t="t" r="r" b="b"/>
              <a:pathLst>
                <a:path w="4816592" h="333775">
                  <a:moveTo>
                    <a:pt x="0" y="0"/>
                  </a:moveTo>
                  <a:lnTo>
                    <a:pt x="4816592" y="0"/>
                  </a:lnTo>
                  <a:lnTo>
                    <a:pt x="4816592" y="333775"/>
                  </a:lnTo>
                  <a:lnTo>
                    <a:pt x="0" y="333775"/>
                  </a:lnTo>
                  <a:close/>
                </a:path>
              </a:pathLst>
            </a:custGeom>
            <a:solidFill>
              <a:srgbClr val="000000">
                <a:alpha val="60000"/>
              </a:srgbClr>
            </a:solidFill>
          </p:spPr>
          <p:txBody>
            <a:bodyPr/>
            <a:lstStyle/>
            <a:p/>
          </p:txBody>
        </p:sp>
        <p:sp>
          <p:nvSpPr>
            <p:cNvPr id="12" name="TextBox 12"/>
            <p:cNvSpPr txBox="1"/>
            <p:nvPr/>
          </p:nvSpPr>
          <p:spPr>
            <a:xfrm>
              <a:off x="0" y="-38100"/>
              <a:ext cx="4816593" cy="37187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609797" y="7186080"/>
            <a:ext cx="1633788" cy="1284328"/>
          </a:xfrm>
          <a:prstGeom prst="rect">
            <a:avLst/>
          </a:prstGeom>
        </p:spPr>
        <p:txBody>
          <a:bodyPr lIns="0" tIns="0" rIns="0" bIns="0" rtlCol="0" anchor="t">
            <a:spAutoFit/>
          </a:bodyPr>
          <a:lstStyle/>
          <a:p>
            <a:pPr algn="ctr">
              <a:lnSpc>
                <a:spcPts val="3031"/>
              </a:lnSpc>
            </a:pPr>
            <a:r>
              <a:rPr lang="en-US" sz="4811">
                <a:solidFill>
                  <a:srgbClr val="1E3048"/>
                </a:solidFill>
                <a:latin typeface="Poppins Bold"/>
              </a:rPr>
              <a:t>2024- 2031</a:t>
            </a:r>
          </a:p>
        </p:txBody>
      </p:sp>
      <p:sp>
        <p:nvSpPr>
          <p:cNvPr id="14" name="TextBox 14"/>
          <p:cNvSpPr txBox="1"/>
          <p:nvPr/>
        </p:nvSpPr>
        <p:spPr>
          <a:xfrm>
            <a:off x="12039195" y="6780292"/>
            <a:ext cx="5476162" cy="1732026"/>
          </a:xfrm>
          <a:prstGeom prst="rect">
            <a:avLst/>
          </a:prstGeom>
        </p:spPr>
        <p:txBody>
          <a:bodyPr lIns="0" tIns="0" rIns="0" bIns="0" rtlCol="0" anchor="t">
            <a:spAutoFit/>
          </a:bodyPr>
          <a:lstStyle/>
          <a:p>
            <a:pPr algn="ctr">
              <a:lnSpc>
                <a:spcPts val="6642"/>
              </a:lnSpc>
            </a:pPr>
            <a:r>
              <a:rPr lang="en-US" sz="5400">
                <a:solidFill>
                  <a:srgbClr val="FFFFFF"/>
                </a:solidFill>
                <a:latin typeface="Poppins"/>
              </a:rPr>
              <a:t>CAGR</a:t>
            </a:r>
          </a:p>
          <a:p>
            <a:pPr algn="ctr">
              <a:lnSpc>
                <a:spcPts val="6642"/>
              </a:lnSpc>
            </a:pPr>
            <a:r>
              <a:rPr lang="en-US" sz="5400">
                <a:solidFill>
                  <a:srgbClr val="FFFFFF"/>
                </a:solidFill>
                <a:latin typeface="Poppins"/>
              </a:rPr>
              <a:t>5.60%</a:t>
            </a:r>
          </a:p>
        </p:txBody>
      </p:sp>
      <p:pic>
        <p:nvPicPr>
          <p:cNvPr id="15" name="Picture 15"/>
          <p:cNvPicPr>
            <a:picLocks noChangeAspect="1"/>
          </p:cNvPicPr>
          <p:nvPr/>
        </p:nvPicPr>
        <p:blipFill>
          <a:blip r:embed="rId4"/>
          <a:srcRect l="36500" t="25150" r="38823" b="26949"/>
          <a:stretch>
            <a:fillRect/>
          </a:stretch>
        </p:blipFill>
        <p:spPr>
          <a:xfrm>
            <a:off x="74435" y="78515"/>
            <a:ext cx="1891990" cy="2065840"/>
          </a:xfrm>
          <a:prstGeom prst="rect">
            <a:avLst/>
          </a:prstGeom>
        </p:spPr>
      </p:pic>
      <p:sp>
        <p:nvSpPr>
          <p:cNvPr id="16" name="TextBox 16"/>
          <p:cNvSpPr txBox="1"/>
          <p:nvPr/>
        </p:nvSpPr>
        <p:spPr>
          <a:xfrm>
            <a:off x="5386871" y="22139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grpSp>
        <p:nvGrpSpPr>
          <p:cNvPr id="17" name="Group 17"/>
          <p:cNvGrpSpPr/>
          <p:nvPr/>
        </p:nvGrpSpPr>
        <p:grpSpPr>
          <a:xfrm>
            <a:off x="8982814" y="3147918"/>
            <a:ext cx="9305186" cy="2813654"/>
            <a:chExt cx="879738" cy="266011"/>
          </a:xfrm>
        </p:grpSpPr>
        <p:sp>
          <p:nvSpPr>
            <p:cNvPr id="18" name="Freeform 18"/>
            <p:cNvSpPr/>
            <p:nvPr/>
          </p:nvSpPr>
          <p:spPr>
            <a:xfrm>
              <a:off x="0" y="0"/>
              <a:ext cx="879738" cy="266011"/>
            </a:xfrm>
            <a:custGeom>
              <a:rect l="l" t="t" r="r" b="b"/>
              <a:pathLst>
                <a:path w="879737" h="266011">
                  <a:moveTo>
                    <a:pt x="83200" y="0"/>
                  </a:moveTo>
                  <a:lnTo>
                    <a:pt x="796538" y="0"/>
                  </a:lnTo>
                  <a:cubicBezTo>
                    <a:pt x="842488" y="0"/>
                    <a:pt x="879738" y="37250"/>
                    <a:pt x="879738" y="83200"/>
                  </a:cubicBezTo>
                  <a:lnTo>
                    <a:pt x="879738" y="182811"/>
                  </a:lnTo>
                  <a:cubicBezTo>
                    <a:pt x="879738" y="204877"/>
                    <a:pt x="870973" y="226039"/>
                    <a:pt x="855370" y="241642"/>
                  </a:cubicBezTo>
                  <a:cubicBezTo>
                    <a:pt x="839767" y="257245"/>
                    <a:pt x="818604" y="266011"/>
                    <a:pt x="796538" y="266011"/>
                  </a:cubicBezTo>
                  <a:lnTo>
                    <a:pt x="83200" y="266011"/>
                  </a:lnTo>
                  <a:cubicBezTo>
                    <a:pt x="61134" y="266011"/>
                    <a:pt x="39972" y="257245"/>
                    <a:pt x="24369" y="241642"/>
                  </a:cubicBezTo>
                  <a:cubicBezTo>
                    <a:pt x="8766" y="226039"/>
                    <a:pt x="0" y="204877"/>
                    <a:pt x="0" y="182811"/>
                  </a:cubicBezTo>
                  <a:lnTo>
                    <a:pt x="0" y="83200"/>
                  </a:lnTo>
                  <a:cubicBezTo>
                    <a:pt x="0" y="61134"/>
                    <a:pt x="8766" y="39972"/>
                    <a:pt x="24369" y="24369"/>
                  </a:cubicBezTo>
                  <a:cubicBezTo>
                    <a:pt x="39972" y="8766"/>
                    <a:pt x="61134" y="0"/>
                    <a:pt x="83200" y="0"/>
                  </a:cubicBezTo>
                  <a:close/>
                </a:path>
              </a:pathLst>
            </a:custGeom>
            <a:solidFill>
              <a:srgbClr val="000000">
                <a:alpha val="69804"/>
              </a:srgbClr>
            </a:solidFill>
          </p:spPr>
          <p:txBody>
            <a:bodyPr/>
            <a:lstStyle/>
            <a:p/>
          </p:txBody>
        </p:sp>
        <p:sp>
          <p:nvSpPr>
            <p:cNvPr id="19" name="TextBox 19"/>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9364319" y="3547058"/>
            <a:ext cx="2263632" cy="2260803"/>
          </a:xfrm>
          <a:custGeom>
            <a:rect l="l" t="t" r="r" b="b"/>
            <a:pathLst>
              <a:path w="2263632" h="2260803">
                <a:moveTo>
                  <a:pt x="0" y="0"/>
                </a:moveTo>
                <a:lnTo>
                  <a:pt x="2263633" y="0"/>
                </a:lnTo>
                <a:lnTo>
                  <a:pt x="2263633" y="2260802"/>
                </a:lnTo>
                <a:lnTo>
                  <a:pt x="0" y="2260802"/>
                </a:lnTo>
                <a:lnTo>
                  <a:pt x="0" y="0"/>
                </a:lnTo>
                <a:close/>
              </a:path>
            </a:pathLst>
          </a:custGeom>
          <a:blipFill>
            <a:blip r:embed="rId3"/>
            <a:stretch>
              <a:fillRect/>
            </a:stretch>
          </a:blipFill>
        </p:spPr>
        <p:txBody>
          <a:bodyPr/>
          <a:lstStyle/>
          <a:p/>
        </p:txBody>
      </p:sp>
      <p:grpSp>
        <p:nvGrpSpPr>
          <p:cNvPr id="21" name="Group 21"/>
          <p:cNvGrpSpPr/>
          <p:nvPr/>
        </p:nvGrpSpPr>
        <p:grpSpPr>
          <a:xfrm>
            <a:off x="9311544" y="3456585"/>
            <a:ext cx="2230295" cy="2230295"/>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9609797" y="4346449"/>
            <a:ext cx="1633788" cy="520594"/>
          </a:xfrm>
          <a:prstGeom prst="rect">
            <a:avLst/>
          </a:prstGeom>
        </p:spPr>
        <p:txBody>
          <a:bodyPr lIns="0" tIns="0" rIns="0" bIns="0" rtlCol="0" anchor="t">
            <a:spAutoFit/>
          </a:bodyPr>
          <a:lstStyle/>
          <a:p>
            <a:pPr algn="ctr">
              <a:lnSpc>
                <a:spcPts val="3031"/>
              </a:lnSpc>
            </a:pPr>
            <a:r>
              <a:rPr lang="en-US" sz="4811">
                <a:solidFill>
                  <a:srgbClr val="1E3048"/>
                </a:solidFill>
                <a:latin typeface="Poppins Bold"/>
              </a:rPr>
              <a:t>2024</a:t>
            </a:r>
          </a:p>
        </p:txBody>
      </p:sp>
      <p:sp>
        <p:nvSpPr>
          <p:cNvPr id="25" name="TextBox 25"/>
          <p:cNvSpPr txBox="1"/>
          <p:nvPr/>
        </p:nvSpPr>
        <p:spPr>
          <a:xfrm>
            <a:off x="11541838" y="3676333"/>
            <a:ext cx="6470874" cy="1661541"/>
          </a:xfrm>
          <a:prstGeom prst="rect">
            <a:avLst/>
          </a:prstGeom>
        </p:spPr>
        <p:txBody>
          <a:bodyPr lIns="0" tIns="0" rIns="0" bIns="0" rtlCol="0" anchor="t">
            <a:spAutoFit/>
          </a:bodyPr>
          <a:lstStyle/>
          <a:p>
            <a:pPr algn="ctr">
              <a:lnSpc>
                <a:spcPts val="6372"/>
              </a:lnSpc>
            </a:pPr>
            <a:r>
              <a:rPr lang="en-US" sz="5400">
                <a:solidFill>
                  <a:srgbClr val="FFFFFF"/>
                </a:solidFill>
                <a:latin typeface="Poppins"/>
              </a:rPr>
              <a:t>MARKET SIZE</a:t>
            </a:r>
          </a:p>
          <a:p>
            <a:pPr algn="ctr">
              <a:lnSpc>
                <a:spcPts val="6372"/>
              </a:lnSpc>
            </a:pPr>
            <a:r>
              <a:rPr lang="en-US" sz="5400">
                <a:solidFill>
                  <a:srgbClr val="FFFFFF"/>
                </a:solidFill>
                <a:latin typeface="Poppins"/>
              </a:rPr>
              <a:t>USD 11512.2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55" b="-9055"/>
            </a:stretch>
          </a:blipFill>
        </p:spPr>
        <p:txBody>
          <a:bodyPr/>
          <a:lstStyle/>
          <a:p/>
        </p:txBody>
      </p:sp>
      <p:grpSp>
        <p:nvGrpSpPr>
          <p:cNvPr id="3" name="Group 3"/>
          <p:cNvGrpSpPr/>
          <p:nvPr/>
        </p:nvGrpSpPr>
        <p:grpSpPr>
          <a:xfrm>
            <a:off x="2248732" y="2821798"/>
            <a:ext cx="6207807" cy="2802824"/>
            <a:chExt cx="7959267" cy="3593608"/>
          </a:xfrm>
        </p:grpSpPr>
        <p:sp>
          <p:nvSpPr>
            <p:cNvPr id="4" name="Freeform 4"/>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2A2412">
                <a:alpha val="82745"/>
              </a:srgbClr>
            </a:solidFill>
          </p:spPr>
          <p:txBody>
            <a:bodyPr/>
            <a:lstStyle/>
            <a:p/>
          </p:txBody>
        </p:sp>
      </p:grpSp>
      <p:grpSp>
        <p:nvGrpSpPr>
          <p:cNvPr id="5" name="Group 5"/>
          <p:cNvGrpSpPr/>
          <p:nvPr/>
        </p:nvGrpSpPr>
        <p:grpSpPr>
          <a:xfrm rot="5400000">
            <a:off x="1132532" y="2534460"/>
            <a:ext cx="829201" cy="3167227"/>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248732" y="5904369"/>
            <a:ext cx="6207807" cy="2802824"/>
            <a:chExt cx="7959267" cy="3593608"/>
          </a:xfrm>
        </p:grpSpPr>
        <p:sp>
          <p:nvSpPr>
            <p:cNvPr id="8" name="Freeform 8"/>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2A2412">
                <a:alpha val="82745"/>
              </a:srgbClr>
            </a:solidFill>
          </p:spPr>
          <p:txBody>
            <a:bodyPr/>
            <a:lstStyle/>
            <a:p/>
          </p:txBody>
        </p:sp>
      </p:grpSp>
      <p:grpSp>
        <p:nvGrpSpPr>
          <p:cNvPr id="9" name="Group 9"/>
          <p:cNvGrpSpPr/>
          <p:nvPr/>
        </p:nvGrpSpPr>
        <p:grpSpPr>
          <a:xfrm rot="5400000">
            <a:off x="1132532" y="5565226"/>
            <a:ext cx="829201" cy="3167227"/>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pic>
        <p:nvPicPr>
          <p:cNvPr id="11" name="Picture 11"/>
          <p:cNvPicPr>
            <a:picLocks noChangeAspect="1"/>
          </p:cNvPicPr>
          <p:nvPr/>
        </p:nvPicPr>
        <p:blipFill>
          <a:blip r:embed="rId3"/>
          <a:srcRect l="36500" t="25150" r="35874" b="24564"/>
          <a:stretch>
            <a:fillRect/>
          </a:stretch>
        </p:blipFill>
        <p:spPr>
          <a:xfrm>
            <a:off x="-40148" y="7388"/>
            <a:ext cx="1871908" cy="1916613"/>
          </a:xfrm>
          <a:prstGeom prst="rect">
            <a:avLst/>
          </a:prstGeom>
        </p:spPr>
      </p:pic>
      <p:grpSp>
        <p:nvGrpSpPr>
          <p:cNvPr id="12" name="Group 12"/>
          <p:cNvGrpSpPr/>
          <p:nvPr/>
        </p:nvGrpSpPr>
        <p:grpSpPr>
          <a:xfrm>
            <a:off x="0" y="0"/>
            <a:ext cx="18288000" cy="963898"/>
            <a:chExt cx="20907604" cy="1101968"/>
          </a:xfrm>
        </p:grpSpPr>
        <p:sp>
          <p:nvSpPr>
            <p:cNvPr id="13" name="Freeform 13"/>
            <p:cNvSpPr/>
            <p:nvPr/>
          </p:nvSpPr>
          <p:spPr>
            <a:xfrm>
              <a:off x="0" y="0"/>
              <a:ext cx="20907604" cy="1101968"/>
            </a:xfrm>
            <a:custGeom>
              <a:rect l="l" t="t" r="r" b="b"/>
              <a:pathLst>
                <a:path w="20907604" h="1101968">
                  <a:moveTo>
                    <a:pt x="20783145" y="1101968"/>
                  </a:moveTo>
                  <a:lnTo>
                    <a:pt x="124460" y="1101968"/>
                  </a:lnTo>
                  <a:cubicBezTo>
                    <a:pt x="55880" y="1101968"/>
                    <a:pt x="0" y="1046088"/>
                    <a:pt x="0" y="977508"/>
                  </a:cubicBezTo>
                  <a:lnTo>
                    <a:pt x="0" y="124460"/>
                  </a:lnTo>
                  <a:cubicBezTo>
                    <a:pt x="0" y="55880"/>
                    <a:pt x="55880" y="0"/>
                    <a:pt x="124460" y="0"/>
                  </a:cubicBezTo>
                  <a:lnTo>
                    <a:pt x="20783145" y="0"/>
                  </a:lnTo>
                  <a:cubicBezTo>
                    <a:pt x="20851724" y="0"/>
                    <a:pt x="20907604" y="55880"/>
                    <a:pt x="20907604" y="124460"/>
                  </a:cubicBezTo>
                  <a:lnTo>
                    <a:pt x="20907604" y="977508"/>
                  </a:lnTo>
                  <a:cubicBezTo>
                    <a:pt x="20907604" y="1046088"/>
                    <a:pt x="20851724" y="1101968"/>
                    <a:pt x="20783145" y="1101968"/>
                  </a:cubicBezTo>
                  <a:close/>
                </a:path>
              </a:pathLst>
            </a:custGeom>
            <a:solidFill>
              <a:srgbClr val="000000">
                <a:alpha val="50980"/>
              </a:srgbClr>
            </a:solidFill>
          </p:spPr>
          <p:txBody>
            <a:bodyPr/>
            <a:lstStyle/>
            <a:p/>
          </p:txBody>
        </p:sp>
      </p:grpSp>
      <p:sp>
        <p:nvSpPr>
          <p:cNvPr id="14" name="TextBox 14"/>
          <p:cNvSpPr txBox="1"/>
          <p:nvPr/>
        </p:nvSpPr>
        <p:spPr>
          <a:xfrm>
            <a:off x="1353220" y="-130299"/>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40148" y="-121735"/>
            <a:ext cx="2120620" cy="2171265"/>
          </a:xfrm>
          <a:prstGeom prst="rect">
            <a:avLst/>
          </a:prstGeom>
        </p:spPr>
      </p:pic>
      <p:grpSp>
        <p:nvGrpSpPr>
          <p:cNvPr id="16" name="Group 16"/>
          <p:cNvGrpSpPr/>
          <p:nvPr/>
        </p:nvGrpSpPr>
        <p:grpSpPr>
          <a:xfrm>
            <a:off x="12080193" y="2929255"/>
            <a:ext cx="6207807" cy="2802824"/>
            <a:chExt cx="7959267" cy="3593608"/>
          </a:xfrm>
        </p:grpSpPr>
        <p:sp>
          <p:nvSpPr>
            <p:cNvPr id="17" name="Freeform 17"/>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2A2412">
                <a:alpha val="82745"/>
              </a:srgbClr>
            </a:solidFill>
          </p:spPr>
          <p:txBody>
            <a:bodyPr/>
            <a:lstStyle/>
            <a:p/>
          </p:txBody>
        </p:sp>
      </p:grpSp>
      <p:grpSp>
        <p:nvGrpSpPr>
          <p:cNvPr id="18" name="Group 18"/>
          <p:cNvGrpSpPr/>
          <p:nvPr/>
        </p:nvGrpSpPr>
        <p:grpSpPr>
          <a:xfrm rot="5400000">
            <a:off x="10963993" y="2641918"/>
            <a:ext cx="829201" cy="3167227"/>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0" name="Group 20"/>
          <p:cNvGrpSpPr/>
          <p:nvPr/>
        </p:nvGrpSpPr>
        <p:grpSpPr>
          <a:xfrm>
            <a:off x="12080193" y="6011826"/>
            <a:ext cx="6207807" cy="2802824"/>
            <a:chExt cx="7959267" cy="3593608"/>
          </a:xfrm>
        </p:grpSpPr>
        <p:sp>
          <p:nvSpPr>
            <p:cNvPr id="21" name="Freeform 21"/>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2A2412">
                <a:alpha val="82745"/>
              </a:srgbClr>
            </a:solidFill>
          </p:spPr>
          <p:txBody>
            <a:bodyPr/>
            <a:lstStyle/>
            <a:p/>
          </p:txBody>
        </p:sp>
      </p:grpSp>
      <p:grpSp>
        <p:nvGrpSpPr>
          <p:cNvPr id="22" name="Group 22"/>
          <p:cNvGrpSpPr/>
          <p:nvPr/>
        </p:nvGrpSpPr>
        <p:grpSpPr>
          <a:xfrm rot="5400000">
            <a:off x="10963993" y="5672684"/>
            <a:ext cx="829201" cy="3167227"/>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4" name="TextBox 24"/>
          <p:cNvSpPr txBox="1"/>
          <p:nvPr/>
        </p:nvSpPr>
        <p:spPr>
          <a:xfrm>
            <a:off x="3457970" y="3591881"/>
            <a:ext cx="4383967" cy="1065530"/>
          </a:xfrm>
          <a:prstGeom prst="rect">
            <a:avLst/>
          </a:prstGeom>
        </p:spPr>
        <p:txBody>
          <a:bodyPr lIns="0" tIns="0" rIns="0" bIns="0" rtlCol="0" anchor="t">
            <a:spAutoFit/>
          </a:bodyPr>
          <a:lstStyle/>
          <a:p>
            <a:pPr marL="755651" lvl="1" indent="-377825" algn="l">
              <a:lnSpc>
                <a:spcPts val="4060"/>
              </a:lnSpc>
              <a:buFont typeface="Arial"/>
              <a:buChar char="•"/>
            </a:pPr>
            <a:r>
              <a:rPr lang="en-US" sz="3500">
                <a:solidFill>
                  <a:srgbClr val="FFFFFF"/>
                </a:solidFill>
                <a:latin typeface="Poppins"/>
              </a:rPr>
              <a:t>Organic</a:t>
            </a:r>
          </a:p>
          <a:p>
            <a:pPr marL="755651" lvl="1" indent="-377825" algn="l">
              <a:lnSpc>
                <a:spcPts val="4060"/>
              </a:lnSpc>
              <a:buFont typeface="Arial"/>
              <a:buChar char="•"/>
            </a:pPr>
            <a:r>
              <a:rPr lang="en-US" sz="3500">
                <a:solidFill>
                  <a:srgbClr val="FFFFFF"/>
                </a:solidFill>
                <a:latin typeface="Poppins"/>
              </a:rPr>
              <a:t>Conventional </a:t>
            </a:r>
          </a:p>
        </p:txBody>
      </p:sp>
      <p:sp>
        <p:nvSpPr>
          <p:cNvPr id="25" name="TextBox 25"/>
          <p:cNvSpPr txBox="1"/>
          <p:nvPr/>
        </p:nvSpPr>
        <p:spPr>
          <a:xfrm>
            <a:off x="2999445" y="6506316"/>
            <a:ext cx="5325794" cy="1579880"/>
          </a:xfrm>
          <a:prstGeom prst="rect">
            <a:avLst/>
          </a:prstGeom>
        </p:spPr>
        <p:txBody>
          <a:bodyPr lIns="0" tIns="0" rIns="0" bIns="0" rtlCol="0" anchor="t">
            <a:spAutoFit/>
          </a:bodyPr>
          <a:lstStyle/>
          <a:p>
            <a:pPr marL="755649" lvl="1" indent="-377824" algn="l">
              <a:lnSpc>
                <a:spcPts val="4059"/>
              </a:lnSpc>
              <a:buFont typeface="Arial"/>
              <a:buChar char="•"/>
            </a:pPr>
            <a:r>
              <a:rPr lang="en-US" sz="3499">
                <a:solidFill>
                  <a:srgbClr val="FFFFFF"/>
                </a:solidFill>
                <a:latin typeface="Poppins"/>
              </a:rPr>
              <a:t>Whole Date product </a:t>
            </a:r>
          </a:p>
          <a:p>
            <a:pPr marL="755649" lvl="1" indent="-377824" algn="l">
              <a:lnSpc>
                <a:spcPts val="4059"/>
              </a:lnSpc>
              <a:buFont typeface="Arial"/>
              <a:buChar char="•"/>
            </a:pPr>
            <a:r>
              <a:rPr lang="en-US" sz="3499">
                <a:solidFill>
                  <a:srgbClr val="FFFFFF"/>
                </a:solidFill>
                <a:latin typeface="Poppins"/>
              </a:rPr>
              <a:t>Date Syrup </a:t>
            </a:r>
          </a:p>
          <a:p>
            <a:pPr marL="755649" lvl="1" indent="-377824" algn="l">
              <a:lnSpc>
                <a:spcPts val="4059"/>
              </a:lnSpc>
              <a:buFont typeface="Arial"/>
              <a:buChar char="•"/>
            </a:pPr>
            <a:r>
              <a:rPr lang="en-US" sz="3499">
                <a:solidFill>
                  <a:srgbClr val="FFFFFF"/>
                </a:solidFill>
                <a:latin typeface="Poppins"/>
              </a:rPr>
              <a:t>Date Paste</a:t>
            </a:r>
          </a:p>
        </p:txBody>
      </p:sp>
      <p:sp>
        <p:nvSpPr>
          <p:cNvPr id="26" name="TextBox 26"/>
          <p:cNvSpPr txBox="1"/>
          <p:nvPr/>
        </p:nvSpPr>
        <p:spPr>
          <a:xfrm>
            <a:off x="-34700" y="6753289"/>
            <a:ext cx="3034144" cy="763320"/>
          </a:xfrm>
          <a:prstGeom prst="rect">
            <a:avLst/>
          </a:prstGeom>
        </p:spPr>
        <p:txBody>
          <a:bodyPr lIns="0" tIns="0" rIns="0" bIns="0" rtlCol="0" anchor="t">
            <a:spAutoFit/>
          </a:bodyPr>
          <a:lstStyle/>
          <a:p>
            <a:pPr algn="ctr">
              <a:lnSpc>
                <a:spcPts val="2842"/>
              </a:lnSpc>
            </a:pPr>
            <a:r>
              <a:rPr lang="en-US" sz="2814">
                <a:solidFill>
                  <a:srgbClr val="43B4BE"/>
                </a:solidFill>
                <a:latin typeface="Poppins"/>
              </a:rPr>
              <a:t>Application Segment</a:t>
            </a:r>
          </a:p>
        </p:txBody>
      </p:sp>
      <p:sp>
        <p:nvSpPr>
          <p:cNvPr id="27" name="TextBox 27"/>
          <p:cNvSpPr txBox="1"/>
          <p:nvPr/>
        </p:nvSpPr>
        <p:spPr>
          <a:xfrm>
            <a:off x="-40148" y="3829981"/>
            <a:ext cx="3034144" cy="406087"/>
          </a:xfrm>
          <a:prstGeom prst="rect">
            <a:avLst/>
          </a:prstGeom>
        </p:spPr>
        <p:txBody>
          <a:bodyPr lIns="0" tIns="0" rIns="0" bIns="0" rtlCol="0" anchor="t">
            <a:spAutoFit/>
          </a:bodyPr>
          <a:lstStyle/>
          <a:p>
            <a:pPr algn="ctr">
              <a:lnSpc>
                <a:spcPts val="2842"/>
              </a:lnSpc>
            </a:pPr>
            <a:r>
              <a:rPr lang="en-US" sz="2814">
                <a:solidFill>
                  <a:srgbClr val="43B4BE"/>
                </a:solidFill>
                <a:latin typeface="Poppins"/>
              </a:rPr>
              <a:t>Nature Segment</a:t>
            </a:r>
          </a:p>
        </p:txBody>
      </p:sp>
      <p:sp>
        <p:nvSpPr>
          <p:cNvPr id="28" name="TextBox 28"/>
          <p:cNvSpPr txBox="1"/>
          <p:nvPr/>
        </p:nvSpPr>
        <p:spPr>
          <a:xfrm>
            <a:off x="13286056" y="3016852"/>
            <a:ext cx="4887714" cy="2608580"/>
          </a:xfrm>
          <a:prstGeom prst="rect">
            <a:avLst/>
          </a:prstGeom>
        </p:spPr>
        <p:txBody>
          <a:bodyPr lIns="0" tIns="0" rIns="0" bIns="0" rtlCol="0" anchor="t">
            <a:spAutoFit/>
          </a:bodyPr>
          <a:lstStyle/>
          <a:p>
            <a:pPr marL="755651" lvl="1" indent="-377825" algn="l">
              <a:lnSpc>
                <a:spcPts val="4060"/>
              </a:lnSpc>
              <a:buFont typeface="Arial"/>
              <a:buChar char="•"/>
            </a:pPr>
            <a:r>
              <a:rPr lang="en-US" sz="3500">
                <a:solidFill>
                  <a:srgbClr val="FFFFFF"/>
                </a:solidFill>
                <a:latin typeface="Poppins"/>
              </a:rPr>
              <a:t>Raw </a:t>
            </a:r>
          </a:p>
          <a:p>
            <a:pPr marL="755651" lvl="1" indent="-377825" algn="l">
              <a:lnSpc>
                <a:spcPts val="4060"/>
              </a:lnSpc>
              <a:buFont typeface="Arial"/>
              <a:buChar char="•"/>
            </a:pPr>
            <a:r>
              <a:rPr lang="en-US" sz="3500">
                <a:solidFill>
                  <a:srgbClr val="FFFFFF"/>
                </a:solidFill>
                <a:latin typeface="Poppins"/>
              </a:rPr>
              <a:t>Processed </a:t>
            </a:r>
          </a:p>
          <a:p>
            <a:pPr marL="755651" lvl="1" indent="-377825" algn="l">
              <a:lnSpc>
                <a:spcPts val="4060"/>
              </a:lnSpc>
              <a:buFont typeface="Arial"/>
              <a:buChar char="•"/>
            </a:pPr>
            <a:r>
              <a:rPr lang="en-US" sz="3500">
                <a:solidFill>
                  <a:srgbClr val="FFFFFF"/>
                </a:solidFill>
                <a:latin typeface="Poppins"/>
              </a:rPr>
              <a:t>Paste </a:t>
            </a:r>
          </a:p>
          <a:p>
            <a:pPr marL="755651" lvl="1" indent="-377825" algn="l">
              <a:lnSpc>
                <a:spcPts val="4060"/>
              </a:lnSpc>
              <a:buFont typeface="Arial"/>
              <a:buChar char="•"/>
            </a:pPr>
            <a:r>
              <a:rPr lang="en-US" sz="3500">
                <a:solidFill>
                  <a:srgbClr val="FFFFFF"/>
                </a:solidFill>
                <a:latin typeface="Poppins"/>
              </a:rPr>
              <a:t>Dried </a:t>
            </a:r>
          </a:p>
          <a:p>
            <a:pPr marL="755651" lvl="1" indent="-377825" algn="l">
              <a:lnSpc>
                <a:spcPts val="4060"/>
              </a:lnSpc>
              <a:buFont typeface="Arial"/>
              <a:buChar char="•"/>
            </a:pPr>
            <a:r>
              <a:rPr lang="en-US" sz="3500">
                <a:solidFill>
                  <a:srgbClr val="FFFFFF"/>
                </a:solidFill>
                <a:latin typeface="Poppins"/>
              </a:rPr>
              <a:t>Puree &amp; Syrup</a:t>
            </a:r>
          </a:p>
        </p:txBody>
      </p:sp>
      <p:sp>
        <p:nvSpPr>
          <p:cNvPr id="29" name="TextBox 29"/>
          <p:cNvSpPr txBox="1"/>
          <p:nvPr/>
        </p:nvSpPr>
        <p:spPr>
          <a:xfrm>
            <a:off x="13135355" y="6356599"/>
            <a:ext cx="5038415" cy="2094230"/>
          </a:xfrm>
          <a:prstGeom prst="rect">
            <a:avLst/>
          </a:prstGeom>
        </p:spPr>
        <p:txBody>
          <a:bodyPr lIns="0" tIns="0" rIns="0" bIns="0" rtlCol="0" anchor="t">
            <a:spAutoFit/>
          </a:bodyPr>
          <a:lstStyle/>
          <a:p>
            <a:pPr marL="755651" lvl="1" indent="-377825" algn="just">
              <a:lnSpc>
                <a:spcPts val="4060"/>
              </a:lnSpc>
              <a:buFont typeface="Arial"/>
              <a:buChar char="•"/>
            </a:pPr>
            <a:r>
              <a:rPr lang="en-US" sz="3500">
                <a:solidFill>
                  <a:srgbClr val="FFFFFF"/>
                </a:solidFill>
                <a:latin typeface="Poppins"/>
              </a:rPr>
              <a:t>Deglet Noor </a:t>
            </a:r>
          </a:p>
          <a:p>
            <a:pPr marL="755651" lvl="1" indent="-377825" algn="just">
              <a:lnSpc>
                <a:spcPts val="4060"/>
              </a:lnSpc>
              <a:buFont typeface="Arial"/>
              <a:buChar char="•"/>
            </a:pPr>
            <a:r>
              <a:rPr lang="en-US" sz="3500">
                <a:solidFill>
                  <a:srgbClr val="FFFFFF"/>
                </a:solidFill>
                <a:latin typeface="Poppins"/>
              </a:rPr>
              <a:t>Medjool </a:t>
            </a:r>
          </a:p>
          <a:p>
            <a:pPr marL="755651" lvl="1" indent="-377825" algn="just">
              <a:lnSpc>
                <a:spcPts val="4060"/>
              </a:lnSpc>
              <a:buFont typeface="Arial"/>
              <a:buChar char="•"/>
            </a:pPr>
            <a:r>
              <a:rPr lang="en-US" sz="3500">
                <a:solidFill>
                  <a:srgbClr val="FFFFFF"/>
                </a:solidFill>
                <a:latin typeface="Poppins"/>
              </a:rPr>
              <a:t>Barhi </a:t>
            </a:r>
          </a:p>
          <a:p>
            <a:pPr marL="755651" lvl="1" indent="-377825" algn="just">
              <a:lnSpc>
                <a:spcPts val="4060"/>
              </a:lnSpc>
              <a:buFont typeface="Arial"/>
              <a:buChar char="•"/>
            </a:pPr>
            <a:r>
              <a:rPr lang="en-US" sz="3500">
                <a:solidFill>
                  <a:srgbClr val="FFFFFF"/>
                </a:solidFill>
                <a:latin typeface="Poppins"/>
              </a:rPr>
              <a:t>Zahidi </a:t>
            </a:r>
          </a:p>
        </p:txBody>
      </p:sp>
      <p:sp>
        <p:nvSpPr>
          <p:cNvPr id="30" name="TextBox 30"/>
          <p:cNvSpPr txBox="1"/>
          <p:nvPr/>
        </p:nvSpPr>
        <p:spPr>
          <a:xfrm>
            <a:off x="9794979" y="7007152"/>
            <a:ext cx="3034144" cy="406087"/>
          </a:xfrm>
          <a:prstGeom prst="rect">
            <a:avLst/>
          </a:prstGeom>
        </p:spPr>
        <p:txBody>
          <a:bodyPr lIns="0" tIns="0" rIns="0" bIns="0" rtlCol="0" anchor="t">
            <a:spAutoFit/>
          </a:bodyPr>
          <a:lstStyle/>
          <a:p>
            <a:pPr algn="ctr">
              <a:lnSpc>
                <a:spcPts val="2842"/>
              </a:lnSpc>
            </a:pPr>
            <a:r>
              <a:rPr lang="en-US" sz="2814">
                <a:solidFill>
                  <a:srgbClr val="43B4BE"/>
                </a:solidFill>
                <a:latin typeface="Poppins"/>
              </a:rPr>
              <a:t>Variety Segment </a:t>
            </a:r>
          </a:p>
        </p:txBody>
      </p:sp>
      <p:sp>
        <p:nvSpPr>
          <p:cNvPr id="31" name="TextBox 31"/>
          <p:cNvSpPr txBox="1"/>
          <p:nvPr/>
        </p:nvSpPr>
        <p:spPr>
          <a:xfrm>
            <a:off x="9794979" y="4042549"/>
            <a:ext cx="3034144" cy="406087"/>
          </a:xfrm>
          <a:prstGeom prst="rect">
            <a:avLst/>
          </a:prstGeom>
        </p:spPr>
        <p:txBody>
          <a:bodyPr lIns="0" tIns="0" rIns="0" bIns="0" rtlCol="0" anchor="t">
            <a:spAutoFit/>
          </a:bodyPr>
          <a:lstStyle/>
          <a:p>
            <a:pPr algn="ctr">
              <a:lnSpc>
                <a:spcPts val="2842"/>
              </a:lnSpc>
            </a:pPr>
            <a:r>
              <a:rPr lang="en-US" sz="2814">
                <a:solidFill>
                  <a:srgbClr val="43B4BE"/>
                </a:solidFill>
                <a:latin typeface="Poppins"/>
              </a:rPr>
              <a:t>Form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0" y="701032"/>
            <a:ext cx="11407178" cy="9425181"/>
          </a:xfrm>
          <a:custGeom>
            <a:rect l="l" t="t" r="r" b="b"/>
            <a:pathLst>
              <a:path w="11407178" h="9425181">
                <a:moveTo>
                  <a:pt x="0" y="0"/>
                </a:moveTo>
                <a:lnTo>
                  <a:pt x="11407178" y="0"/>
                </a:lnTo>
                <a:lnTo>
                  <a:pt x="11407178" y="9425181"/>
                </a:lnTo>
                <a:lnTo>
                  <a:pt x="0" y="94251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9960565" y="4725114"/>
            <a:ext cx="8327435" cy="2279015"/>
          </a:xfrm>
          <a:prstGeom prst="rect">
            <a:avLst/>
          </a:prstGeom>
        </p:spPr>
        <p:txBody>
          <a:bodyPr lIns="0" tIns="0" rIns="0" bIns="0" rtlCol="0" anchor="t">
            <a:spAutoFit/>
          </a:bodyPr>
          <a:lstStyle/>
          <a:p>
            <a:pPr algn="l">
              <a:lnSpc>
                <a:spcPts val="5829"/>
              </a:lnSpc>
            </a:pPr>
            <a:r>
              <a:rPr lang="en-US" sz="5499" spc="175">
                <a:solidFill>
                  <a:srgbClr val="000000"/>
                </a:solidFill>
                <a:latin typeface="Poppins"/>
              </a:rPr>
              <a:t>North America Date Palm Market Revenue share for 2024 is </a:t>
            </a:r>
            <a:r>
              <a:rPr lang="en-US" sz="5499" spc="175">
                <a:solidFill>
                  <a:srgbClr val="FF3131"/>
                </a:solidFill>
                <a:latin typeface="Poppins Bold"/>
              </a:rPr>
              <a:t>40%</a:t>
            </a:r>
          </a:p>
        </p:txBody>
      </p:sp>
      <p:sp>
        <p:nvSpPr>
          <p:cNvPr id="6" name="TextBox 6"/>
          <p:cNvSpPr txBox="1"/>
          <p:nvPr/>
        </p:nvSpPr>
        <p:spPr>
          <a:xfrm>
            <a:off x="4253391" y="3854651"/>
            <a:ext cx="3974873" cy="1210945"/>
          </a:xfrm>
          <a:prstGeom prst="rect">
            <a:avLst/>
          </a:prstGeom>
        </p:spPr>
        <p:txBody>
          <a:bodyPr lIns="0" tIns="0" rIns="0" bIns="0" rtlCol="0" anchor="t">
            <a:spAutoFit/>
          </a:bodyPr>
          <a:lstStyle/>
          <a:p>
            <a:pPr algn="ctr">
              <a:lnSpc>
                <a:spcPts val="4639"/>
              </a:lnSpc>
              <a:spcBef>
                <a:spcPct val="0"/>
              </a:spcBef>
            </a:pPr>
            <a:r>
              <a:rPr lang="en-US" sz="3999">
                <a:solidFill>
                  <a:srgbClr val="FFFFFF"/>
                </a:solidFill>
                <a:latin typeface="Poppins"/>
              </a:rPr>
              <a:t>North America</a:t>
            </a:r>
          </a:p>
          <a:p>
            <a:pPr algn="ctr">
              <a:lnSpc>
                <a:spcPts val="4639"/>
              </a:lnSpc>
              <a:spcBef>
                <a:spcPct val="0"/>
              </a:spcBef>
            </a:pPr>
            <a:r>
              <a:rPr lang="en-US" sz="3999">
                <a:solidFill>
                  <a:srgbClr val="FFFFFF"/>
                </a:solidFill>
                <a:latin typeface="Poppins"/>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4370"/>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C160D">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C160D">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C160D">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859345"/>
            <a:ext cx="7420828" cy="2847975"/>
          </a:xfrm>
          <a:prstGeom prst="rect">
            <a:avLst/>
          </a:prstGeom>
        </p:spPr>
        <p:txBody>
          <a:bodyPr lIns="0" tIns="0" rIns="0" bIns="0" rtlCol="0" anchor="t">
            <a:spAutoFit/>
          </a:bodyPr>
          <a:lstStyle/>
          <a:p>
            <a:pPr marL="755652" lvl="1" indent="-377826" algn="l">
              <a:lnSpc>
                <a:spcPts val="3675"/>
              </a:lnSpc>
              <a:buFont typeface="Arial"/>
              <a:buChar char="•"/>
            </a:pPr>
            <a:r>
              <a:rPr lang="en-US" sz="3500" spc="112">
                <a:solidFill>
                  <a:srgbClr val="FFFFFF"/>
                </a:solidFill>
                <a:latin typeface="Poppins"/>
              </a:rPr>
              <a:t>Increase in International Trade to Provide Viable Market Output</a:t>
            </a:r>
          </a:p>
          <a:p>
            <a:pPr marL="755652" lvl="1" indent="-377826" algn="l">
              <a:lnSpc>
                <a:spcPts val="3675"/>
              </a:lnSpc>
              <a:buFont typeface="Arial"/>
              <a:buChar char="•"/>
            </a:pPr>
            <a:r>
              <a:rPr lang="en-US" sz="3500" spc="112">
                <a:solidFill>
                  <a:srgbClr val="FFFFFF"/>
                </a:solidFill>
                <a:latin typeface="Poppins"/>
              </a:rPr>
              <a:t>Increasing Demand for Organic Products Propels Market Growth</a:t>
            </a:r>
          </a:p>
        </p:txBody>
      </p:sp>
      <p:sp>
        <p:nvSpPr>
          <p:cNvPr id="19" name="TextBox 19"/>
          <p:cNvSpPr txBox="1"/>
          <p:nvPr/>
        </p:nvSpPr>
        <p:spPr>
          <a:xfrm>
            <a:off x="6765150" y="6432130"/>
            <a:ext cx="7420828" cy="981075"/>
          </a:xfrm>
          <a:prstGeom prst="rect">
            <a:avLst/>
          </a:prstGeom>
        </p:spPr>
        <p:txBody>
          <a:bodyPr lIns="0" tIns="0" rIns="0" bIns="0" rtlCol="0" anchor="t">
            <a:spAutoFit/>
          </a:bodyPr>
          <a:lstStyle/>
          <a:p>
            <a:pPr algn="l">
              <a:lnSpc>
                <a:spcPts val="3675"/>
              </a:lnSpc>
            </a:pPr>
            <a:r>
              <a:rPr lang="en-US" sz="3500" spc="112">
                <a:solidFill>
                  <a:srgbClr val="FFFFFF"/>
                </a:solidFill>
                <a:latin typeface="Poppins"/>
              </a:rPr>
              <a:t>Water Scarcity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296" b="0"/>
            </a:stretch>
          </a:blipFill>
        </p:spPr>
        <p:txBody>
          <a:bodyPr/>
          <a:lstStyle/>
          <a:p/>
        </p:txBody>
      </p:sp>
      <p:grpSp>
        <p:nvGrpSpPr>
          <p:cNvPr id="3" name="Group 3"/>
          <p:cNvGrpSpPr/>
          <p:nvPr/>
        </p:nvGrpSpPr>
        <p:grpSpPr>
          <a:xfrm>
            <a:off x="1381786" y="1247778"/>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000000">
                <a:alpha val="64706"/>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40213" y="126444"/>
            <a:ext cx="1876375" cy="2242667"/>
          </a:xfrm>
          <a:prstGeom prst="rect">
            <a:avLst/>
          </a:prstGeom>
        </p:spPr>
      </p:pic>
      <p:sp>
        <p:nvSpPr>
          <p:cNvPr id="7" name="TextBox 7"/>
          <p:cNvSpPr txBox="1"/>
          <p:nvPr/>
        </p:nvSpPr>
        <p:spPr>
          <a:xfrm>
            <a:off x="1624515" y="2559624"/>
            <a:ext cx="15392057" cy="6356350"/>
          </a:xfrm>
          <a:prstGeom prst="rect">
            <a:avLst/>
          </a:prstGeom>
        </p:spPr>
        <p:txBody>
          <a:bodyPr lIns="0" tIns="0" rIns="0" bIns="0" rtlCol="0" anchor="t">
            <a:spAutoFit/>
          </a:bodyPr>
          <a:lstStyle/>
          <a:p>
            <a:pPr marL="863598" lvl="1" indent="-431799" algn="l">
              <a:lnSpc>
                <a:spcPts val="5599"/>
              </a:lnSpc>
              <a:buFont typeface="Arial"/>
              <a:buChar char="•"/>
            </a:pPr>
            <a:r>
              <a:rPr lang="en-US" sz="3999">
                <a:solidFill>
                  <a:srgbClr val="FFFFFF"/>
                </a:solidFill>
                <a:latin typeface="Poppins"/>
              </a:rPr>
              <a:t>The global Date Palm market will expand significantly by 5.60% CAGR between 2024 and 2031.</a:t>
            </a:r>
          </a:p>
          <a:p>
            <a:pPr marL="863598" lvl="1" indent="-431799" algn="l">
              <a:lnSpc>
                <a:spcPts val="5599"/>
              </a:lnSpc>
              <a:buFont typeface="Arial"/>
              <a:buChar char="•"/>
            </a:pPr>
            <a:r>
              <a:rPr lang="en-US" sz="3999">
                <a:solidFill>
                  <a:srgbClr val="FFFFFF"/>
                </a:solidFill>
                <a:latin typeface="Poppins"/>
              </a:rPr>
              <a:t>Sales of the organic segment are set to rise as it emphasizes sustainability, soil health, and biodiversity conservation.</a:t>
            </a:r>
          </a:p>
          <a:p>
            <a:pPr marL="863598" lvl="1" indent="-431799" algn="l">
              <a:lnSpc>
                <a:spcPts val="5599"/>
              </a:lnSpc>
              <a:buFont typeface="Arial"/>
              <a:buChar char="•"/>
            </a:pPr>
            <a:r>
              <a:rPr lang="en-US" sz="3999">
                <a:solidFill>
                  <a:srgbClr val="FFFFFF"/>
                </a:solidFill>
                <a:latin typeface="Poppins"/>
              </a:rPr>
              <a:t>The increasing adoption of renewable energy sources, the expansion of the electric vehicle market, and advancements in Date Palm technology are fueling market growth.</a:t>
            </a:r>
          </a:p>
        </p:txBody>
      </p:sp>
      <p:sp>
        <p:nvSpPr>
          <p:cNvPr id="8" name="TextBox 8"/>
          <p:cNvSpPr txBox="1"/>
          <p:nvPr/>
        </p:nvSpPr>
        <p:spPr>
          <a:xfrm>
            <a:off x="4527557" y="1465589"/>
            <a:ext cx="9740712" cy="814705"/>
          </a:xfrm>
          <a:prstGeom prst="rect">
            <a:avLst/>
          </a:prstGeom>
        </p:spPr>
        <p:txBody>
          <a:bodyPr lIns="0" tIns="0" rIns="0" bIns="0" rtlCol="0" anchor="t">
            <a:spAutoFit/>
          </a:bodyPr>
          <a:lstStyle/>
          <a:p>
            <a:pPr algn="ctr">
              <a:lnSpc>
                <a:spcPts val="5884"/>
              </a:lnSpc>
            </a:pPr>
            <a:r>
              <a:rPr lang="en-US" sz="5499">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flipV="1">
            <a:off x="0" y="0"/>
            <a:ext cx="18288000" cy="10287000"/>
          </a:xfrm>
          <a:custGeom>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14146" b="-63631"/>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837067" cy="1984756"/>
          </a:xfrm>
          <a:prstGeom prst="rect">
            <a:avLst/>
          </a:prstGeom>
        </p:spPr>
      </p:pic>
      <p:sp>
        <p:nvSpPr>
          <p:cNvPr id="4" name="Freeform 4"/>
          <p:cNvSpPr/>
          <p:nvPr/>
        </p:nvSpPr>
        <p:spPr>
          <a:xfrm>
            <a:off x="7538374" y="1493696"/>
            <a:ext cx="1901827" cy="2936267"/>
          </a:xfrm>
          <a:custGeom>
            <a:rect l="l" t="t" r="r" b="b"/>
            <a:pathLst>
              <a:path w="1901827" h="2936267">
                <a:moveTo>
                  <a:pt x="0" y="0"/>
                </a:moveTo>
                <a:lnTo>
                  <a:pt x="1901827" y="0"/>
                </a:lnTo>
                <a:lnTo>
                  <a:pt x="1901827" y="2936267"/>
                </a:lnTo>
                <a:lnTo>
                  <a:pt x="0" y="2936267"/>
                </a:lnTo>
                <a:lnTo>
                  <a:pt x="0" y="0"/>
                </a:lnTo>
                <a:close/>
              </a:path>
            </a:pathLst>
          </a:custGeom>
          <a:blipFill>
            <a:blip r:embed="rId4"/>
            <a:stretch>
              <a:fillRect l="-37162" t="-6345" r="-35810" b="-5689"/>
            </a:stretch>
          </a:blipFill>
        </p:spPr>
        <p:txBody>
          <a:bodyPr/>
          <a:lstStyle/>
          <a:p/>
        </p:txBody>
      </p:sp>
      <p:sp>
        <p:nvSpPr>
          <p:cNvPr id="5" name="Freeform 5"/>
          <p:cNvSpPr/>
          <p:nvPr/>
        </p:nvSpPr>
        <p:spPr>
          <a:xfrm>
            <a:off x="10431645" y="1646884"/>
            <a:ext cx="2629891" cy="2629891"/>
          </a:xfrm>
          <a:custGeom>
            <a:rect l="l" t="t" r="r" b="b"/>
            <a:pathLst>
              <a:path w="2629891" h="2629891">
                <a:moveTo>
                  <a:pt x="0" y="0"/>
                </a:moveTo>
                <a:lnTo>
                  <a:pt x="2629891" y="0"/>
                </a:lnTo>
                <a:lnTo>
                  <a:pt x="2629891" y="2629891"/>
                </a:lnTo>
                <a:lnTo>
                  <a:pt x="0" y="2629891"/>
                </a:lnTo>
                <a:lnTo>
                  <a:pt x="0" y="0"/>
                </a:lnTo>
                <a:close/>
              </a:path>
            </a:pathLst>
          </a:custGeom>
          <a:blipFill>
            <a:blip r:embed="rId5"/>
            <a:stretch>
              <a:fillRect/>
            </a:stretch>
          </a:blipFill>
        </p:spPr>
        <p:txBody>
          <a:bodyPr/>
          <a:lstStyle/>
          <a:p/>
        </p:txBody>
      </p:sp>
      <p:sp>
        <p:nvSpPr>
          <p:cNvPr id="6" name="Freeform 6"/>
          <p:cNvSpPr/>
          <p:nvPr/>
        </p:nvSpPr>
        <p:spPr>
          <a:xfrm>
            <a:off x="13812628" y="2314755"/>
            <a:ext cx="3793332" cy="1477921"/>
          </a:xfrm>
          <a:custGeom>
            <a:rect l="l" t="t" r="r" b="b"/>
            <a:pathLst>
              <a:path w="3793332" h="1477921">
                <a:moveTo>
                  <a:pt x="0" y="0"/>
                </a:moveTo>
                <a:lnTo>
                  <a:pt x="3793332" y="0"/>
                </a:lnTo>
                <a:lnTo>
                  <a:pt x="3793332" y="1477921"/>
                </a:lnTo>
                <a:lnTo>
                  <a:pt x="0" y="1477921"/>
                </a:lnTo>
                <a:lnTo>
                  <a:pt x="0" y="0"/>
                </a:lnTo>
                <a:close/>
              </a:path>
            </a:pathLst>
          </a:custGeom>
          <a:blipFill>
            <a:blip r:embed="rId6"/>
            <a:stretch>
              <a:fillRect/>
            </a:stretch>
          </a:blipFill>
        </p:spPr>
        <p:txBody>
          <a:bodyPr/>
          <a:lstStyle/>
          <a:p/>
        </p:txBody>
      </p:sp>
      <p:sp>
        <p:nvSpPr>
          <p:cNvPr id="7" name="Freeform 7"/>
          <p:cNvSpPr/>
          <p:nvPr/>
        </p:nvSpPr>
        <p:spPr>
          <a:xfrm>
            <a:off x="8489288" y="4795357"/>
            <a:ext cx="4941034" cy="1235258"/>
          </a:xfrm>
          <a:custGeom>
            <a:rect l="l" t="t" r="r" b="b"/>
            <a:pathLst>
              <a:path w="4941034" h="1235258">
                <a:moveTo>
                  <a:pt x="0" y="0"/>
                </a:moveTo>
                <a:lnTo>
                  <a:pt x="4941033" y="0"/>
                </a:lnTo>
                <a:lnTo>
                  <a:pt x="4941033" y="1235259"/>
                </a:lnTo>
                <a:lnTo>
                  <a:pt x="0" y="1235259"/>
                </a:lnTo>
                <a:lnTo>
                  <a:pt x="0" y="0"/>
                </a:lnTo>
                <a:close/>
              </a:path>
            </a:pathLst>
          </a:custGeom>
          <a:blipFill>
            <a:blip r:embed="rId7"/>
            <a:stretch>
              <a:fillRect/>
            </a:stretch>
          </a:blipFill>
        </p:spPr>
        <p:txBody>
          <a:bodyPr/>
          <a:lstStyle/>
          <a:p/>
        </p:txBody>
      </p:sp>
      <p:sp>
        <p:nvSpPr>
          <p:cNvPr id="8" name="Freeform 8"/>
          <p:cNvSpPr/>
          <p:nvPr/>
        </p:nvSpPr>
        <p:spPr>
          <a:xfrm>
            <a:off x="8120502" y="7807621"/>
            <a:ext cx="2268825" cy="2375951"/>
          </a:xfrm>
          <a:custGeom>
            <a:rect l="l" t="t" r="r" b="b"/>
            <a:pathLst>
              <a:path w="2268825" h="2375951">
                <a:moveTo>
                  <a:pt x="0" y="0"/>
                </a:moveTo>
                <a:lnTo>
                  <a:pt x="2268826" y="0"/>
                </a:lnTo>
                <a:lnTo>
                  <a:pt x="2268826" y="2375950"/>
                </a:lnTo>
                <a:lnTo>
                  <a:pt x="0" y="2375950"/>
                </a:lnTo>
                <a:lnTo>
                  <a:pt x="0" y="0"/>
                </a:lnTo>
                <a:close/>
              </a:path>
            </a:pathLst>
          </a:custGeom>
          <a:blipFill>
            <a:blip r:embed="rId8"/>
            <a:stretch>
              <a:fillRect l="-4696" t="-2374" r="-5801" b="-3141"/>
            </a:stretch>
          </a:blipFill>
        </p:spPr>
        <p:txBody>
          <a:bodyPr/>
          <a:lstStyle/>
          <a:p/>
        </p:txBody>
      </p:sp>
      <p:sp>
        <p:nvSpPr>
          <p:cNvPr id="9" name="Freeform 9"/>
          <p:cNvSpPr/>
          <p:nvPr/>
        </p:nvSpPr>
        <p:spPr>
          <a:xfrm>
            <a:off x="13993750" y="3981955"/>
            <a:ext cx="3180202" cy="2129628"/>
          </a:xfrm>
          <a:custGeom>
            <a:rect l="l" t="t" r="r" b="b"/>
            <a:pathLst>
              <a:path w="3180202" h="2129628">
                <a:moveTo>
                  <a:pt x="0" y="0"/>
                </a:moveTo>
                <a:lnTo>
                  <a:pt x="3180202" y="0"/>
                </a:lnTo>
                <a:lnTo>
                  <a:pt x="3180202" y="2129628"/>
                </a:lnTo>
                <a:lnTo>
                  <a:pt x="0" y="2129628"/>
                </a:lnTo>
                <a:lnTo>
                  <a:pt x="0" y="0"/>
                </a:lnTo>
                <a:close/>
              </a:path>
            </a:pathLst>
          </a:custGeom>
          <a:blipFill>
            <a:blip r:embed="rId9"/>
            <a:stretch>
              <a:fillRect l="-39473" t="-17558" r="-39473" b="-22575"/>
            </a:stretch>
          </a:blipFill>
        </p:spPr>
        <p:txBody>
          <a:bodyPr/>
          <a:lstStyle/>
          <a:p/>
        </p:txBody>
      </p:sp>
      <p:sp>
        <p:nvSpPr>
          <p:cNvPr id="10" name="Freeform 10"/>
          <p:cNvSpPr/>
          <p:nvPr/>
        </p:nvSpPr>
        <p:spPr>
          <a:xfrm>
            <a:off x="8120502" y="6289906"/>
            <a:ext cx="4622286" cy="1258423"/>
          </a:xfrm>
          <a:custGeom>
            <a:rect l="l" t="t" r="r" b="b"/>
            <a:pathLst>
              <a:path w="4622286" h="1258423">
                <a:moveTo>
                  <a:pt x="0" y="0"/>
                </a:moveTo>
                <a:lnTo>
                  <a:pt x="4622286" y="0"/>
                </a:lnTo>
                <a:lnTo>
                  <a:pt x="4622286" y="1258424"/>
                </a:lnTo>
                <a:lnTo>
                  <a:pt x="0" y="1258424"/>
                </a:lnTo>
                <a:lnTo>
                  <a:pt x="0" y="0"/>
                </a:lnTo>
                <a:close/>
              </a:path>
            </a:pathLst>
          </a:custGeom>
          <a:blipFill>
            <a:blip r:embed="rId10"/>
            <a:stretch>
              <a:fillRect/>
            </a:stretch>
          </a:blipFill>
        </p:spPr>
        <p:txBody>
          <a:bodyPr/>
          <a:lstStyle/>
          <a:p/>
        </p:txBody>
      </p:sp>
      <p:sp>
        <p:nvSpPr>
          <p:cNvPr id="11" name="Freeform 11"/>
          <p:cNvSpPr/>
          <p:nvPr/>
        </p:nvSpPr>
        <p:spPr>
          <a:xfrm>
            <a:off x="15003751" y="8374861"/>
            <a:ext cx="2255549" cy="1846576"/>
          </a:xfrm>
          <a:custGeom>
            <a:rect l="l" t="t" r="r" b="b"/>
            <a:pathLst>
              <a:path w="2255549" h="1846576">
                <a:moveTo>
                  <a:pt x="0" y="0"/>
                </a:moveTo>
                <a:lnTo>
                  <a:pt x="2255549" y="0"/>
                </a:lnTo>
                <a:lnTo>
                  <a:pt x="2255549" y="1846575"/>
                </a:lnTo>
                <a:lnTo>
                  <a:pt x="0" y="1846575"/>
                </a:lnTo>
                <a:lnTo>
                  <a:pt x="0" y="0"/>
                </a:lnTo>
                <a:close/>
              </a:path>
            </a:pathLst>
          </a:custGeom>
          <a:blipFill>
            <a:blip r:embed="rId11"/>
            <a:stretch>
              <a:fillRect/>
            </a:stretch>
          </a:blipFill>
        </p:spPr>
        <p:txBody>
          <a:bodyPr/>
          <a:lstStyle/>
          <a:p/>
        </p:txBody>
      </p:sp>
      <p:sp>
        <p:nvSpPr>
          <p:cNvPr id="12" name="Freeform 12"/>
          <p:cNvSpPr/>
          <p:nvPr/>
        </p:nvSpPr>
        <p:spPr>
          <a:xfrm>
            <a:off x="13993750" y="6235408"/>
            <a:ext cx="3446672" cy="2011254"/>
          </a:xfrm>
          <a:custGeom>
            <a:rect l="l" t="t" r="r" b="b"/>
            <a:pathLst>
              <a:path w="3446672" h="2011253">
                <a:moveTo>
                  <a:pt x="0" y="0"/>
                </a:moveTo>
                <a:lnTo>
                  <a:pt x="3446672" y="0"/>
                </a:lnTo>
                <a:lnTo>
                  <a:pt x="3446672" y="2011254"/>
                </a:lnTo>
                <a:lnTo>
                  <a:pt x="0" y="2011254"/>
                </a:lnTo>
                <a:lnTo>
                  <a:pt x="0" y="0"/>
                </a:lnTo>
                <a:close/>
              </a:path>
            </a:pathLst>
          </a:custGeom>
          <a:blipFill>
            <a:blip r:embed="rId12"/>
            <a:stretch>
              <a:fillRect l="-8716" t="-4149" r="-8474" b="-6224"/>
            </a:stretch>
          </a:blipFill>
        </p:spPr>
        <p:txBody>
          <a:bodyPr/>
          <a:lstStyle/>
          <a:p/>
        </p:txBody>
      </p:sp>
      <p:sp>
        <p:nvSpPr>
          <p:cNvPr id="13" name="Freeform 13"/>
          <p:cNvSpPr/>
          <p:nvPr/>
        </p:nvSpPr>
        <p:spPr>
          <a:xfrm>
            <a:off x="11810574" y="7851020"/>
            <a:ext cx="2183176" cy="2332551"/>
          </a:xfrm>
          <a:custGeom>
            <a:rect l="l" t="t" r="r" b="b"/>
            <a:pathLst>
              <a:path w="2183176" h="2332551">
                <a:moveTo>
                  <a:pt x="0" y="0"/>
                </a:moveTo>
                <a:lnTo>
                  <a:pt x="2183176" y="0"/>
                </a:lnTo>
                <a:lnTo>
                  <a:pt x="2183176" y="2332551"/>
                </a:lnTo>
                <a:lnTo>
                  <a:pt x="0" y="2332551"/>
                </a:lnTo>
                <a:lnTo>
                  <a:pt x="0" y="0"/>
                </a:lnTo>
                <a:close/>
              </a:path>
            </a:pathLst>
          </a:custGeom>
          <a:blipFill>
            <a:blip r:embed="rId13"/>
            <a:stretch>
              <a:fillRect/>
            </a:stretch>
          </a:blipFill>
        </p:spPr>
        <p:txBody>
          <a:bodyPr/>
          <a:lstStyle/>
          <a:p/>
        </p:txBody>
      </p:sp>
      <p:sp>
        <p:nvSpPr>
          <p:cNvPr id="14" name="TextBox 14"/>
          <p:cNvSpPr txBox="1"/>
          <p:nvPr/>
        </p:nvSpPr>
        <p:spPr>
          <a:xfrm>
            <a:off x="5715833" y="529767"/>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nk5rtr7"/>
              </a:rPr>
              <a:t>https://tinyurl.com/ynk5rtr7</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Date Palm Market Report 2024</dc:title>
  <cp:lastModifiedBy>decipher market</cp:lastModifiedBy>
  <cp:revision>2</cp:revision>
  <dcterms:created xsi:type="dcterms:W3CDTF">2006-08-16T00:00:00Z</dcterms:created>
  <dcterms:modified xsi:type="dcterms:W3CDTF">2024-05-11T11:45:54Z</dcterms:modified>
</cp:coreProperties>
</file>