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33j9uxk8"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p:txBody>
      </p:sp>
      <p:sp>
        <p:nvSpPr>
          <p:cNvPr id="3" name="TextBox 3"/>
          <p:cNvSpPr txBox="1"/>
          <p:nvPr/>
        </p:nvSpPr>
        <p:spPr>
          <a:xfrm>
            <a:off x="556773" y="9411192"/>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4" name="TextBox 4"/>
          <p:cNvSpPr txBox="1"/>
          <p:nvPr/>
        </p:nvSpPr>
        <p:spPr>
          <a:xfrm>
            <a:off x="556773" y="3357247"/>
            <a:ext cx="15978626" cy="4001095"/>
          </a:xfrm>
          <a:prstGeom prst="rect">
            <a:avLst/>
          </a:prstGeom>
        </p:spPr>
        <p:txBody>
          <a:bodyPr wrap="square" lIns="0" tIns="0" rIns="0" bIns="0" rtlCol="0" anchor="t">
            <a:spAutoFit/>
          </a:bodyPr>
          <a:lstStyle/>
          <a:p>
            <a:pPr>
              <a:lnSpc>
                <a:spcPts val="7839"/>
              </a:lnSpc>
            </a:pPr>
            <a:r>
              <a:rPr lang="en-US" sz="7999">
                <a:solidFill>
                  <a:srgbClr val="000000"/>
                </a:solidFill>
                <a:latin typeface="Arimo"/>
              </a:rPr>
              <a:t>GLOBAL </a:t>
            </a:r>
          </a:p>
          <a:p>
            <a:pPr>
              <a:lnSpc>
                <a:spcPts val="7839"/>
              </a:lnSpc>
            </a:pPr>
            <a:r>
              <a:rPr lang="en-US" sz="7999">
                <a:solidFill>
                  <a:srgbClr val="000000"/>
                </a:solidFill>
                <a:latin typeface="Arimo"/>
              </a:rPr>
              <a:t>DATE FRUIT</a:t>
            </a:r>
          </a:p>
          <a:p>
            <a:pPr>
              <a:lnSpc>
                <a:spcPts val="7839"/>
              </a:lnSpc>
            </a:pPr>
            <a:r>
              <a:rPr lang="en-US" sz="7999">
                <a:solidFill>
                  <a:srgbClr val="000000"/>
                </a:solidFill>
                <a:latin typeface="Arimo"/>
              </a:rPr>
              <a:t>MARKET REPORT </a:t>
            </a:r>
          </a:p>
          <a:p>
            <a:pPr>
              <a:lnSpc>
                <a:spcPts val="7839"/>
              </a:lnSpc>
            </a:pPr>
            <a:r>
              <a:rPr lang="en-US" sz="7999">
                <a:solidFill>
                  <a:srgbClr val="000000"/>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rot="5400000">
            <a:off x="9524221" y="1523221"/>
            <a:ext cx="10287000" cy="7240558"/>
          </a:xfrm>
          <a:custGeom>
            <a:rect l="l" t="t" r="r" b="b"/>
            <a:pathLst>
              <a:path w="10287000" h="7240557">
                <a:moveTo>
                  <a:pt x="0" y="0"/>
                </a:moveTo>
                <a:lnTo>
                  <a:pt x="10287000" y="0"/>
                </a:lnTo>
                <a:lnTo>
                  <a:pt x="10287000" y="7240558"/>
                </a:lnTo>
                <a:lnTo>
                  <a:pt x="0" y="7240558"/>
                </a:lnTo>
                <a:lnTo>
                  <a:pt x="0" y="0"/>
                </a:lnTo>
                <a:close/>
              </a:path>
            </a:pathLst>
          </a:custGeom>
          <a:blipFill>
            <a:blip r:embed="rId2"/>
            <a:stretch>
              <a:fillRect l="-13320" t="-8224" r="-14703" b="0"/>
            </a:stretch>
          </a:blipFill>
        </p:spPr>
        <p:txBody>
          <a:bodyPr/>
          <a:lstStyle/>
          <a:p/>
        </p:txBody>
      </p:sp>
      <p:sp>
        <p:nvSpPr>
          <p:cNvPr id="3" name="TextBox 3"/>
          <p:cNvSpPr txBox="1"/>
          <p:nvPr/>
        </p:nvSpPr>
        <p:spPr>
          <a:xfrm>
            <a:off x="5080096" y="650557"/>
            <a:ext cx="8127807" cy="832485"/>
          </a:xfrm>
          <a:prstGeom prst="rect">
            <a:avLst/>
          </a:prstGeom>
        </p:spPr>
        <p:txBody>
          <a:bodyPr lIns="0" tIns="0" rIns="0" bIns="0" rtlCol="0" anchor="t">
            <a:spAutoFit/>
          </a:bodyPr>
          <a:lstStyle/>
          <a:p>
            <a:pPr algn="ctr">
              <a:lnSpc>
                <a:spcPts val="6420"/>
              </a:lnSpc>
            </a:pPr>
            <a:r>
              <a:rPr lang="en-US" sz="6000">
                <a:solidFill>
                  <a:srgbClr val="000000"/>
                </a:solidFill>
                <a:latin typeface="Canva Sans"/>
              </a:rPr>
              <a:t>INTRODUCTION</a:t>
            </a:r>
          </a:p>
        </p:txBody>
      </p:sp>
      <p:sp>
        <p:nvSpPr>
          <p:cNvPr id="4" name="TextBox 4"/>
          <p:cNvSpPr txBox="1"/>
          <p:nvPr/>
        </p:nvSpPr>
        <p:spPr>
          <a:xfrm>
            <a:off x="397695" y="2051046"/>
            <a:ext cx="10091098" cy="7901299"/>
          </a:xfrm>
          <a:prstGeom prst="rect">
            <a:avLst/>
          </a:prstGeom>
        </p:spPr>
        <p:txBody>
          <a:bodyPr lIns="0" tIns="0" rIns="0" bIns="0" rtlCol="0" anchor="t">
            <a:spAutoFit/>
          </a:bodyPr>
          <a:lstStyle/>
          <a:p>
            <a:pPr>
              <a:lnSpc>
                <a:spcPts val="3920"/>
              </a:lnSpc>
            </a:pPr>
            <a:r>
              <a:rPr lang="en-US" sz="2800">
                <a:solidFill>
                  <a:srgbClr val="000000"/>
                </a:solidFill>
                <a:latin typeface="Montserrat"/>
              </a:rPr>
              <a:t>Growing consumer knowledge of the many health benefits of dates, soaring demand in the food and beverage sector, and expanding imports and exports worldwide are some of the major factors driving the expansion of the global market. Other significant factors anticipated to drive date fruit market growth over the forecast period include growing demand among fitness-oriented consumers, rising use of date fruit as a quality ingredient in functional foods and nutritional bars, and rising demand for confectionery and bakery goods, particularly among younger consumers. Due to their numerous health benefits, date fruit market growth is anticipated to be further aided by the increasing use of dates in personal care products, such as body lotions, facial sheet masks, and moisturizing face creams.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000" b="-9000"/>
            </a:stretch>
          </a:blipFill>
        </p:spPr>
        <p:txBody>
          <a:bodyPr/>
          <a:lstStyle/>
          <a:p/>
        </p:txBody>
      </p:sp>
      <p:grpSp>
        <p:nvGrpSpPr>
          <p:cNvPr id="3" name="Group 3"/>
          <p:cNvGrpSpPr/>
          <p:nvPr/>
        </p:nvGrpSpPr>
        <p:grpSpPr>
          <a:xfrm>
            <a:off x="352845" y="5971639"/>
            <a:ext cx="6832311" cy="2068476"/>
            <a:chExt cx="860407" cy="260488"/>
          </a:xfrm>
        </p:grpSpPr>
        <p:sp>
          <p:nvSpPr>
            <p:cNvPr id="4" name="Freeform 4"/>
            <p:cNvSpPr/>
            <p:nvPr/>
          </p:nvSpPr>
          <p:spPr>
            <a:xfrm>
              <a:off x="0" y="0"/>
              <a:ext cx="860407" cy="260488"/>
            </a:xfrm>
            <a:custGeom>
              <a:rect l="l" t="t" r="r" b="b"/>
              <a:pathLst>
                <a:path w="860407" h="260488">
                  <a:moveTo>
                    <a:pt x="113313" y="0"/>
                  </a:moveTo>
                  <a:lnTo>
                    <a:pt x="747094" y="0"/>
                  </a:lnTo>
                  <a:cubicBezTo>
                    <a:pt x="809675" y="0"/>
                    <a:pt x="860407" y="50732"/>
                    <a:pt x="860407" y="113313"/>
                  </a:cubicBezTo>
                  <a:lnTo>
                    <a:pt x="860407" y="147174"/>
                  </a:lnTo>
                  <a:cubicBezTo>
                    <a:pt x="860407" y="209755"/>
                    <a:pt x="809675" y="260488"/>
                    <a:pt x="747094" y="260488"/>
                  </a:cubicBezTo>
                  <a:lnTo>
                    <a:pt x="113313" y="260488"/>
                  </a:lnTo>
                  <a:cubicBezTo>
                    <a:pt x="50732" y="260488"/>
                    <a:pt x="0" y="209755"/>
                    <a:pt x="0" y="147174"/>
                  </a:cubicBezTo>
                  <a:lnTo>
                    <a:pt x="0" y="113313"/>
                  </a:lnTo>
                  <a:cubicBezTo>
                    <a:pt x="0" y="50732"/>
                    <a:pt x="50732" y="0"/>
                    <a:pt x="113313" y="0"/>
                  </a:cubicBezTo>
                  <a:close/>
                </a:path>
              </a:pathLst>
            </a:custGeom>
            <a:solidFill>
              <a:srgbClr val="683A14"/>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34101" y="6225787"/>
            <a:ext cx="1668807" cy="1666721"/>
          </a:xfrm>
          <a:custGeom>
            <a:rect l="l" t="t" r="r" b="b"/>
            <a:pathLst>
              <a:path w="1668807" h="1666720">
                <a:moveTo>
                  <a:pt x="0" y="0"/>
                </a:moveTo>
                <a:lnTo>
                  <a:pt x="1668806" y="0"/>
                </a:lnTo>
                <a:lnTo>
                  <a:pt x="1668806" y="1666720"/>
                </a:lnTo>
                <a:lnTo>
                  <a:pt x="0" y="1666720"/>
                </a:lnTo>
                <a:lnTo>
                  <a:pt x="0" y="0"/>
                </a:lnTo>
                <a:close/>
              </a:path>
            </a:pathLst>
          </a:custGeom>
          <a:blipFill>
            <a:blip r:embed="rId3"/>
            <a:stretch>
              <a:fillRect/>
            </a:stretch>
          </a:blipFill>
        </p:spPr>
        <p:txBody>
          <a:bodyPr/>
          <a:lstStyle/>
          <a:p/>
        </p:txBody>
      </p:sp>
      <p:grpSp>
        <p:nvGrpSpPr>
          <p:cNvPr id="7" name="Group 7"/>
          <p:cNvGrpSpPr/>
          <p:nvPr/>
        </p:nvGrpSpPr>
        <p:grpSpPr>
          <a:xfrm>
            <a:off x="595193" y="6159088"/>
            <a:ext cx="1644229" cy="164422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815073" y="6583801"/>
            <a:ext cx="1204470" cy="1007978"/>
          </a:xfrm>
          <a:prstGeom prst="rect">
            <a:avLst/>
          </a:prstGeom>
        </p:spPr>
        <p:txBody>
          <a:bodyPr lIns="0" tIns="0" rIns="0" bIns="0" rtlCol="0" anchor="t">
            <a:spAutoFit/>
          </a:bodyPr>
          <a:lstStyle/>
          <a:p>
            <a:pPr algn="ctr">
              <a:lnSpc>
                <a:spcPts val="2411"/>
              </a:lnSpc>
            </a:pPr>
            <a:r>
              <a:rPr lang="en-US" sz="3546">
                <a:solidFill>
                  <a:srgbClr val="1E3048"/>
                </a:solidFill>
                <a:latin typeface="Poppins Bold"/>
              </a:rPr>
              <a:t>2024- 2031</a:t>
            </a:r>
          </a:p>
        </p:txBody>
      </p:sp>
      <p:sp>
        <p:nvSpPr>
          <p:cNvPr id="14" name="TextBox 14"/>
          <p:cNvSpPr txBox="1"/>
          <p:nvPr/>
        </p:nvSpPr>
        <p:spPr>
          <a:xfrm>
            <a:off x="2239423" y="6226893"/>
            <a:ext cx="4590583" cy="1364886"/>
          </a:xfrm>
          <a:prstGeom prst="rect">
            <a:avLst/>
          </a:prstGeom>
        </p:spPr>
        <p:txBody>
          <a:bodyPr lIns="0" tIns="0" rIns="0" bIns="0" rtlCol="0" anchor="t">
            <a:spAutoFit/>
          </a:bodyPr>
          <a:lstStyle/>
          <a:p>
            <a:pPr algn="ctr">
              <a:lnSpc>
                <a:spcPts val="5322"/>
              </a:lnSpc>
            </a:pPr>
            <a:r>
              <a:rPr lang="en-US" sz="3801">
                <a:solidFill>
                  <a:srgbClr val="FFFFFF"/>
                </a:solidFill>
                <a:latin typeface="Poppins"/>
              </a:rPr>
              <a:t>CAGR</a:t>
            </a:r>
          </a:p>
          <a:p>
            <a:pPr algn="ctr">
              <a:lnSpc>
                <a:spcPts val="5322"/>
              </a:lnSpc>
              <a:spcBef>
                <a:spcPct val="0"/>
              </a:spcBef>
            </a:pPr>
            <a:r>
              <a:rPr lang="en-US" sz="3801">
                <a:solidFill>
                  <a:srgbClr val="FFFFFF"/>
                </a:solidFill>
                <a:latin typeface="Poppins"/>
              </a:rPr>
              <a:t>5.50%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352845" y="3658309"/>
            <a:ext cx="6832311" cy="2068476"/>
            <a:chExt cx="860407" cy="260488"/>
          </a:xfrm>
        </p:grpSpPr>
        <p:sp>
          <p:nvSpPr>
            <p:cNvPr id="17" name="Freeform 17"/>
            <p:cNvSpPr/>
            <p:nvPr/>
          </p:nvSpPr>
          <p:spPr>
            <a:xfrm>
              <a:off x="0" y="0"/>
              <a:ext cx="860407" cy="260488"/>
            </a:xfrm>
            <a:custGeom>
              <a:rect l="l" t="t" r="r" b="b"/>
              <a:pathLst>
                <a:path w="860407" h="260488">
                  <a:moveTo>
                    <a:pt x="113313" y="0"/>
                  </a:moveTo>
                  <a:lnTo>
                    <a:pt x="747094" y="0"/>
                  </a:lnTo>
                  <a:cubicBezTo>
                    <a:pt x="809675" y="0"/>
                    <a:pt x="860407" y="50732"/>
                    <a:pt x="860407" y="113313"/>
                  </a:cubicBezTo>
                  <a:lnTo>
                    <a:pt x="860407" y="147174"/>
                  </a:lnTo>
                  <a:cubicBezTo>
                    <a:pt x="860407" y="209755"/>
                    <a:pt x="809675" y="260488"/>
                    <a:pt x="747094" y="260488"/>
                  </a:cubicBezTo>
                  <a:lnTo>
                    <a:pt x="113313" y="260488"/>
                  </a:lnTo>
                  <a:cubicBezTo>
                    <a:pt x="50732" y="260488"/>
                    <a:pt x="0" y="209755"/>
                    <a:pt x="0" y="147174"/>
                  </a:cubicBezTo>
                  <a:lnTo>
                    <a:pt x="0" y="113313"/>
                  </a:lnTo>
                  <a:cubicBezTo>
                    <a:pt x="0" y="50732"/>
                    <a:pt x="50732" y="0"/>
                    <a:pt x="113313" y="0"/>
                  </a:cubicBezTo>
                  <a:close/>
                </a:path>
              </a:pathLst>
            </a:custGeom>
            <a:solidFill>
              <a:srgbClr val="683A14"/>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634101" y="3912457"/>
            <a:ext cx="1668807" cy="1666721"/>
          </a:xfrm>
          <a:custGeom>
            <a:rect l="l" t="t" r="r" b="b"/>
            <a:pathLst>
              <a:path w="1668807" h="1666720">
                <a:moveTo>
                  <a:pt x="0" y="0"/>
                </a:moveTo>
                <a:lnTo>
                  <a:pt x="1668806" y="0"/>
                </a:lnTo>
                <a:lnTo>
                  <a:pt x="1668806" y="1666721"/>
                </a:lnTo>
                <a:lnTo>
                  <a:pt x="0" y="1666721"/>
                </a:lnTo>
                <a:lnTo>
                  <a:pt x="0" y="0"/>
                </a:lnTo>
                <a:close/>
              </a:path>
            </a:pathLst>
          </a:custGeom>
          <a:blipFill>
            <a:blip r:embed="rId3"/>
            <a:stretch>
              <a:fillRect/>
            </a:stretch>
          </a:blipFill>
        </p:spPr>
        <p:txBody>
          <a:bodyPr/>
          <a:lstStyle/>
          <a:p/>
        </p:txBody>
      </p:sp>
      <p:grpSp>
        <p:nvGrpSpPr>
          <p:cNvPr id="20" name="Group 20"/>
          <p:cNvGrpSpPr/>
          <p:nvPr/>
        </p:nvGrpSpPr>
        <p:grpSpPr>
          <a:xfrm>
            <a:off x="595193" y="3845759"/>
            <a:ext cx="1644229" cy="1644229"/>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815073" y="4540861"/>
            <a:ext cx="1204470" cy="396900"/>
          </a:xfrm>
          <a:prstGeom prst="rect">
            <a:avLst/>
          </a:prstGeom>
        </p:spPr>
        <p:txBody>
          <a:bodyPr lIns="0" tIns="0" rIns="0" bIns="0" rtlCol="0" anchor="t">
            <a:spAutoFit/>
          </a:bodyPr>
          <a:lstStyle/>
          <a:p>
            <a:pPr algn="ctr">
              <a:lnSpc>
                <a:spcPts val="2411"/>
              </a:lnSpc>
            </a:pPr>
            <a:r>
              <a:rPr lang="en-US" sz="3546">
                <a:solidFill>
                  <a:srgbClr val="1E3048"/>
                </a:solidFill>
                <a:latin typeface="Poppins Bold"/>
              </a:rPr>
              <a:t>2024</a:t>
            </a:r>
          </a:p>
        </p:txBody>
      </p:sp>
      <p:sp>
        <p:nvSpPr>
          <p:cNvPr id="24" name="TextBox 24"/>
          <p:cNvSpPr txBox="1"/>
          <p:nvPr/>
        </p:nvSpPr>
        <p:spPr>
          <a:xfrm>
            <a:off x="2302907" y="3928280"/>
            <a:ext cx="4590583" cy="1364886"/>
          </a:xfrm>
          <a:prstGeom prst="rect">
            <a:avLst/>
          </a:prstGeom>
        </p:spPr>
        <p:txBody>
          <a:bodyPr lIns="0" tIns="0" rIns="0" bIns="0" rtlCol="0" anchor="t">
            <a:spAutoFit/>
          </a:bodyPr>
          <a:lstStyle/>
          <a:p>
            <a:pPr algn="ctr">
              <a:lnSpc>
                <a:spcPts val="5322"/>
              </a:lnSpc>
            </a:pPr>
            <a:r>
              <a:rPr lang="en-US" sz="3801">
                <a:solidFill>
                  <a:srgbClr val="FFFFFF"/>
                </a:solidFill>
                <a:latin typeface="Poppins"/>
              </a:rPr>
              <a:t>MARKET SIZE</a:t>
            </a:r>
          </a:p>
          <a:p>
            <a:pPr algn="ctr">
              <a:lnSpc>
                <a:spcPts val="5322"/>
              </a:lnSpc>
              <a:spcBef>
                <a:spcPct val="0"/>
              </a:spcBef>
            </a:pPr>
            <a:r>
              <a:rPr lang="en-US" sz="3801">
                <a:solidFill>
                  <a:srgbClr val="FFFFFF"/>
                </a:solidFill>
                <a:latin typeface="Poppins"/>
              </a:rPr>
              <a:t>USD 14215.2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29537" y="1464700"/>
            <a:ext cx="7014463" cy="4048670"/>
            <a:chExt cx="9189197" cy="5303902"/>
          </a:xfrm>
        </p:grpSpPr>
        <p:sp>
          <p:nvSpPr>
            <p:cNvPr id="7" name="Freeform 7"/>
            <p:cNvSpPr/>
            <p:nvPr/>
          </p:nvSpPr>
          <p:spPr>
            <a:xfrm>
              <a:off x="0" y="0"/>
              <a:ext cx="9189197" cy="5303902"/>
            </a:xfrm>
            <a:custGeom>
              <a:rect l="l" t="t" r="r" b="b"/>
              <a:pathLst>
                <a:path w="9189197" h="5303902">
                  <a:moveTo>
                    <a:pt x="9064737" y="5303901"/>
                  </a:moveTo>
                  <a:lnTo>
                    <a:pt x="124460" y="5303901"/>
                  </a:lnTo>
                  <a:cubicBezTo>
                    <a:pt x="55880" y="5303901"/>
                    <a:pt x="0" y="5248022"/>
                    <a:pt x="0" y="5179442"/>
                  </a:cubicBezTo>
                  <a:lnTo>
                    <a:pt x="0" y="124460"/>
                  </a:lnTo>
                  <a:cubicBezTo>
                    <a:pt x="0" y="55880"/>
                    <a:pt x="55880" y="0"/>
                    <a:pt x="124460" y="0"/>
                  </a:cubicBezTo>
                  <a:lnTo>
                    <a:pt x="9064737" y="0"/>
                  </a:lnTo>
                  <a:cubicBezTo>
                    <a:pt x="9133317" y="0"/>
                    <a:pt x="9189197" y="55880"/>
                    <a:pt x="9189197" y="124460"/>
                  </a:cubicBezTo>
                  <a:lnTo>
                    <a:pt x="9189197" y="5179442"/>
                  </a:lnTo>
                  <a:cubicBezTo>
                    <a:pt x="9189197" y="5248022"/>
                    <a:pt x="9133317" y="5303902"/>
                    <a:pt x="9064737" y="5303902"/>
                  </a:cubicBezTo>
                  <a:close/>
                </a:path>
              </a:pathLst>
            </a:custGeom>
            <a:solidFill>
              <a:srgbClr val="753426"/>
            </a:solidFill>
          </p:spPr>
          <p:txBody>
            <a:bodyPr/>
            <a:lstStyle/>
            <a:p/>
          </p:txBody>
        </p:sp>
      </p:grpSp>
      <p:grpSp>
        <p:nvGrpSpPr>
          <p:cNvPr id="8" name="Group 8"/>
          <p:cNvGrpSpPr/>
          <p:nvPr/>
        </p:nvGrpSpPr>
        <p:grpSpPr>
          <a:xfrm rot="5400000">
            <a:off x="1281724" y="1774844"/>
            <a:ext cx="785170" cy="3348618"/>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0" name="TextBox 10"/>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1" name="TextBox 11"/>
          <p:cNvSpPr txBox="1"/>
          <p:nvPr/>
        </p:nvSpPr>
        <p:spPr>
          <a:xfrm>
            <a:off x="237794" y="3297117"/>
            <a:ext cx="2873030" cy="351697"/>
          </a:xfrm>
          <a:prstGeom prst="rect">
            <a:avLst/>
          </a:prstGeom>
        </p:spPr>
        <p:txBody>
          <a:bodyPr lIns="0" tIns="0" rIns="0" bIns="0" rtlCol="0" anchor="t">
            <a:spAutoFit/>
          </a:bodyPr>
          <a:lstStyle/>
          <a:p>
            <a:pPr algn="ctr">
              <a:lnSpc>
                <a:spcPts val="2691"/>
              </a:lnSpc>
            </a:pPr>
            <a:r>
              <a:rPr lang="en-US" sz="2664">
                <a:solidFill>
                  <a:srgbClr val="43B4BE"/>
                </a:solidFill>
                <a:latin typeface="Montserrat Classic"/>
              </a:rPr>
              <a:t>Type Segment </a:t>
            </a:r>
          </a:p>
        </p:txBody>
      </p:sp>
      <p:sp>
        <p:nvSpPr>
          <p:cNvPr id="12" name="TextBox 12"/>
          <p:cNvSpPr txBox="1"/>
          <p:nvPr/>
        </p:nvSpPr>
        <p:spPr>
          <a:xfrm>
            <a:off x="3620741" y="2697001"/>
            <a:ext cx="5012592" cy="1047831"/>
          </a:xfrm>
          <a:prstGeom prst="rect">
            <a:avLst/>
          </a:prstGeom>
        </p:spPr>
        <p:txBody>
          <a:bodyPr lIns="0" tIns="0" rIns="0" bIns="0" rtlCol="0" anchor="t">
            <a:spAutoFit/>
          </a:bodyPr>
          <a:lstStyle/>
          <a:p>
            <a:pPr marL="647753" lvl="1" indent="-323877">
              <a:lnSpc>
                <a:spcPts val="4200"/>
              </a:lnSpc>
              <a:buFont typeface="Arial"/>
              <a:buChar char="•"/>
            </a:pPr>
            <a:r>
              <a:rPr lang="en-US" sz="3000">
                <a:solidFill>
                  <a:srgbClr val="FFFFFF"/>
                </a:solidFill>
                <a:latin typeface="Montserrat"/>
              </a:rPr>
              <a:t>Organic</a:t>
            </a:r>
          </a:p>
          <a:p>
            <a:pPr marL="647753" lvl="1" indent="-323877">
              <a:lnSpc>
                <a:spcPts val="4200"/>
              </a:lnSpc>
              <a:buFont typeface="Arial"/>
              <a:buChar char="•"/>
            </a:pPr>
            <a:r>
              <a:rPr lang="en-US" sz="3000">
                <a:solidFill>
                  <a:srgbClr val="FFFFFF"/>
                </a:solidFill>
                <a:latin typeface="Montserrat"/>
              </a:rPr>
              <a:t>Conventional</a:t>
            </a:r>
          </a:p>
        </p:txBody>
      </p:sp>
      <p:grpSp>
        <p:nvGrpSpPr>
          <p:cNvPr id="13" name="Group 13"/>
          <p:cNvGrpSpPr/>
          <p:nvPr/>
        </p:nvGrpSpPr>
        <p:grpSpPr>
          <a:xfrm>
            <a:off x="2129537" y="5951520"/>
            <a:ext cx="7014463" cy="4048670"/>
            <a:chExt cx="9189197" cy="5303902"/>
          </a:xfrm>
        </p:grpSpPr>
        <p:sp>
          <p:nvSpPr>
            <p:cNvPr id="14" name="Freeform 14"/>
            <p:cNvSpPr/>
            <p:nvPr/>
          </p:nvSpPr>
          <p:spPr>
            <a:xfrm>
              <a:off x="0" y="0"/>
              <a:ext cx="9189197" cy="5303902"/>
            </a:xfrm>
            <a:custGeom>
              <a:rect l="l" t="t" r="r" b="b"/>
              <a:pathLst>
                <a:path w="9189197" h="5303902">
                  <a:moveTo>
                    <a:pt x="9064737" y="5303901"/>
                  </a:moveTo>
                  <a:lnTo>
                    <a:pt x="124460" y="5303901"/>
                  </a:lnTo>
                  <a:cubicBezTo>
                    <a:pt x="55880" y="5303901"/>
                    <a:pt x="0" y="5248022"/>
                    <a:pt x="0" y="5179442"/>
                  </a:cubicBezTo>
                  <a:lnTo>
                    <a:pt x="0" y="124460"/>
                  </a:lnTo>
                  <a:cubicBezTo>
                    <a:pt x="0" y="55880"/>
                    <a:pt x="55880" y="0"/>
                    <a:pt x="124460" y="0"/>
                  </a:cubicBezTo>
                  <a:lnTo>
                    <a:pt x="9064737" y="0"/>
                  </a:lnTo>
                  <a:cubicBezTo>
                    <a:pt x="9133317" y="0"/>
                    <a:pt x="9189197" y="55880"/>
                    <a:pt x="9189197" y="124460"/>
                  </a:cubicBezTo>
                  <a:lnTo>
                    <a:pt x="9189197" y="5179442"/>
                  </a:lnTo>
                  <a:cubicBezTo>
                    <a:pt x="9189197" y="5248022"/>
                    <a:pt x="9133317" y="5303902"/>
                    <a:pt x="9064737" y="5303902"/>
                  </a:cubicBezTo>
                  <a:close/>
                </a:path>
              </a:pathLst>
            </a:custGeom>
            <a:solidFill>
              <a:srgbClr val="324D11"/>
            </a:solidFill>
          </p:spPr>
          <p:txBody>
            <a:bodyPr/>
            <a:lstStyle/>
            <a:p/>
          </p:txBody>
        </p:sp>
      </p:grpSp>
      <p:grpSp>
        <p:nvGrpSpPr>
          <p:cNvPr id="15" name="Group 15"/>
          <p:cNvGrpSpPr/>
          <p:nvPr/>
        </p:nvGrpSpPr>
        <p:grpSpPr>
          <a:xfrm rot="5400000">
            <a:off x="1281724" y="6261664"/>
            <a:ext cx="785170" cy="3348618"/>
            <a:chExt cx="3130550" cy="13351270"/>
          </a:xfrm>
        </p:grpSpPr>
        <p:sp>
          <p:nvSpPr>
            <p:cNvPr id="16" name="Freeform 1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7" name="TextBox 17"/>
          <p:cNvSpPr txBox="1"/>
          <p:nvPr/>
        </p:nvSpPr>
        <p:spPr>
          <a:xfrm>
            <a:off x="237794" y="7616424"/>
            <a:ext cx="2873030" cy="686722"/>
          </a:xfrm>
          <a:prstGeom prst="rect">
            <a:avLst/>
          </a:prstGeom>
        </p:spPr>
        <p:txBody>
          <a:bodyPr lIns="0" tIns="0" rIns="0" bIns="0" rtlCol="0" anchor="t">
            <a:spAutoFit/>
          </a:bodyPr>
          <a:lstStyle/>
          <a:p>
            <a:pPr algn="ctr">
              <a:lnSpc>
                <a:spcPts val="2691"/>
              </a:lnSpc>
            </a:pPr>
            <a:r>
              <a:rPr lang="en-US" sz="2664">
                <a:solidFill>
                  <a:srgbClr val="43B4BE"/>
                </a:solidFill>
                <a:latin typeface="Montserrat Classic"/>
              </a:rPr>
              <a:t>End Use Segment</a:t>
            </a:r>
          </a:p>
        </p:txBody>
      </p:sp>
      <p:sp>
        <p:nvSpPr>
          <p:cNvPr id="18" name="TextBox 18"/>
          <p:cNvSpPr txBox="1"/>
          <p:nvPr/>
        </p:nvSpPr>
        <p:spPr>
          <a:xfrm>
            <a:off x="3110449" y="6089755"/>
            <a:ext cx="6033176" cy="3715050"/>
          </a:xfrm>
          <a:prstGeom prst="rect">
            <a:avLst/>
          </a:prstGeom>
        </p:spPr>
        <p:txBody>
          <a:bodyPr lIns="0" tIns="0" rIns="0" bIns="0" rtlCol="0" anchor="t">
            <a:spAutoFit/>
          </a:bodyPr>
          <a:lstStyle/>
          <a:p>
            <a:pPr marL="647753" lvl="1" indent="-323877">
              <a:lnSpc>
                <a:spcPts val="4200"/>
              </a:lnSpc>
              <a:buFont typeface="Arial"/>
              <a:buChar char="•"/>
            </a:pPr>
            <a:r>
              <a:rPr lang="en-US" sz="3000">
                <a:solidFill>
                  <a:srgbClr val="FFFFFF"/>
                </a:solidFill>
                <a:latin typeface="Montserrat"/>
              </a:rPr>
              <a:t>Household</a:t>
            </a:r>
          </a:p>
          <a:p>
            <a:pPr marL="647753" lvl="1" indent="-323877">
              <a:lnSpc>
                <a:spcPts val="4200"/>
              </a:lnSpc>
              <a:buFont typeface="Arial"/>
              <a:buChar char="•"/>
            </a:pPr>
            <a:r>
              <a:rPr lang="en-US" sz="3000">
                <a:solidFill>
                  <a:srgbClr val="FFFFFF"/>
                </a:solidFill>
                <a:latin typeface="Montserrat"/>
              </a:rPr>
              <a:t>Food &amp; Beverages Industry</a:t>
            </a:r>
          </a:p>
          <a:p>
            <a:pPr marL="647753" lvl="1" indent="-323877">
              <a:lnSpc>
                <a:spcPts val="4200"/>
              </a:lnSpc>
              <a:buFont typeface="Arial"/>
              <a:buChar char="•"/>
            </a:pPr>
            <a:r>
              <a:rPr lang="en-US" sz="3000">
                <a:solidFill>
                  <a:srgbClr val="FFFFFF"/>
                </a:solidFill>
                <a:latin typeface="Montserrat"/>
              </a:rPr>
              <a:t>Bakery &amp; Desserts</a:t>
            </a:r>
          </a:p>
          <a:p>
            <a:pPr marL="647753" lvl="1" indent="-323877">
              <a:lnSpc>
                <a:spcPts val="4200"/>
              </a:lnSpc>
              <a:buFont typeface="Arial"/>
              <a:buChar char="•"/>
            </a:pPr>
            <a:r>
              <a:rPr lang="en-US" sz="3000">
                <a:solidFill>
                  <a:srgbClr val="FFFFFF"/>
                </a:solidFill>
                <a:latin typeface="Montserrat"/>
              </a:rPr>
              <a:t>Confectionery</a:t>
            </a:r>
          </a:p>
          <a:p>
            <a:pPr marL="647753" lvl="1" indent="-323877">
              <a:lnSpc>
                <a:spcPts val="4200"/>
              </a:lnSpc>
              <a:buFont typeface="Arial"/>
              <a:buChar char="•"/>
            </a:pPr>
            <a:r>
              <a:rPr lang="en-US" sz="3000">
                <a:solidFill>
                  <a:srgbClr val="FFFFFF"/>
                </a:solidFill>
                <a:latin typeface="Montserrat"/>
              </a:rPr>
              <a:t>Dietary Supplements</a:t>
            </a:r>
          </a:p>
          <a:p>
            <a:pPr marL="647753" lvl="1" indent="-323877">
              <a:lnSpc>
                <a:spcPts val="4200"/>
              </a:lnSpc>
              <a:buFont typeface="Arial"/>
              <a:buChar char="•"/>
            </a:pPr>
            <a:r>
              <a:rPr lang="en-US" sz="3000">
                <a:solidFill>
                  <a:srgbClr val="FFFFFF"/>
                </a:solidFill>
                <a:latin typeface="Montserrat"/>
              </a:rPr>
              <a:t>Functional Food &amp; Nutritional bar</a:t>
            </a:r>
          </a:p>
        </p:txBody>
      </p:sp>
      <p:grpSp>
        <p:nvGrpSpPr>
          <p:cNvPr id="19" name="Group 19"/>
          <p:cNvGrpSpPr/>
          <p:nvPr/>
        </p:nvGrpSpPr>
        <p:grpSpPr>
          <a:xfrm>
            <a:off x="11273537" y="3816327"/>
            <a:ext cx="7014463" cy="4048670"/>
            <a:chExt cx="9189197" cy="5303902"/>
          </a:xfrm>
        </p:grpSpPr>
        <p:sp>
          <p:nvSpPr>
            <p:cNvPr id="20" name="Freeform 20"/>
            <p:cNvSpPr/>
            <p:nvPr/>
          </p:nvSpPr>
          <p:spPr>
            <a:xfrm>
              <a:off x="0" y="0"/>
              <a:ext cx="9189197" cy="5303902"/>
            </a:xfrm>
            <a:custGeom>
              <a:rect l="l" t="t" r="r" b="b"/>
              <a:pathLst>
                <a:path w="9189197" h="5303902">
                  <a:moveTo>
                    <a:pt x="9064737" y="5303901"/>
                  </a:moveTo>
                  <a:lnTo>
                    <a:pt x="124460" y="5303901"/>
                  </a:lnTo>
                  <a:cubicBezTo>
                    <a:pt x="55880" y="5303901"/>
                    <a:pt x="0" y="5248022"/>
                    <a:pt x="0" y="5179442"/>
                  </a:cubicBezTo>
                  <a:lnTo>
                    <a:pt x="0" y="124460"/>
                  </a:lnTo>
                  <a:cubicBezTo>
                    <a:pt x="0" y="55880"/>
                    <a:pt x="55880" y="0"/>
                    <a:pt x="124460" y="0"/>
                  </a:cubicBezTo>
                  <a:lnTo>
                    <a:pt x="9064737" y="0"/>
                  </a:lnTo>
                  <a:cubicBezTo>
                    <a:pt x="9133317" y="0"/>
                    <a:pt x="9189197" y="55880"/>
                    <a:pt x="9189197" y="124460"/>
                  </a:cubicBezTo>
                  <a:lnTo>
                    <a:pt x="9189197" y="5179442"/>
                  </a:lnTo>
                  <a:cubicBezTo>
                    <a:pt x="9189197" y="5248022"/>
                    <a:pt x="9133317" y="5303902"/>
                    <a:pt x="9064737" y="5303902"/>
                  </a:cubicBezTo>
                  <a:close/>
                </a:path>
              </a:pathLst>
            </a:custGeom>
            <a:solidFill>
              <a:srgbClr val="91645F"/>
            </a:solidFill>
          </p:spPr>
          <p:txBody>
            <a:bodyPr/>
            <a:lstStyle/>
            <a:p/>
          </p:txBody>
        </p:sp>
      </p:grpSp>
      <p:grpSp>
        <p:nvGrpSpPr>
          <p:cNvPr id="21" name="Group 21"/>
          <p:cNvGrpSpPr/>
          <p:nvPr/>
        </p:nvGrpSpPr>
        <p:grpSpPr>
          <a:xfrm rot="5400000">
            <a:off x="10425724" y="4126471"/>
            <a:ext cx="785170" cy="3348618"/>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9381794" y="5688625"/>
            <a:ext cx="2873030" cy="351697"/>
          </a:xfrm>
          <a:prstGeom prst="rect">
            <a:avLst/>
          </a:prstGeom>
        </p:spPr>
        <p:txBody>
          <a:bodyPr lIns="0" tIns="0" rIns="0" bIns="0" rtlCol="0" anchor="t">
            <a:spAutoFit/>
          </a:bodyPr>
          <a:lstStyle/>
          <a:p>
            <a:pPr algn="ctr">
              <a:lnSpc>
                <a:spcPts val="2691"/>
              </a:lnSpc>
            </a:pPr>
            <a:r>
              <a:rPr lang="en-US" sz="2664">
                <a:solidFill>
                  <a:srgbClr val="43B4BE"/>
                </a:solidFill>
                <a:latin typeface="Montserrat Classic"/>
              </a:rPr>
              <a:t>Form Segment </a:t>
            </a:r>
          </a:p>
        </p:txBody>
      </p:sp>
      <p:sp>
        <p:nvSpPr>
          <p:cNvPr id="24" name="TextBox 24"/>
          <p:cNvSpPr txBox="1"/>
          <p:nvPr/>
        </p:nvSpPr>
        <p:spPr>
          <a:xfrm>
            <a:off x="12764741" y="4078646"/>
            <a:ext cx="5012592" cy="3181606"/>
          </a:xfrm>
          <a:prstGeom prst="rect">
            <a:avLst/>
          </a:prstGeom>
        </p:spPr>
        <p:txBody>
          <a:bodyPr lIns="0" tIns="0" rIns="0" bIns="0" rtlCol="0" anchor="t">
            <a:spAutoFit/>
          </a:bodyPr>
          <a:lstStyle/>
          <a:p>
            <a:pPr marL="647753" lvl="1" indent="-323877">
              <a:lnSpc>
                <a:spcPts val="4200"/>
              </a:lnSpc>
              <a:buFont typeface="Arial"/>
              <a:buChar char="•"/>
            </a:pPr>
            <a:r>
              <a:rPr lang="en-US" sz="3000">
                <a:solidFill>
                  <a:srgbClr val="FFFFFF"/>
                </a:solidFill>
                <a:latin typeface="Montserrat"/>
              </a:rPr>
              <a:t>Raw</a:t>
            </a:r>
          </a:p>
          <a:p>
            <a:pPr marL="647753" lvl="1" indent="-323877">
              <a:lnSpc>
                <a:spcPts val="4200"/>
              </a:lnSpc>
              <a:buFont typeface="Arial"/>
              <a:buChar char="•"/>
            </a:pPr>
            <a:r>
              <a:rPr lang="en-US" sz="3000">
                <a:solidFill>
                  <a:srgbClr val="FFFFFF"/>
                </a:solidFill>
                <a:latin typeface="Montserrat"/>
              </a:rPr>
              <a:t>Processed</a:t>
            </a:r>
          </a:p>
          <a:p>
            <a:pPr marL="647753" lvl="1" indent="-323877">
              <a:lnSpc>
                <a:spcPts val="4200"/>
              </a:lnSpc>
              <a:buFont typeface="Arial"/>
              <a:buChar char="•"/>
            </a:pPr>
            <a:r>
              <a:rPr lang="en-US" sz="3000">
                <a:solidFill>
                  <a:srgbClr val="FFFFFF"/>
                </a:solidFill>
                <a:latin typeface="Montserrat"/>
              </a:rPr>
              <a:t>Dried</a:t>
            </a:r>
          </a:p>
          <a:p>
            <a:pPr marL="647753" lvl="1" indent="-323877">
              <a:lnSpc>
                <a:spcPts val="4200"/>
              </a:lnSpc>
              <a:buFont typeface="Arial"/>
              <a:buChar char="•"/>
            </a:pPr>
            <a:r>
              <a:rPr lang="en-US" sz="3000">
                <a:solidFill>
                  <a:srgbClr val="FFFFFF"/>
                </a:solidFill>
                <a:latin typeface="Montserrat"/>
              </a:rPr>
              <a:t>Paste</a:t>
            </a:r>
          </a:p>
          <a:p>
            <a:pPr marL="647753" lvl="1" indent="-323877">
              <a:lnSpc>
                <a:spcPts val="4200"/>
              </a:lnSpc>
              <a:buFont typeface="Arial"/>
              <a:buChar char="•"/>
            </a:pPr>
            <a:r>
              <a:rPr lang="en-US" sz="3000">
                <a:solidFill>
                  <a:srgbClr val="FFFFFF"/>
                </a:solidFill>
                <a:latin typeface="Montserrat"/>
              </a:rPr>
              <a:t>Purees</a:t>
            </a:r>
          </a:p>
          <a:p>
            <a:pPr marL="647753" lvl="1" indent="-323877">
              <a:lnSpc>
                <a:spcPts val="4200"/>
              </a:lnSpc>
              <a:buFont typeface="Arial"/>
              <a:buChar char="•"/>
            </a:pPr>
            <a:r>
              <a:rPr lang="en-US" sz="3000">
                <a:solidFill>
                  <a:srgbClr val="FFFFFF"/>
                </a:solidFill>
                <a:latin typeface="Montserrat"/>
              </a:rPr>
              <a:t>Syrups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36242"/>
            <a:ext cx="10832989" cy="8950758"/>
          </a:xfrm>
          <a:custGeom>
            <a:rect l="l" t="t" r="r" b="b"/>
            <a:pathLst>
              <a:path w="10832989" h="8950758">
                <a:moveTo>
                  <a:pt x="0" y="0"/>
                </a:moveTo>
                <a:lnTo>
                  <a:pt x="10832989" y="0"/>
                </a:lnTo>
                <a:lnTo>
                  <a:pt x="10832989" y="8950758"/>
                </a:lnTo>
                <a:lnTo>
                  <a:pt x="0" y="89507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Date Fruit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666" b="0"/>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83A14"/>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83A14"/>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83A14"/>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660703" y="1838292"/>
            <a:ext cx="7415330" cy="2809875"/>
          </a:xfrm>
          <a:prstGeom prst="rect">
            <a:avLst/>
          </a:prstGeom>
        </p:spPr>
        <p:txBody>
          <a:bodyPr lIns="0" tIns="0" rIns="0" bIns="0" rtlCol="0" anchor="t">
            <a:spAutoFit/>
          </a:bodyPr>
          <a:lstStyle/>
          <a:p>
            <a:pPr marL="755652" lvl="1" indent="-377826">
              <a:lnSpc>
                <a:spcPts val="3675"/>
              </a:lnSpc>
              <a:buFont typeface="Arial"/>
              <a:buChar char="•"/>
            </a:pPr>
            <a:r>
              <a:rPr lang="en-US" sz="3500" spc="112">
                <a:solidFill>
                  <a:srgbClr val="FFFFFF"/>
                </a:solidFill>
                <a:latin typeface="Barlow"/>
              </a:rPr>
              <a:t>Several Health Advantages of Eating Dates to Increase the Demand Globally</a:t>
            </a:r>
          </a:p>
          <a:p>
            <a:pPr marL="755652" lvl="1" indent="-377826">
              <a:lnSpc>
                <a:spcPts val="3675"/>
              </a:lnSpc>
              <a:buFont typeface="Arial"/>
              <a:buChar char="•"/>
            </a:pPr>
            <a:r>
              <a:rPr lang="en-US" sz="3500" spc="112">
                <a:solidFill>
                  <a:srgbClr val="FFFFFF"/>
                </a:solidFill>
                <a:latin typeface="Barlow"/>
              </a:rPr>
              <a:t>Increasing Consumption of Nutritious Snacks to Propel Market Growth</a:t>
            </a:r>
          </a:p>
        </p:txBody>
      </p:sp>
      <p:sp>
        <p:nvSpPr>
          <p:cNvPr id="18" name="TextBox 18"/>
          <p:cNvSpPr txBox="1"/>
          <p:nvPr/>
        </p:nvSpPr>
        <p:spPr>
          <a:xfrm>
            <a:off x="6814337" y="6362368"/>
            <a:ext cx="7108062" cy="1409700"/>
          </a:xfrm>
          <a:prstGeom prst="rect">
            <a:avLst/>
          </a:prstGeom>
        </p:spPr>
        <p:txBody>
          <a:bodyPr lIns="0" tIns="0" rIns="0" bIns="0" rtlCol="0" anchor="t">
            <a:spAutoFit/>
          </a:bodyPr>
          <a:lstStyle/>
          <a:p>
            <a:pPr>
              <a:lnSpc>
                <a:spcPts val="3675"/>
              </a:lnSpc>
            </a:pPr>
            <a:r>
              <a:rPr lang="en-US" sz="3500" spc="112">
                <a:solidFill>
                  <a:srgbClr val="FFFFFF"/>
                </a:solidFill>
                <a:latin typeface="Barlow"/>
              </a:rPr>
              <a:t>Severe Pest Infestation and Losses of Biodiversity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p:txBody>
      </p:sp>
      <p:grpSp>
        <p:nvGrpSpPr>
          <p:cNvPr id="3" name="Group 3"/>
          <p:cNvGrpSpPr/>
          <p:nvPr/>
        </p:nvGrpSpPr>
        <p:grpSpPr>
          <a:xfrm>
            <a:off x="1821118" y="1664991"/>
            <a:ext cx="15016947" cy="7593309"/>
            <a:chExt cx="3955081" cy="1999884"/>
          </a:xfrm>
        </p:grpSpPr>
        <p:sp>
          <p:nvSpPr>
            <p:cNvPr id="4" name="Freeform 4"/>
            <p:cNvSpPr/>
            <p:nvPr/>
          </p:nvSpPr>
          <p:spPr>
            <a:xfrm>
              <a:off x="0" y="0"/>
              <a:ext cx="3955081" cy="1999884"/>
            </a:xfrm>
            <a:custGeom>
              <a:rect l="l" t="t" r="r" b="b"/>
              <a:pathLst>
                <a:path w="3955081" h="1999884">
                  <a:moveTo>
                    <a:pt x="0" y="0"/>
                  </a:moveTo>
                  <a:lnTo>
                    <a:pt x="3955081" y="0"/>
                  </a:lnTo>
                  <a:lnTo>
                    <a:pt x="3955081" y="1999884"/>
                  </a:lnTo>
                  <a:lnTo>
                    <a:pt x="0" y="1999884"/>
                  </a:lnTo>
                  <a:close/>
                </a:path>
              </a:pathLst>
            </a:custGeom>
            <a:solidFill>
              <a:srgbClr val="753426">
                <a:alpha val="86667"/>
              </a:srgbClr>
            </a:solidFill>
          </p:spPr>
          <p:txBody>
            <a:bodyPr/>
            <a:lstStyle/>
            <a:p/>
          </p:txBody>
        </p:sp>
        <p:sp>
          <p:nvSpPr>
            <p:cNvPr id="5" name="TextBox 5"/>
            <p:cNvSpPr txBox="1"/>
            <p:nvPr/>
          </p:nvSpPr>
          <p:spPr>
            <a:xfrm>
              <a:off x="0" y="-38100"/>
              <a:ext cx="3955081" cy="203798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053108" y="2013672"/>
            <a:ext cx="9242305" cy="757555"/>
          </a:xfrm>
          <a:prstGeom prst="rect">
            <a:avLst/>
          </a:prstGeom>
        </p:spPr>
        <p:txBody>
          <a:bodyPr lIns="0" tIns="0" rIns="0" bIns="0" rtlCol="0" anchor="t">
            <a:spAutoFit/>
          </a:bodyPr>
          <a:lstStyle/>
          <a:p>
            <a:pPr algn="ctr">
              <a:lnSpc>
                <a:spcPts val="5885"/>
              </a:lnSpc>
            </a:pPr>
            <a:r>
              <a:rPr lang="en-US" sz="5500">
                <a:solidFill>
                  <a:srgbClr val="FFFFFF"/>
                </a:solidFill>
                <a:latin typeface="Canva Sans"/>
              </a:rPr>
              <a:t>AUTHOR'S PERSPECTIVE</a:t>
            </a:r>
          </a:p>
        </p:txBody>
      </p:sp>
      <p:sp>
        <p:nvSpPr>
          <p:cNvPr id="7" name="TextBox 7"/>
          <p:cNvSpPr txBox="1"/>
          <p:nvPr/>
        </p:nvSpPr>
        <p:spPr>
          <a:xfrm>
            <a:off x="2049450" y="2969682"/>
            <a:ext cx="14560280" cy="5793099"/>
          </a:xfrm>
          <a:prstGeom prst="rect">
            <a:avLst/>
          </a:prstGeom>
        </p:spPr>
        <p:txBody>
          <a:bodyPr lIns="0" tIns="0" rIns="0" bIns="0" rtlCol="0" anchor="t">
            <a:spAutoFit/>
          </a:bodyPr>
          <a:lstStyle/>
          <a:p>
            <a:pPr marL="712522" lvl="1" indent="-356261">
              <a:lnSpc>
                <a:spcPts val="4620"/>
              </a:lnSpc>
              <a:buFont typeface="Arial"/>
              <a:buChar char="•"/>
            </a:pPr>
            <a:r>
              <a:rPr lang="en-US" sz="3300">
                <a:solidFill>
                  <a:srgbClr val="FFFFFF"/>
                </a:solidFill>
                <a:latin typeface="Montserrat"/>
              </a:rPr>
              <a:t>The global date fruit market will expand significantly by 5.50% CAGR between 2024 to 2031.</a:t>
            </a:r>
          </a:p>
          <a:p>
            <a:pPr marL="712522" lvl="1" indent="-356261">
              <a:lnSpc>
                <a:spcPts val="4620"/>
              </a:lnSpc>
              <a:buFont typeface="Arial"/>
              <a:buChar char="•"/>
            </a:pPr>
            <a:r>
              <a:rPr lang="en-US" sz="3300">
                <a:solidFill>
                  <a:srgbClr val="FFFFFF"/>
                </a:solidFill>
                <a:latin typeface="Montserrat"/>
              </a:rPr>
              <a:t>The sales in the conventional segment are set to rise because conventional farming methods have lower production costs, and conventional dates are typically more inexpensive than their organic counterparts.</a:t>
            </a:r>
          </a:p>
          <a:p>
            <a:pPr marL="712522" lvl="1" indent="-356261">
              <a:lnSpc>
                <a:spcPts val="4620"/>
              </a:lnSpc>
              <a:buFont typeface="Arial"/>
              <a:buChar char="•"/>
            </a:pPr>
            <a:r>
              <a:rPr lang="en-US" sz="3300">
                <a:solidFill>
                  <a:srgbClr val="FFFFFF"/>
                </a:solidFill>
                <a:latin typeface="Montserrat"/>
              </a:rPr>
              <a:t>In addition to offering households a wholesome and adaptable food choice, the date fruit market also covers some areas' potential agriculture and cultural components, propelling sales in the household segment.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274777" y="2229614"/>
            <a:ext cx="11719961" cy="8050148"/>
          </a:xfrm>
          <a:custGeom>
            <a:rect l="l" t="t" r="r" b="b"/>
            <a:pathLst>
              <a:path w="11719961" h="8050148">
                <a:moveTo>
                  <a:pt x="0" y="0"/>
                </a:moveTo>
                <a:lnTo>
                  <a:pt x="11719961" y="0"/>
                </a:lnTo>
                <a:lnTo>
                  <a:pt x="11719961" y="8050148"/>
                </a:lnTo>
                <a:lnTo>
                  <a:pt x="0" y="8050148"/>
                </a:lnTo>
                <a:lnTo>
                  <a:pt x="0" y="0"/>
                </a:lnTo>
                <a:close/>
              </a:path>
            </a:pathLst>
          </a:custGeom>
          <a:blipFill>
            <a:blip r:embed="rId2"/>
            <a:stretch>
              <a:fillRect/>
            </a:stretch>
          </a:blipFill>
        </p:spPr>
        <p:txBody>
          <a:bodyPr/>
          <a:lstStyle/>
          <a:p/>
        </p:txBody>
      </p:sp>
      <p:sp>
        <p:nvSpPr>
          <p:cNvPr id="3" name="Freeform 3"/>
          <p:cNvSpPr/>
          <p:nvPr/>
        </p:nvSpPr>
        <p:spPr>
          <a:xfrm>
            <a:off x="6863591" y="2369702"/>
            <a:ext cx="5031964" cy="1157352"/>
          </a:xfrm>
          <a:custGeom>
            <a:rect l="l" t="t" r="r" b="b"/>
            <a:pathLst>
              <a:path w="5031964" h="1157352">
                <a:moveTo>
                  <a:pt x="0" y="0"/>
                </a:moveTo>
                <a:lnTo>
                  <a:pt x="5031963" y="0"/>
                </a:lnTo>
                <a:lnTo>
                  <a:pt x="5031963" y="1157352"/>
                </a:lnTo>
                <a:lnTo>
                  <a:pt x="0" y="1157352"/>
                </a:lnTo>
                <a:lnTo>
                  <a:pt x="0" y="0"/>
                </a:lnTo>
                <a:close/>
              </a:path>
            </a:pathLst>
          </a:custGeom>
          <a:blipFill>
            <a:blip r:embed="rId3"/>
            <a:stretch>
              <a:fillRect/>
            </a:stretch>
          </a:blipFill>
        </p:spPr>
        <p:txBody>
          <a:bodyPr/>
          <a:lstStyle/>
          <a:p/>
        </p:txBody>
      </p:sp>
      <p:sp>
        <p:nvSpPr>
          <p:cNvPr id="4" name="Freeform 4"/>
          <p:cNvSpPr/>
          <p:nvPr/>
        </p:nvSpPr>
        <p:spPr>
          <a:xfrm>
            <a:off x="12779666" y="2369702"/>
            <a:ext cx="5114915" cy="1278729"/>
          </a:xfrm>
          <a:custGeom>
            <a:rect l="l" t="t" r="r" b="b"/>
            <a:pathLst>
              <a:path w="5114915" h="1278729">
                <a:moveTo>
                  <a:pt x="0" y="0"/>
                </a:moveTo>
                <a:lnTo>
                  <a:pt x="5114915" y="0"/>
                </a:lnTo>
                <a:lnTo>
                  <a:pt x="5114915" y="1278729"/>
                </a:lnTo>
                <a:lnTo>
                  <a:pt x="0" y="1278729"/>
                </a:lnTo>
                <a:lnTo>
                  <a:pt x="0" y="0"/>
                </a:lnTo>
                <a:close/>
              </a:path>
            </a:pathLst>
          </a:custGeom>
          <a:blipFill>
            <a:blip r:embed="rId4"/>
            <a:stretch>
              <a:fillRect/>
            </a:stretch>
          </a:blipFill>
        </p:spPr>
        <p:txBody>
          <a:bodyPr/>
          <a:lstStyle/>
          <a:p/>
        </p:txBody>
      </p:sp>
      <p:sp>
        <p:nvSpPr>
          <p:cNvPr id="5" name="Freeform 5"/>
          <p:cNvSpPr/>
          <p:nvPr/>
        </p:nvSpPr>
        <p:spPr>
          <a:xfrm>
            <a:off x="10645425" y="3872462"/>
            <a:ext cx="3853484" cy="1477713"/>
          </a:xfrm>
          <a:custGeom>
            <a:rect l="l" t="t" r="r" b="b"/>
            <a:pathLst>
              <a:path w="3853484" h="1477713">
                <a:moveTo>
                  <a:pt x="0" y="0"/>
                </a:moveTo>
                <a:lnTo>
                  <a:pt x="3853484" y="0"/>
                </a:lnTo>
                <a:lnTo>
                  <a:pt x="3853484" y="1477713"/>
                </a:lnTo>
                <a:lnTo>
                  <a:pt x="0" y="1477713"/>
                </a:lnTo>
                <a:lnTo>
                  <a:pt x="0" y="0"/>
                </a:lnTo>
                <a:close/>
              </a:path>
            </a:pathLst>
          </a:custGeom>
          <a:blipFill>
            <a:blip r:embed="rId5"/>
            <a:stretch>
              <a:fillRect/>
            </a:stretch>
          </a:blipFill>
        </p:spPr>
        <p:txBody>
          <a:bodyPr/>
          <a:lstStyle/>
          <a:p/>
        </p:txBody>
      </p:sp>
      <p:sp>
        <p:nvSpPr>
          <p:cNvPr id="6" name="Freeform 6"/>
          <p:cNvSpPr/>
          <p:nvPr/>
        </p:nvSpPr>
        <p:spPr>
          <a:xfrm>
            <a:off x="14769978" y="3527054"/>
            <a:ext cx="3124604" cy="3124604"/>
          </a:xfrm>
          <a:custGeom>
            <a:rect l="l" t="t" r="r" b="b"/>
            <a:pathLst>
              <a:path w="3124604" h="3124604">
                <a:moveTo>
                  <a:pt x="0" y="0"/>
                </a:moveTo>
                <a:lnTo>
                  <a:pt x="3124604" y="0"/>
                </a:lnTo>
                <a:lnTo>
                  <a:pt x="3124604" y="3124604"/>
                </a:lnTo>
                <a:lnTo>
                  <a:pt x="0" y="3124604"/>
                </a:lnTo>
                <a:lnTo>
                  <a:pt x="0" y="0"/>
                </a:lnTo>
                <a:close/>
              </a:path>
            </a:pathLst>
          </a:custGeom>
          <a:blipFill>
            <a:blip r:embed="rId6"/>
            <a:stretch>
              <a:fillRect/>
            </a:stretch>
          </a:blipFill>
        </p:spPr>
        <p:txBody>
          <a:bodyPr/>
          <a:lstStyle/>
          <a:p/>
        </p:txBody>
      </p:sp>
      <p:sp>
        <p:nvSpPr>
          <p:cNvPr id="7" name="Freeform 7"/>
          <p:cNvSpPr/>
          <p:nvPr/>
        </p:nvSpPr>
        <p:spPr>
          <a:xfrm>
            <a:off x="11606732" y="5574207"/>
            <a:ext cx="2715812" cy="2715812"/>
          </a:xfrm>
          <a:custGeom>
            <a:rect l="l" t="t" r="r" b="b"/>
            <a:pathLst>
              <a:path w="2715812" h="2715812">
                <a:moveTo>
                  <a:pt x="0" y="0"/>
                </a:moveTo>
                <a:lnTo>
                  <a:pt x="2715811" y="0"/>
                </a:lnTo>
                <a:lnTo>
                  <a:pt x="2715811" y="2715812"/>
                </a:lnTo>
                <a:lnTo>
                  <a:pt x="0" y="2715812"/>
                </a:lnTo>
                <a:lnTo>
                  <a:pt x="0" y="0"/>
                </a:lnTo>
                <a:close/>
              </a:path>
            </a:pathLst>
          </a:custGeom>
          <a:blipFill>
            <a:blip r:embed="rId7"/>
            <a:stretch>
              <a:fillRect/>
            </a:stretch>
          </a:blipFill>
        </p:spPr>
        <p:txBody>
          <a:bodyPr/>
          <a:lstStyle/>
          <a:p/>
        </p:txBody>
      </p:sp>
      <p:sp>
        <p:nvSpPr>
          <p:cNvPr id="8" name="Freeform 8"/>
          <p:cNvSpPr/>
          <p:nvPr/>
        </p:nvSpPr>
        <p:spPr>
          <a:xfrm>
            <a:off x="14484091" y="6791885"/>
            <a:ext cx="3410490" cy="1874360"/>
          </a:xfrm>
          <a:custGeom>
            <a:rect l="l" t="t" r="r" b="b"/>
            <a:pathLst>
              <a:path w="3410490" h="1874360">
                <a:moveTo>
                  <a:pt x="0" y="0"/>
                </a:moveTo>
                <a:lnTo>
                  <a:pt x="3410490" y="0"/>
                </a:lnTo>
                <a:lnTo>
                  <a:pt x="3410490" y="1874360"/>
                </a:lnTo>
                <a:lnTo>
                  <a:pt x="0" y="1874360"/>
                </a:lnTo>
                <a:lnTo>
                  <a:pt x="0" y="0"/>
                </a:lnTo>
                <a:close/>
              </a:path>
            </a:pathLst>
          </a:custGeom>
          <a:blipFill>
            <a:blip r:embed="rId8"/>
            <a:stretch>
              <a:fillRect/>
            </a:stretch>
          </a:blipFill>
        </p:spPr>
        <p:txBody>
          <a:bodyPr/>
          <a:lstStyle/>
          <a:p/>
        </p:txBody>
      </p:sp>
      <p:sp>
        <p:nvSpPr>
          <p:cNvPr id="9" name="Freeform 9"/>
          <p:cNvSpPr/>
          <p:nvPr/>
        </p:nvSpPr>
        <p:spPr>
          <a:xfrm>
            <a:off x="9850424" y="7532172"/>
            <a:ext cx="2385391" cy="2548602"/>
          </a:xfrm>
          <a:custGeom>
            <a:rect l="l" t="t" r="r" b="b"/>
            <a:pathLst>
              <a:path w="2385391" h="2548602">
                <a:moveTo>
                  <a:pt x="0" y="0"/>
                </a:moveTo>
                <a:lnTo>
                  <a:pt x="2385391" y="0"/>
                </a:lnTo>
                <a:lnTo>
                  <a:pt x="2385391" y="2548602"/>
                </a:lnTo>
                <a:lnTo>
                  <a:pt x="0" y="2548602"/>
                </a:lnTo>
                <a:lnTo>
                  <a:pt x="0" y="0"/>
                </a:lnTo>
                <a:close/>
              </a:path>
            </a:pathLst>
          </a:custGeom>
          <a:blipFill>
            <a:blip r:embed="rId9"/>
            <a:stretch>
              <a:fillRect/>
            </a:stretch>
          </a:blipFill>
        </p:spPr>
        <p:txBody>
          <a:bodyPr/>
          <a:lstStyle/>
          <a:p/>
        </p:txBody>
      </p:sp>
      <p:sp>
        <p:nvSpPr>
          <p:cNvPr id="10" name="Freeform 10"/>
          <p:cNvSpPr/>
          <p:nvPr/>
        </p:nvSpPr>
        <p:spPr>
          <a:xfrm>
            <a:off x="12779666" y="8806473"/>
            <a:ext cx="4906185" cy="1256143"/>
          </a:xfrm>
          <a:custGeom>
            <a:rect l="l" t="t" r="r" b="b"/>
            <a:pathLst>
              <a:path w="4906185" h="1256143">
                <a:moveTo>
                  <a:pt x="0" y="0"/>
                </a:moveTo>
                <a:lnTo>
                  <a:pt x="4906184" y="0"/>
                </a:lnTo>
                <a:lnTo>
                  <a:pt x="4906184" y="1256142"/>
                </a:lnTo>
                <a:lnTo>
                  <a:pt x="0" y="1256142"/>
                </a:lnTo>
                <a:lnTo>
                  <a:pt x="0" y="0"/>
                </a:lnTo>
                <a:close/>
              </a:path>
            </a:pathLst>
          </a:custGeom>
          <a:blipFill>
            <a:blip r:embed="rId10"/>
            <a:stretch>
              <a:fillRect b="-2783"/>
            </a:stretch>
          </a:blipFill>
        </p:spPr>
        <p:txBody>
          <a:bodyPr/>
          <a:lstStyle/>
          <a:p/>
        </p:txBody>
      </p:sp>
      <p:sp>
        <p:nvSpPr>
          <p:cNvPr id="11" name="TextBox 11"/>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3j9uxk8"/>
              </a:rPr>
              <a:t>https://tinyurl.com/33j9uxk8</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Date Fruit Market Report 2024</dc:title>
  <cp:lastModifiedBy>decipher market</cp:lastModifiedBy>
  <cp:revision>2</cp:revision>
  <dcterms:created xsi:type="dcterms:W3CDTF">2006-08-16T00:00:00Z</dcterms:created>
  <dcterms:modified xsi:type="dcterms:W3CDTF">2024-04-13T02:27:17Z</dcterms:modified>
</cp:coreProperties>
</file>