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hyperlink" Target="https://www.cognitivemarketresearch.com/packaging-market-report" TargetMode="Externa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2cew6df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8888535"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AC968B">
                <a:alpha val="60000"/>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897994"/>
            <a:ext cx="8633071" cy="3180358"/>
          </a:xfrm>
          <a:prstGeom prst="rect">
            <a:avLst/>
          </a:prstGeom>
        </p:spPr>
        <p:txBody>
          <a:bodyPr lIns="0" tIns="0" rIns="0" bIns="0" rtlCol="0" anchor="t">
            <a:spAutoFit/>
          </a:bodyPr>
          <a:lstStyle/>
          <a:p>
            <a:pPr>
              <a:lnSpc>
                <a:spcPts val="6174"/>
              </a:lnSpc>
            </a:pPr>
            <a:r>
              <a:rPr lang="en-US" sz="5400">
                <a:solidFill>
                  <a:srgbClr val="FFFFFF"/>
                </a:solidFill>
                <a:latin typeface="Canva Sans"/>
              </a:rPr>
              <a:t>GLOBAL </a:t>
            </a:r>
          </a:p>
          <a:p>
            <a:pPr>
              <a:lnSpc>
                <a:spcPts val="6174"/>
              </a:lnSpc>
            </a:pPr>
            <a:r>
              <a:rPr lang="en-US" sz="5400">
                <a:solidFill>
                  <a:srgbClr val="FFFFFF"/>
                </a:solidFill>
                <a:latin typeface="Canva Sans"/>
              </a:rPr>
              <a:t>CUSTOM PACKAGING</a:t>
            </a:r>
          </a:p>
          <a:p>
            <a:pPr>
              <a:lnSpc>
                <a:spcPts val="6174"/>
              </a:lnSpc>
            </a:pPr>
            <a:r>
              <a:rPr lang="en-US" sz="5400">
                <a:solidFill>
                  <a:srgbClr val="FFFFFF"/>
                </a:solidFill>
                <a:latin typeface="Canva Sans"/>
              </a:rPr>
              <a:t>MARKET REPORT </a:t>
            </a:r>
          </a:p>
          <a:p>
            <a:pPr>
              <a:lnSpc>
                <a:spcPts val="6174"/>
              </a:lnSpc>
            </a:pPr>
            <a:r>
              <a:rPr lang="en-US" sz="54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66939" y="1492672"/>
            <a:ext cx="14354122" cy="6956987"/>
            <a:chExt cx="3780509" cy="1832293"/>
          </a:xfrm>
        </p:grpSpPr>
        <p:sp>
          <p:nvSpPr>
            <p:cNvPr id="4" name="Freeform 4"/>
            <p:cNvSpPr/>
            <p:nvPr/>
          </p:nvSpPr>
          <p:spPr>
            <a:xfrm>
              <a:off x="0" y="0"/>
              <a:ext cx="3780510" cy="1832293"/>
            </a:xfrm>
            <a:custGeom>
              <a:rect l="l" t="t" r="r" b="b"/>
              <a:pathLst>
                <a:path w="3780510" h="1832292">
                  <a:moveTo>
                    <a:pt x="0" y="0"/>
                  </a:moveTo>
                  <a:lnTo>
                    <a:pt x="3780510" y="0"/>
                  </a:lnTo>
                  <a:lnTo>
                    <a:pt x="3780510" y="1832293"/>
                  </a:lnTo>
                  <a:lnTo>
                    <a:pt x="0" y="1832293"/>
                  </a:lnTo>
                  <a:close/>
                </a:path>
              </a:pathLst>
            </a:custGeom>
            <a:solidFill>
              <a:srgbClr val="584535">
                <a:alpha val="84706"/>
              </a:srgbClr>
            </a:solidFill>
          </p:spPr>
          <p:txBody>
            <a:bodyPr/>
            <a:lstStyle/>
            <a:p/>
          </p:txBody>
        </p:sp>
        <p:sp>
          <p:nvSpPr>
            <p:cNvPr id="5" name="TextBox 5"/>
            <p:cNvSpPr txBox="1"/>
            <p:nvPr/>
          </p:nvSpPr>
          <p:spPr>
            <a:xfrm>
              <a:off x="0" y="-38100"/>
              <a:ext cx="3780509" cy="187039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82015" y="3003536"/>
            <a:ext cx="13923970" cy="4939031"/>
          </a:xfrm>
          <a:prstGeom prst="rect">
            <a:avLst/>
          </a:prstGeom>
        </p:spPr>
        <p:txBody>
          <a:bodyPr lIns="0" tIns="0" rIns="0" bIns="0" rtlCol="0" anchor="t">
            <a:spAutoFit/>
          </a:bodyPr>
          <a:lstStyle/>
          <a:p>
            <a:pPr>
              <a:lnSpc>
                <a:spcPts val="3919"/>
              </a:lnSpc>
              <a:spcBef>
                <a:spcPct val="0"/>
              </a:spcBef>
            </a:pPr>
            <a:r>
              <a:rPr lang="en-US" sz="2799">
                <a:solidFill>
                  <a:srgbClr val="FFFFFF"/>
                </a:solidFill>
                <a:latin typeface="Canva Sans"/>
              </a:rPr>
              <a:t>Custom packaging refers to products or items created specifically for clients. A custom-packaged product fits the package according to demand, reducing the requirement for extra packing material. This packaging option also enhances client experience, which boosts a company's brand image and market value. This sort of </a:t>
            </a:r>
            <a:r>
              <a:rPr lang="en-US" sz="2799" u="sng">
                <a:solidFill>
                  <a:srgbClr val="FFFFFF"/>
                </a:solidFill>
                <a:latin typeface="Canva Sans"/>
                <a:hlinkClick r:id="rId3" tooltip="https://www.cognitivemarketresearch.com/packaging-market-report"/>
              </a:rPr>
              <a:t>packaging</a:t>
            </a:r>
            <a:r>
              <a:rPr lang="en-US" sz="2799">
                <a:solidFill>
                  <a:srgbClr val="FFFFFF"/>
                </a:solidFill>
                <a:latin typeface="Canva Sans"/>
              </a:rPr>
              <a:t> meets the demands of the client for safety while also playing an important part in branding. This industry is rapidly expanding because of various advantages, including improved product protection, an eco-friendly alternative to traditional packaging, and a good option for subscription products. During the projected period, the growing trend of sustainability would provide profitable chances for the custom packaging market growth. </a:t>
            </a:r>
          </a:p>
        </p:txBody>
      </p:sp>
      <p:sp>
        <p:nvSpPr>
          <p:cNvPr id="7" name="TextBox 7"/>
          <p:cNvSpPr txBox="1"/>
          <p:nvPr/>
        </p:nvSpPr>
        <p:spPr>
          <a:xfrm>
            <a:off x="5080096" y="187015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86309" y="6089629"/>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291E05"/>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4197" y="6413025"/>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694689" y="6328152"/>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86309" y="3177555"/>
            <a:ext cx="8693898" cy="2632070"/>
            <a:chExt cx="860407" cy="260488"/>
          </a:xfrm>
        </p:grpSpPr>
        <p:sp>
          <p:nvSpPr>
            <p:cNvPr id="14" name="Freeform 1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291E05"/>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44197" y="3500950"/>
            <a:ext cx="2123503" cy="2120849"/>
          </a:xfrm>
          <a:custGeom>
            <a:rect l="l" t="t" r="r" b="b"/>
            <a:pathLst>
              <a:path w="2123503" h="2120849">
                <a:moveTo>
                  <a:pt x="0" y="0"/>
                </a:moveTo>
                <a:lnTo>
                  <a:pt x="2123503" y="0"/>
                </a:lnTo>
                <a:lnTo>
                  <a:pt x="2123503" y="2120849"/>
                </a:lnTo>
                <a:lnTo>
                  <a:pt x="0" y="2120849"/>
                </a:lnTo>
                <a:lnTo>
                  <a:pt x="0" y="0"/>
                </a:lnTo>
                <a:close/>
              </a:path>
            </a:pathLst>
          </a:custGeom>
          <a:blipFill>
            <a:blip r:embed="rId3"/>
            <a:stretch>
              <a:fillRect/>
            </a:stretch>
          </a:blipFill>
        </p:spPr>
        <p:txBody>
          <a:bodyPr/>
          <a:lstStyle/>
          <a:p/>
        </p:txBody>
      </p:sp>
      <p:grpSp>
        <p:nvGrpSpPr>
          <p:cNvPr id="17" name="Group 17"/>
          <p:cNvGrpSpPr/>
          <p:nvPr/>
        </p:nvGrpSpPr>
        <p:grpSpPr>
          <a:xfrm>
            <a:off x="694689" y="3416078"/>
            <a:ext cx="2092229" cy="2092229"/>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74479" y="6867757"/>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2022- 2030</a:t>
            </a:r>
          </a:p>
        </p:txBody>
      </p:sp>
      <p:sp>
        <p:nvSpPr>
          <p:cNvPr id="21" name="TextBox 21"/>
          <p:cNvSpPr txBox="1"/>
          <p:nvPr/>
        </p:nvSpPr>
        <p:spPr>
          <a:xfrm>
            <a:off x="2786918" y="6467124"/>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5.60%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12481" y="4398926"/>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2022</a:t>
            </a:r>
          </a:p>
        </p:txBody>
      </p:sp>
      <p:sp>
        <p:nvSpPr>
          <p:cNvPr id="24" name="TextBox 24"/>
          <p:cNvSpPr txBox="1"/>
          <p:nvPr/>
        </p:nvSpPr>
        <p:spPr>
          <a:xfrm>
            <a:off x="3176838" y="3523652"/>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41.98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63540" y="1199635"/>
            <a:ext cx="6638230" cy="4261491"/>
            <a:chExt cx="8768116" cy="5628797"/>
          </a:xfrm>
        </p:grpSpPr>
        <p:sp>
          <p:nvSpPr>
            <p:cNvPr id="7" name="Freeform 7"/>
            <p:cNvSpPr/>
            <p:nvPr/>
          </p:nvSpPr>
          <p:spPr>
            <a:xfrm>
              <a:off x="0" y="0"/>
              <a:ext cx="8768117" cy="5628797"/>
            </a:xfrm>
            <a:custGeom>
              <a:rect l="l" t="t" r="r" b="b"/>
              <a:pathLst>
                <a:path w="8768117" h="5628797">
                  <a:moveTo>
                    <a:pt x="8643656" y="5628797"/>
                  </a:moveTo>
                  <a:lnTo>
                    <a:pt x="124460" y="5628797"/>
                  </a:lnTo>
                  <a:cubicBezTo>
                    <a:pt x="55880" y="5628797"/>
                    <a:pt x="0" y="5572917"/>
                    <a:pt x="0" y="5504337"/>
                  </a:cubicBezTo>
                  <a:lnTo>
                    <a:pt x="0" y="124460"/>
                  </a:lnTo>
                  <a:cubicBezTo>
                    <a:pt x="0" y="55880"/>
                    <a:pt x="55880" y="0"/>
                    <a:pt x="124460" y="0"/>
                  </a:cubicBezTo>
                  <a:lnTo>
                    <a:pt x="8643656" y="0"/>
                  </a:lnTo>
                  <a:cubicBezTo>
                    <a:pt x="8712236" y="0"/>
                    <a:pt x="8768117" y="55880"/>
                    <a:pt x="8768117" y="124460"/>
                  </a:cubicBezTo>
                  <a:lnTo>
                    <a:pt x="8768117" y="5504337"/>
                  </a:lnTo>
                  <a:cubicBezTo>
                    <a:pt x="8768117" y="5572917"/>
                    <a:pt x="8712236" y="5628797"/>
                    <a:pt x="8643656" y="5628797"/>
                  </a:cubicBezTo>
                  <a:close/>
                </a:path>
              </a:pathLst>
            </a:custGeom>
            <a:solidFill>
              <a:srgbClr val="3E3124"/>
            </a:solidFill>
          </p:spPr>
          <p:txBody>
            <a:bodyPr/>
            <a:lstStyle/>
            <a:p/>
          </p:txBody>
        </p:sp>
      </p:grpSp>
      <p:grpSp>
        <p:nvGrpSpPr>
          <p:cNvPr id="8" name="Group 8"/>
          <p:cNvGrpSpPr/>
          <p:nvPr/>
        </p:nvGrpSpPr>
        <p:grpSpPr>
          <a:xfrm rot="5400000">
            <a:off x="1271228" y="1471756"/>
            <a:ext cx="778740" cy="33211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63540" y="5632576"/>
            <a:ext cx="6638230" cy="4261491"/>
            <a:chExt cx="8768116" cy="5628797"/>
          </a:xfrm>
        </p:grpSpPr>
        <p:sp>
          <p:nvSpPr>
            <p:cNvPr id="11" name="Freeform 11"/>
            <p:cNvSpPr/>
            <p:nvPr/>
          </p:nvSpPr>
          <p:spPr>
            <a:xfrm>
              <a:off x="0" y="0"/>
              <a:ext cx="8768117" cy="5628797"/>
            </a:xfrm>
            <a:custGeom>
              <a:rect l="l" t="t" r="r" b="b"/>
              <a:pathLst>
                <a:path w="8768117" h="5628797">
                  <a:moveTo>
                    <a:pt x="8643656" y="5628797"/>
                  </a:moveTo>
                  <a:lnTo>
                    <a:pt x="124460" y="5628797"/>
                  </a:lnTo>
                  <a:cubicBezTo>
                    <a:pt x="55880" y="5628797"/>
                    <a:pt x="0" y="5572917"/>
                    <a:pt x="0" y="5504337"/>
                  </a:cubicBezTo>
                  <a:lnTo>
                    <a:pt x="0" y="124460"/>
                  </a:lnTo>
                  <a:cubicBezTo>
                    <a:pt x="0" y="55880"/>
                    <a:pt x="55880" y="0"/>
                    <a:pt x="124460" y="0"/>
                  </a:cubicBezTo>
                  <a:lnTo>
                    <a:pt x="8643656" y="0"/>
                  </a:lnTo>
                  <a:cubicBezTo>
                    <a:pt x="8712236" y="0"/>
                    <a:pt x="8768117" y="55880"/>
                    <a:pt x="8768117" y="124460"/>
                  </a:cubicBezTo>
                  <a:lnTo>
                    <a:pt x="8768117" y="5504337"/>
                  </a:lnTo>
                  <a:cubicBezTo>
                    <a:pt x="8768117" y="5572917"/>
                    <a:pt x="8712236" y="5628797"/>
                    <a:pt x="8643656" y="5628797"/>
                  </a:cubicBezTo>
                  <a:close/>
                </a:path>
              </a:pathLst>
            </a:custGeom>
            <a:solidFill>
              <a:srgbClr val="ED432E"/>
            </a:solidFill>
          </p:spPr>
          <p:txBody>
            <a:bodyPr/>
            <a:lstStyle/>
            <a:p/>
          </p:txBody>
        </p:sp>
      </p:grpSp>
      <p:grpSp>
        <p:nvGrpSpPr>
          <p:cNvPr id="12" name="Group 12"/>
          <p:cNvGrpSpPr/>
          <p:nvPr/>
        </p:nvGrpSpPr>
        <p:grpSpPr>
          <a:xfrm rot="5400000">
            <a:off x="1271228" y="5904697"/>
            <a:ext cx="778740" cy="332119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649770" y="3693175"/>
            <a:ext cx="6638230" cy="4261491"/>
            <a:chExt cx="8768116" cy="5628797"/>
          </a:xfrm>
        </p:grpSpPr>
        <p:sp>
          <p:nvSpPr>
            <p:cNvPr id="15" name="Freeform 15"/>
            <p:cNvSpPr/>
            <p:nvPr/>
          </p:nvSpPr>
          <p:spPr>
            <a:xfrm>
              <a:off x="0" y="0"/>
              <a:ext cx="8768117" cy="5628797"/>
            </a:xfrm>
            <a:custGeom>
              <a:rect l="l" t="t" r="r" b="b"/>
              <a:pathLst>
                <a:path w="8768117" h="5628797">
                  <a:moveTo>
                    <a:pt x="8643656" y="5628797"/>
                  </a:moveTo>
                  <a:lnTo>
                    <a:pt x="124460" y="5628797"/>
                  </a:lnTo>
                  <a:cubicBezTo>
                    <a:pt x="55880" y="5628797"/>
                    <a:pt x="0" y="5572917"/>
                    <a:pt x="0" y="5504337"/>
                  </a:cubicBezTo>
                  <a:lnTo>
                    <a:pt x="0" y="124460"/>
                  </a:lnTo>
                  <a:cubicBezTo>
                    <a:pt x="0" y="55880"/>
                    <a:pt x="55880" y="0"/>
                    <a:pt x="124460" y="0"/>
                  </a:cubicBezTo>
                  <a:lnTo>
                    <a:pt x="8643656" y="0"/>
                  </a:lnTo>
                  <a:cubicBezTo>
                    <a:pt x="8712236" y="0"/>
                    <a:pt x="8768117" y="55880"/>
                    <a:pt x="8768117" y="124460"/>
                  </a:cubicBezTo>
                  <a:lnTo>
                    <a:pt x="8768117" y="5504337"/>
                  </a:lnTo>
                  <a:cubicBezTo>
                    <a:pt x="8768117" y="5572917"/>
                    <a:pt x="8712236" y="5628797"/>
                    <a:pt x="8643656" y="5628797"/>
                  </a:cubicBezTo>
                  <a:close/>
                </a:path>
              </a:pathLst>
            </a:custGeom>
            <a:solidFill>
              <a:srgbClr val="66A6A6"/>
            </a:solidFill>
          </p:spPr>
          <p:txBody>
            <a:bodyPr/>
            <a:lstStyle/>
            <a:p/>
          </p:txBody>
        </p:sp>
      </p:grpSp>
      <p:grpSp>
        <p:nvGrpSpPr>
          <p:cNvPr id="16" name="Group 16"/>
          <p:cNvGrpSpPr/>
          <p:nvPr/>
        </p:nvGrpSpPr>
        <p:grpSpPr>
          <a:xfrm rot="5400000">
            <a:off x="10757459" y="3965296"/>
            <a:ext cx="778740" cy="332119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3533301" y="1597973"/>
            <a:ext cx="4593322" cy="3638551"/>
          </a:xfrm>
          <a:prstGeom prst="rect">
            <a:avLst/>
          </a:prstGeom>
        </p:spPr>
        <p:txBody>
          <a:bodyPr lIns="0" tIns="0" rIns="0" bIns="0" rtlCol="0" anchor="t">
            <a:spAutoFit/>
          </a:bodyPr>
          <a:lstStyle/>
          <a:p>
            <a:pPr marL="647695" lvl="1" indent="-323848">
              <a:lnSpc>
                <a:spcPts val="4199"/>
              </a:lnSpc>
              <a:buFont typeface="Arial"/>
              <a:buChar char="•"/>
            </a:pPr>
            <a:r>
              <a:rPr lang="en-US" sz="2999">
                <a:solidFill>
                  <a:srgbClr val="FFFFFF"/>
                </a:solidFill>
                <a:latin typeface="Montserrat"/>
              </a:rPr>
              <a:t>Boxes</a:t>
            </a:r>
          </a:p>
          <a:p>
            <a:pPr marL="647695" lvl="1" indent="-323848">
              <a:lnSpc>
                <a:spcPts val="4199"/>
              </a:lnSpc>
              <a:buFont typeface="Arial"/>
              <a:buChar char="•"/>
            </a:pPr>
            <a:r>
              <a:rPr lang="en-US" sz="2999">
                <a:solidFill>
                  <a:srgbClr val="FFFFFF"/>
                </a:solidFill>
                <a:latin typeface="Montserrat"/>
              </a:rPr>
              <a:t>Bottles</a:t>
            </a:r>
          </a:p>
          <a:p>
            <a:pPr marL="647695" lvl="1" indent="-323848">
              <a:lnSpc>
                <a:spcPts val="4199"/>
              </a:lnSpc>
              <a:buFont typeface="Arial"/>
              <a:buChar char="•"/>
            </a:pPr>
            <a:r>
              <a:rPr lang="en-US" sz="2999">
                <a:solidFill>
                  <a:srgbClr val="FFFFFF"/>
                </a:solidFill>
                <a:latin typeface="Montserrat"/>
              </a:rPr>
              <a:t>Containers &amp; Jars</a:t>
            </a:r>
          </a:p>
          <a:p>
            <a:pPr marL="647695" lvl="1" indent="-323848">
              <a:lnSpc>
                <a:spcPts val="4199"/>
              </a:lnSpc>
              <a:buFont typeface="Arial"/>
              <a:buChar char="•"/>
            </a:pPr>
            <a:r>
              <a:rPr lang="en-US" sz="2999">
                <a:solidFill>
                  <a:srgbClr val="FFFFFF"/>
                </a:solidFill>
                <a:latin typeface="Montserrat"/>
              </a:rPr>
              <a:t>Bags &amp; Pouches</a:t>
            </a:r>
          </a:p>
          <a:p>
            <a:pPr marL="647695" lvl="1" indent="-323848">
              <a:lnSpc>
                <a:spcPts val="4199"/>
              </a:lnSpc>
              <a:buFont typeface="Arial"/>
              <a:buChar char="•"/>
            </a:pPr>
            <a:r>
              <a:rPr lang="en-US" sz="2999">
                <a:solidFill>
                  <a:srgbClr val="FFFFFF"/>
                </a:solidFill>
                <a:latin typeface="Montserrat"/>
              </a:rPr>
              <a:t>Corks</a:t>
            </a:r>
          </a:p>
          <a:p>
            <a:pPr marL="647695" lvl="1" indent="-323848">
              <a:lnSpc>
                <a:spcPts val="4199"/>
              </a:lnSpc>
              <a:buFont typeface="Arial"/>
              <a:buChar char="•"/>
            </a:pPr>
            <a:r>
              <a:rPr lang="en-US" sz="2999">
                <a:solidFill>
                  <a:srgbClr val="FFFFFF"/>
                </a:solidFill>
                <a:latin typeface="Montserrat"/>
              </a:rPr>
              <a:t>Cartons</a:t>
            </a:r>
          </a:p>
          <a:p>
            <a:pPr marL="647695" lvl="1" indent="-323848">
              <a:lnSpc>
                <a:spcPts val="4199"/>
              </a:lnSpc>
              <a:buFont typeface="Arial"/>
              <a:buChar char="•"/>
            </a:pPr>
            <a:r>
              <a:rPr lang="en-US" sz="2999">
                <a:solidFill>
                  <a:srgbClr val="FFFFFF"/>
                </a:solidFill>
                <a:latin typeface="Montserrat"/>
              </a:rPr>
              <a:t>Mailers</a:t>
            </a:r>
          </a:p>
        </p:txBody>
      </p:sp>
      <p:sp>
        <p:nvSpPr>
          <p:cNvPr id="20" name="TextBox 20"/>
          <p:cNvSpPr txBox="1"/>
          <p:nvPr/>
        </p:nvSpPr>
        <p:spPr>
          <a:xfrm>
            <a:off x="235847" y="2981954"/>
            <a:ext cx="2849504" cy="348427"/>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Packaging Type</a:t>
            </a:r>
          </a:p>
        </p:txBody>
      </p:sp>
      <p:sp>
        <p:nvSpPr>
          <p:cNvPr id="21" name="TextBox 21"/>
          <p:cNvSpPr txBox="1"/>
          <p:nvPr/>
        </p:nvSpPr>
        <p:spPr>
          <a:xfrm>
            <a:off x="2971753" y="5645917"/>
            <a:ext cx="5716419" cy="4248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Food &amp; Beverages</a:t>
            </a:r>
          </a:p>
          <a:p>
            <a:pPr marL="647700" lvl="1" indent="-323850">
              <a:lnSpc>
                <a:spcPts val="4200"/>
              </a:lnSpc>
              <a:buFont typeface="Arial"/>
              <a:buChar char="•"/>
            </a:pPr>
            <a:r>
              <a:rPr lang="en-US" sz="3000">
                <a:solidFill>
                  <a:srgbClr val="FFFFFF"/>
                </a:solidFill>
                <a:latin typeface="Montserrat"/>
              </a:rPr>
              <a:t>Electrical &amp; Electronics</a:t>
            </a:r>
          </a:p>
          <a:p>
            <a:pPr marL="647700" lvl="1" indent="-323850">
              <a:lnSpc>
                <a:spcPts val="4200"/>
              </a:lnSpc>
              <a:buFont typeface="Arial"/>
              <a:buChar char="•"/>
            </a:pPr>
            <a:r>
              <a:rPr lang="en-US" sz="3000">
                <a:solidFill>
                  <a:srgbClr val="FFFFFF"/>
                </a:solidFill>
                <a:latin typeface="Montserrat"/>
              </a:rPr>
              <a:t>Healthcare</a:t>
            </a:r>
          </a:p>
          <a:p>
            <a:pPr marL="647700" lvl="1" indent="-323850">
              <a:lnSpc>
                <a:spcPts val="4200"/>
              </a:lnSpc>
              <a:buFont typeface="Arial"/>
              <a:buChar char="•"/>
            </a:pPr>
            <a:r>
              <a:rPr lang="en-US" sz="3000">
                <a:solidFill>
                  <a:srgbClr val="FFFFFF"/>
                </a:solidFill>
                <a:latin typeface="Montserrat"/>
              </a:rPr>
              <a:t>Personal Care &amp; Cosmetics</a:t>
            </a:r>
          </a:p>
          <a:p>
            <a:pPr marL="647700" lvl="1" indent="-323850">
              <a:lnSpc>
                <a:spcPts val="4200"/>
              </a:lnSpc>
              <a:buFont typeface="Arial"/>
              <a:buChar char="•"/>
            </a:pPr>
            <a:r>
              <a:rPr lang="en-US" sz="3000">
                <a:solidFill>
                  <a:srgbClr val="FFFFFF"/>
                </a:solidFill>
                <a:latin typeface="Montserrat"/>
              </a:rPr>
              <a:t>Consumer Goods</a:t>
            </a:r>
          </a:p>
          <a:p>
            <a:pPr marL="647700" lvl="1" indent="-323850">
              <a:lnSpc>
                <a:spcPts val="4200"/>
              </a:lnSpc>
              <a:buFont typeface="Arial"/>
              <a:buChar char="•"/>
            </a:pPr>
            <a:r>
              <a:rPr lang="en-US" sz="3000">
                <a:solidFill>
                  <a:srgbClr val="FFFFFF"/>
                </a:solidFill>
                <a:latin typeface="Montserrat"/>
              </a:rPr>
              <a:t>Fashion Accessories &amp; Apparel</a:t>
            </a:r>
          </a:p>
        </p:txBody>
      </p:sp>
      <p:sp>
        <p:nvSpPr>
          <p:cNvPr id="22" name="TextBox 22"/>
          <p:cNvSpPr txBox="1"/>
          <p:nvPr/>
        </p:nvSpPr>
        <p:spPr>
          <a:xfrm>
            <a:off x="9722077" y="5334556"/>
            <a:ext cx="2849504" cy="680709"/>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Custom Packaging</a:t>
            </a:r>
          </a:p>
        </p:txBody>
      </p:sp>
      <p:sp>
        <p:nvSpPr>
          <p:cNvPr id="23" name="TextBox 23"/>
          <p:cNvSpPr txBox="1"/>
          <p:nvPr/>
        </p:nvSpPr>
        <p:spPr>
          <a:xfrm>
            <a:off x="12807428" y="4546726"/>
            <a:ext cx="5242447"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Paper &amp; Paperboard</a:t>
            </a:r>
          </a:p>
          <a:p>
            <a:pPr marL="647700" lvl="1" indent="-323850">
              <a:lnSpc>
                <a:spcPts val="4200"/>
              </a:lnSpc>
              <a:buFont typeface="Arial"/>
              <a:buChar char="•"/>
            </a:pPr>
            <a:r>
              <a:rPr lang="en-US" sz="3000">
                <a:solidFill>
                  <a:srgbClr val="FFFFFF"/>
                </a:solidFill>
                <a:latin typeface="Montserrat"/>
              </a:rPr>
              <a:t>Plastic</a:t>
            </a:r>
          </a:p>
          <a:p>
            <a:pPr marL="647700" lvl="1" indent="-323850">
              <a:lnSpc>
                <a:spcPts val="4200"/>
              </a:lnSpc>
              <a:buFont typeface="Arial"/>
              <a:buChar char="•"/>
            </a:pPr>
            <a:r>
              <a:rPr lang="en-US" sz="3000">
                <a:solidFill>
                  <a:srgbClr val="FFFFFF"/>
                </a:solidFill>
                <a:latin typeface="Montserrat"/>
              </a:rPr>
              <a:t>Metal</a:t>
            </a:r>
          </a:p>
          <a:p>
            <a:pPr marL="647700" lvl="1" indent="-323850">
              <a:lnSpc>
                <a:spcPts val="4200"/>
              </a:lnSpc>
              <a:buFont typeface="Arial"/>
              <a:buChar char="•"/>
            </a:pPr>
            <a:r>
              <a:rPr lang="en-US" sz="3000">
                <a:solidFill>
                  <a:srgbClr val="FFFFFF"/>
                </a:solidFill>
                <a:latin typeface="Montserrat"/>
              </a:rPr>
              <a:t>Glass</a:t>
            </a:r>
          </a:p>
        </p:txBody>
      </p:sp>
      <p:sp>
        <p:nvSpPr>
          <p:cNvPr id="24" name="TextBox 24"/>
          <p:cNvSpPr txBox="1"/>
          <p:nvPr/>
        </p:nvSpPr>
        <p:spPr>
          <a:xfrm>
            <a:off x="235847" y="7223551"/>
            <a:ext cx="2849504" cy="680709"/>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End User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90201"/>
            <a:ext cx="18016034" cy="795021"/>
          </a:xfrm>
          <a:prstGeom prst="rect">
            <a:avLst/>
          </a:prstGeom>
        </p:spPr>
        <p:txBody>
          <a:bodyPr lIns="0" tIns="0" rIns="0" bIns="0" rtlCol="0" anchor="t">
            <a:spAutoFit/>
          </a:bodyPr>
          <a:lstStyle/>
          <a:p>
            <a:pPr algn="ctr">
              <a:lnSpc>
                <a:spcPts val="6579"/>
              </a:lnSpc>
              <a:spcBef>
                <a:spcPct val="0"/>
              </a:spcBef>
            </a:pPr>
            <a:r>
              <a:rPr lang="en-US" sz="4699" spc="150">
                <a:solidFill>
                  <a:srgbClr val="000000"/>
                </a:solidFill>
                <a:latin typeface="Canva Sans"/>
              </a:rPr>
              <a:t>Global Custom Packaging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4B560E"/>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D1D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B560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D1D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B560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D1D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071161" y="1988917"/>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Focus on Product Safety and Brand Identity Drives Market Growth</a:t>
            </a:r>
          </a:p>
        </p:txBody>
      </p:sp>
      <p:sp>
        <p:nvSpPr>
          <p:cNvPr id="18" name="TextBox 18"/>
          <p:cNvSpPr txBox="1"/>
          <p:nvPr/>
        </p:nvSpPr>
        <p:spPr>
          <a:xfrm>
            <a:off x="6883590" y="5927267"/>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Initial Costs and Additional Requirements are Impeding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357140" y="1665007"/>
            <a:ext cx="15902160" cy="7407708"/>
            <a:chExt cx="4188223" cy="1951001"/>
          </a:xfrm>
        </p:grpSpPr>
        <p:sp>
          <p:nvSpPr>
            <p:cNvPr id="4" name="Freeform 4"/>
            <p:cNvSpPr/>
            <p:nvPr/>
          </p:nvSpPr>
          <p:spPr>
            <a:xfrm>
              <a:off x="0" y="0"/>
              <a:ext cx="4188223" cy="1951001"/>
            </a:xfrm>
            <a:custGeom>
              <a:rect l="l" t="t" r="r" b="b"/>
              <a:pathLst>
                <a:path w="4188223" h="1951001">
                  <a:moveTo>
                    <a:pt x="0" y="0"/>
                  </a:moveTo>
                  <a:lnTo>
                    <a:pt x="4188223" y="0"/>
                  </a:lnTo>
                  <a:lnTo>
                    <a:pt x="4188223" y="1951001"/>
                  </a:lnTo>
                  <a:lnTo>
                    <a:pt x="0" y="1951001"/>
                  </a:lnTo>
                  <a:close/>
                </a:path>
              </a:pathLst>
            </a:custGeom>
            <a:solidFill>
              <a:srgbClr val="4A3D1A">
                <a:alpha val="94902"/>
              </a:srgbClr>
            </a:solidFill>
          </p:spPr>
          <p:txBody>
            <a:bodyPr/>
            <a:lstStyle/>
            <a:p/>
          </p:txBody>
        </p:sp>
        <p:sp>
          <p:nvSpPr>
            <p:cNvPr id="5" name="TextBox 5"/>
            <p:cNvSpPr txBox="1"/>
            <p:nvPr/>
          </p:nvSpPr>
          <p:spPr>
            <a:xfrm>
              <a:off x="0" y="-38100"/>
              <a:ext cx="4188223" cy="198910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3695" y="3066087"/>
            <a:ext cx="15229050" cy="5631816"/>
          </a:xfrm>
          <a:prstGeom prst="rect">
            <a:avLst/>
          </a:prstGeom>
        </p:spPr>
        <p:txBody>
          <a:bodyPr lIns="0" tIns="0" rIns="0" bIns="0" rtlCol="0" anchor="t">
            <a:spAutoFit/>
          </a:bodyPr>
          <a:lstStyle/>
          <a:p>
            <a:pPr marL="626106" lvl="1" indent="-313053">
              <a:lnSpc>
                <a:spcPts val="4059"/>
              </a:lnSpc>
              <a:buFont typeface="Arial"/>
              <a:buChar char="•"/>
            </a:pPr>
            <a:r>
              <a:rPr lang="en-US" sz="2899">
                <a:solidFill>
                  <a:srgbClr val="FFFFFF"/>
                </a:solidFill>
                <a:latin typeface="Montserrat"/>
              </a:rPr>
              <a:t>The Global Custom Packaging Market is witnessing significant growth in the near future.</a:t>
            </a:r>
          </a:p>
          <a:p>
            <a:pPr marL="626106" lvl="1" indent="-313053">
              <a:lnSpc>
                <a:spcPts val="4059"/>
              </a:lnSpc>
              <a:buFont typeface="Arial"/>
              <a:buChar char="•"/>
            </a:pPr>
            <a:r>
              <a:rPr lang="en-US" sz="2899">
                <a:solidFill>
                  <a:srgbClr val="FFFFFF"/>
                </a:solidFill>
                <a:latin typeface="Montserrat"/>
              </a:rPr>
              <a:t>Customized boxes can capture the consumer's attention and help the product stand out from the crowd.</a:t>
            </a:r>
          </a:p>
          <a:p>
            <a:pPr marL="626106" lvl="1" indent="-313053">
              <a:lnSpc>
                <a:spcPts val="4059"/>
              </a:lnSpc>
              <a:buFont typeface="Arial"/>
              <a:buChar char="•"/>
            </a:pPr>
            <a:r>
              <a:rPr lang="en-US" sz="2899">
                <a:solidFill>
                  <a:srgbClr val="FFFFFF"/>
                </a:solidFill>
                <a:latin typeface="Montserrat"/>
              </a:rPr>
              <a:t>Containers and jars are commonly used to package a wide range of items, including cosmetics, skincare, food, and drinks. </a:t>
            </a:r>
          </a:p>
          <a:p>
            <a:pPr marL="626106" lvl="1" indent="-313053">
              <a:lnSpc>
                <a:spcPts val="4059"/>
              </a:lnSpc>
              <a:buFont typeface="Arial"/>
              <a:buChar char="•"/>
            </a:pPr>
            <a:r>
              <a:rPr lang="en-US" sz="2899">
                <a:solidFill>
                  <a:srgbClr val="FFFFFF"/>
                </a:solidFill>
                <a:latin typeface="Montserrat"/>
              </a:rPr>
              <a:t>Custom packaging increases brand awareness and food and beverage sales, resulting in the segment's rapid expansion. </a:t>
            </a:r>
          </a:p>
          <a:p>
            <a:pPr marL="626106" lvl="1" indent="-313053">
              <a:lnSpc>
                <a:spcPts val="4059"/>
              </a:lnSpc>
              <a:buFont typeface="Arial"/>
              <a:buChar char="•"/>
            </a:pPr>
            <a:r>
              <a:rPr lang="en-US" sz="2899">
                <a:solidFill>
                  <a:srgbClr val="FFFFFF"/>
                </a:solidFill>
                <a:latin typeface="Montserrat"/>
              </a:rPr>
              <a:t>Custom packaging enables firms to exhibit their products in distinctive and eye-catching ways, while also providing consumers with safety and convenience.</a:t>
            </a:r>
          </a:p>
        </p:txBody>
      </p:sp>
      <p:sp>
        <p:nvSpPr>
          <p:cNvPr id="7" name="TextBox 7"/>
          <p:cNvSpPr txBox="1"/>
          <p:nvPr/>
        </p:nvSpPr>
        <p:spPr>
          <a:xfrm>
            <a:off x="4522848" y="2095033"/>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5901424" y="700088"/>
            <a:ext cx="6856334" cy="857250"/>
          </a:xfrm>
          <a:prstGeom prst="rect">
            <a:avLst/>
          </a:prstGeom>
        </p:spPr>
        <p:txBody>
          <a:bodyPr lIns="0" tIns="0" rIns="0" bIns="0" rtlCol="0" anchor="t">
            <a:spAutoFit/>
          </a:bodyPr>
          <a:lstStyle/>
          <a:p>
            <a:pPr algn="ctr">
              <a:lnSpc>
                <a:spcPts val="6299"/>
              </a:lnSpc>
            </a:pPr>
            <a:r>
              <a:rPr lang="en-US" sz="6999">
                <a:solidFill>
                  <a:srgbClr val="191500"/>
                </a:solidFill>
                <a:latin typeface="Canva Sans"/>
              </a:rPr>
              <a:t>KEY PLAYERS</a:t>
            </a:r>
          </a:p>
        </p:txBody>
      </p:sp>
      <p:sp>
        <p:nvSpPr>
          <p:cNvPr id="3" name="Freeform 3"/>
          <p:cNvSpPr/>
          <p:nvPr/>
        </p:nvSpPr>
        <p:spPr>
          <a:xfrm>
            <a:off x="0" y="1028700"/>
            <a:ext cx="7490900" cy="9002669"/>
          </a:xfrm>
          <a:custGeom>
            <a:rect l="l" t="t" r="r" b="b"/>
            <a:pathLst>
              <a:path w="7490900" h="9002669">
                <a:moveTo>
                  <a:pt x="0" y="0"/>
                </a:moveTo>
                <a:lnTo>
                  <a:pt x="7490900" y="0"/>
                </a:lnTo>
                <a:lnTo>
                  <a:pt x="7490900" y="9002669"/>
                </a:lnTo>
                <a:lnTo>
                  <a:pt x="0" y="9002669"/>
                </a:lnTo>
                <a:lnTo>
                  <a:pt x="0" y="0"/>
                </a:lnTo>
                <a:close/>
              </a:path>
            </a:pathLst>
          </a:custGeom>
          <a:blipFill>
            <a:blip r:embed="rId2"/>
            <a:stretch>
              <a:fillRect l="-48299" t="-18867" r="-39002" b="-5849"/>
            </a:stretch>
          </a:blipFill>
        </p:spPr>
        <p:txBody>
          <a:bodyPr/>
          <a:lstStyle/>
          <a:p/>
        </p:txBody>
      </p:sp>
      <p:sp>
        <p:nvSpPr>
          <p:cNvPr id="4" name="Freeform 4"/>
          <p:cNvSpPr/>
          <p:nvPr/>
        </p:nvSpPr>
        <p:spPr>
          <a:xfrm>
            <a:off x="5901424" y="2429574"/>
            <a:ext cx="3843571" cy="1409843"/>
          </a:xfrm>
          <a:custGeom>
            <a:rect l="l" t="t" r="r" b="b"/>
            <a:pathLst>
              <a:path w="3843570" h="1409843">
                <a:moveTo>
                  <a:pt x="0" y="0"/>
                </a:moveTo>
                <a:lnTo>
                  <a:pt x="3843571" y="0"/>
                </a:lnTo>
                <a:lnTo>
                  <a:pt x="3843571" y="1409843"/>
                </a:lnTo>
                <a:lnTo>
                  <a:pt x="0" y="1409843"/>
                </a:lnTo>
                <a:lnTo>
                  <a:pt x="0" y="0"/>
                </a:lnTo>
                <a:close/>
              </a:path>
            </a:pathLst>
          </a:custGeom>
          <a:blipFill>
            <a:blip r:embed="rId3"/>
            <a:stretch>
              <a:fillRect t="-11466" b="-24845"/>
            </a:stretch>
          </a:blipFill>
        </p:spPr>
        <p:txBody>
          <a:bodyPr/>
          <a:lstStyle/>
          <a:p/>
        </p:txBody>
      </p:sp>
      <p:sp>
        <p:nvSpPr>
          <p:cNvPr id="5" name="Freeform 5"/>
          <p:cNvSpPr/>
          <p:nvPr/>
        </p:nvSpPr>
        <p:spPr>
          <a:xfrm>
            <a:off x="10098277" y="2879628"/>
            <a:ext cx="4985915" cy="959789"/>
          </a:xfrm>
          <a:custGeom>
            <a:rect l="l" t="t" r="r" b="b"/>
            <a:pathLst>
              <a:path w="4985915" h="959789">
                <a:moveTo>
                  <a:pt x="0" y="0"/>
                </a:moveTo>
                <a:lnTo>
                  <a:pt x="4985915" y="0"/>
                </a:lnTo>
                <a:lnTo>
                  <a:pt x="4985915" y="959789"/>
                </a:lnTo>
                <a:lnTo>
                  <a:pt x="0" y="959789"/>
                </a:lnTo>
                <a:lnTo>
                  <a:pt x="0" y="0"/>
                </a:lnTo>
                <a:close/>
              </a:path>
            </a:pathLst>
          </a:custGeom>
          <a:blipFill>
            <a:blip r:embed="rId4"/>
            <a:stretch>
              <a:fillRect/>
            </a:stretch>
          </a:blipFill>
        </p:spPr>
        <p:txBody>
          <a:bodyPr/>
          <a:lstStyle/>
          <a:p/>
        </p:txBody>
      </p:sp>
      <p:sp>
        <p:nvSpPr>
          <p:cNvPr id="6" name="Freeform 6"/>
          <p:cNvSpPr/>
          <p:nvPr/>
        </p:nvSpPr>
        <p:spPr>
          <a:xfrm>
            <a:off x="6831491" y="4801437"/>
            <a:ext cx="5663164" cy="952488"/>
          </a:xfrm>
          <a:custGeom>
            <a:rect l="l" t="t" r="r" b="b"/>
            <a:pathLst>
              <a:path w="5663164" h="952488">
                <a:moveTo>
                  <a:pt x="0" y="0"/>
                </a:moveTo>
                <a:lnTo>
                  <a:pt x="5663164" y="0"/>
                </a:lnTo>
                <a:lnTo>
                  <a:pt x="5663164" y="952488"/>
                </a:lnTo>
                <a:lnTo>
                  <a:pt x="0" y="952488"/>
                </a:lnTo>
                <a:lnTo>
                  <a:pt x="0" y="0"/>
                </a:lnTo>
                <a:close/>
              </a:path>
            </a:pathLst>
          </a:custGeom>
          <a:blipFill>
            <a:blip r:embed="rId5"/>
            <a:stretch>
              <a:fillRect/>
            </a:stretch>
          </a:blipFill>
        </p:spPr>
        <p:txBody>
          <a:bodyPr/>
          <a:lstStyle/>
          <a:p/>
        </p:txBody>
      </p:sp>
      <p:sp>
        <p:nvSpPr>
          <p:cNvPr id="7" name="Freeform 7"/>
          <p:cNvSpPr/>
          <p:nvPr/>
        </p:nvSpPr>
        <p:spPr>
          <a:xfrm>
            <a:off x="15436617" y="2429574"/>
            <a:ext cx="2549297" cy="1877119"/>
          </a:xfrm>
          <a:custGeom>
            <a:rect l="l" t="t" r="r" b="b"/>
            <a:pathLst>
              <a:path w="2549297" h="1877119">
                <a:moveTo>
                  <a:pt x="0" y="0"/>
                </a:moveTo>
                <a:lnTo>
                  <a:pt x="2549297" y="0"/>
                </a:lnTo>
                <a:lnTo>
                  <a:pt x="2549297" y="1877119"/>
                </a:lnTo>
                <a:lnTo>
                  <a:pt x="0" y="1877119"/>
                </a:lnTo>
                <a:lnTo>
                  <a:pt x="0" y="0"/>
                </a:lnTo>
                <a:close/>
              </a:path>
            </a:pathLst>
          </a:custGeom>
          <a:blipFill>
            <a:blip r:embed="rId6"/>
            <a:stretch>
              <a:fillRect/>
            </a:stretch>
          </a:blipFill>
        </p:spPr>
        <p:txBody>
          <a:bodyPr/>
          <a:lstStyle/>
          <a:p/>
        </p:txBody>
      </p:sp>
      <p:sp>
        <p:nvSpPr>
          <p:cNvPr id="8" name="Freeform 8"/>
          <p:cNvSpPr/>
          <p:nvPr/>
        </p:nvSpPr>
        <p:spPr>
          <a:xfrm>
            <a:off x="13164586" y="4306693"/>
            <a:ext cx="2975106" cy="1941976"/>
          </a:xfrm>
          <a:custGeom>
            <a:rect l="l" t="t" r="r" b="b"/>
            <a:pathLst>
              <a:path w="2975106" h="1941975">
                <a:moveTo>
                  <a:pt x="0" y="0"/>
                </a:moveTo>
                <a:lnTo>
                  <a:pt x="2975106" y="0"/>
                </a:lnTo>
                <a:lnTo>
                  <a:pt x="2975106" y="1941976"/>
                </a:lnTo>
                <a:lnTo>
                  <a:pt x="0" y="1941976"/>
                </a:lnTo>
                <a:lnTo>
                  <a:pt x="0" y="0"/>
                </a:lnTo>
                <a:close/>
              </a:path>
            </a:pathLst>
          </a:custGeom>
          <a:blipFill>
            <a:blip r:embed="rId7"/>
            <a:stretch>
              <a:fillRect t="-27102" b="-26097"/>
            </a:stretch>
          </a:blipFill>
        </p:spPr>
        <p:txBody>
          <a:bodyPr/>
          <a:lstStyle/>
          <a:p/>
        </p:txBody>
      </p:sp>
      <p:sp>
        <p:nvSpPr>
          <p:cNvPr id="9" name="Freeform 9"/>
          <p:cNvSpPr/>
          <p:nvPr/>
        </p:nvSpPr>
        <p:spPr>
          <a:xfrm>
            <a:off x="7878970" y="6768336"/>
            <a:ext cx="4914433" cy="811640"/>
          </a:xfrm>
          <a:custGeom>
            <a:rect l="l" t="t" r="r" b="b"/>
            <a:pathLst>
              <a:path w="4914433" h="811640">
                <a:moveTo>
                  <a:pt x="0" y="0"/>
                </a:moveTo>
                <a:lnTo>
                  <a:pt x="4914433" y="0"/>
                </a:lnTo>
                <a:lnTo>
                  <a:pt x="4914433" y="811640"/>
                </a:lnTo>
                <a:lnTo>
                  <a:pt x="0" y="811640"/>
                </a:lnTo>
                <a:lnTo>
                  <a:pt x="0" y="0"/>
                </a:lnTo>
                <a:close/>
              </a:path>
            </a:pathLst>
          </a:custGeom>
          <a:blipFill>
            <a:blip r:embed="rId8"/>
            <a:stretch>
              <a:fillRect/>
            </a:stretch>
          </a:blipFill>
        </p:spPr>
        <p:txBody>
          <a:bodyPr/>
          <a:lstStyle/>
          <a:p/>
        </p:txBody>
      </p:sp>
      <p:sp>
        <p:nvSpPr>
          <p:cNvPr id="10" name="Freeform 10"/>
          <p:cNvSpPr/>
          <p:nvPr/>
        </p:nvSpPr>
        <p:spPr>
          <a:xfrm>
            <a:off x="7823210" y="7950660"/>
            <a:ext cx="3778933" cy="2262078"/>
          </a:xfrm>
          <a:custGeom>
            <a:rect l="l" t="t" r="r" b="b"/>
            <a:pathLst>
              <a:path w="3778933" h="2262078">
                <a:moveTo>
                  <a:pt x="0" y="0"/>
                </a:moveTo>
                <a:lnTo>
                  <a:pt x="3778932" y="0"/>
                </a:lnTo>
                <a:lnTo>
                  <a:pt x="3778932" y="2262078"/>
                </a:lnTo>
                <a:lnTo>
                  <a:pt x="0" y="2262078"/>
                </a:lnTo>
                <a:lnTo>
                  <a:pt x="0" y="0"/>
                </a:lnTo>
                <a:close/>
              </a:path>
            </a:pathLst>
          </a:custGeom>
          <a:blipFill>
            <a:blip r:embed="rId9"/>
            <a:stretch>
              <a:fillRect t="-31953" b="-35102"/>
            </a:stretch>
          </a:blipFill>
        </p:spPr>
        <p:txBody>
          <a:bodyPr/>
          <a:lstStyle/>
          <a:p/>
        </p:txBody>
      </p:sp>
      <p:sp>
        <p:nvSpPr>
          <p:cNvPr id="11" name="Freeform 11"/>
          <p:cNvSpPr/>
          <p:nvPr/>
        </p:nvSpPr>
        <p:spPr>
          <a:xfrm>
            <a:off x="13904478" y="6544505"/>
            <a:ext cx="3064277" cy="2070941"/>
          </a:xfrm>
          <a:custGeom>
            <a:rect l="l" t="t" r="r" b="b"/>
            <a:pathLst>
              <a:path w="3064277" h="2070940">
                <a:moveTo>
                  <a:pt x="0" y="0"/>
                </a:moveTo>
                <a:lnTo>
                  <a:pt x="3064277" y="0"/>
                </a:lnTo>
                <a:lnTo>
                  <a:pt x="3064277" y="2070941"/>
                </a:lnTo>
                <a:lnTo>
                  <a:pt x="0" y="2070941"/>
                </a:lnTo>
                <a:lnTo>
                  <a:pt x="0" y="0"/>
                </a:lnTo>
                <a:close/>
              </a:path>
            </a:pathLst>
          </a:custGeom>
          <a:blipFill>
            <a:blip r:embed="rId10"/>
            <a:stretch>
              <a:fillRect/>
            </a:stretch>
          </a:blipFill>
        </p:spPr>
        <p:txBody>
          <a:bodyPr/>
          <a:lstStyle/>
          <a:p/>
        </p:txBody>
      </p:sp>
      <p:sp>
        <p:nvSpPr>
          <p:cNvPr id="12" name="Freeform 12"/>
          <p:cNvSpPr/>
          <p:nvPr/>
        </p:nvSpPr>
        <p:spPr>
          <a:xfrm>
            <a:off x="12494655" y="9082171"/>
            <a:ext cx="5179074" cy="1130567"/>
          </a:xfrm>
          <a:custGeom>
            <a:rect l="l" t="t" r="r" b="b"/>
            <a:pathLst>
              <a:path w="5179074" h="1130567">
                <a:moveTo>
                  <a:pt x="0" y="0"/>
                </a:moveTo>
                <a:lnTo>
                  <a:pt x="5179074" y="0"/>
                </a:lnTo>
                <a:lnTo>
                  <a:pt x="5179074" y="1130567"/>
                </a:lnTo>
                <a:lnTo>
                  <a:pt x="0" y="1130567"/>
                </a:lnTo>
                <a:lnTo>
                  <a:pt x="0" y="0"/>
                </a:lnTo>
                <a:close/>
              </a:path>
            </a:pathLst>
          </a:custGeom>
          <a:blipFill>
            <a:blip r:embed="rId11"/>
            <a:stretch>
              <a:fillRect/>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cew6dfr"/>
              </a:rPr>
              <a:t>https://tinyurl.com/2cew6dfr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Custom Packaging Market Report 2024</dc:title>
  <cp:lastModifiedBy>decipher market</cp:lastModifiedBy>
  <cp:revision>2</cp:revision>
  <dcterms:created xsi:type="dcterms:W3CDTF">2006-08-16T00:00:00Z</dcterms:created>
  <dcterms:modified xsi:type="dcterms:W3CDTF">2024-03-11T15:44:25Z</dcterms:modified>
</cp:coreProperties>
</file>