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s://tinyurl.com/3pvn5t22"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199" b="-5467"/>
            </a:stretch>
          </a:blipFill>
        </p:spPr>
        <p:txBody>
          <a:bodyPr/>
          <a:lstStyle/>
          <a:p/>
        </p:txBody>
      </p:sp>
      <p:grpSp>
        <p:nvGrpSpPr>
          <p:cNvPr id="3" name="Group 3"/>
          <p:cNvGrpSpPr/>
          <p:nvPr/>
        </p:nvGrpSpPr>
        <p:grpSpPr>
          <a:xfrm>
            <a:off x="0" y="0"/>
            <a:ext cx="8794743" cy="10287000"/>
            <a:chExt cx="2316311" cy="2709333"/>
          </a:xfrm>
        </p:grpSpPr>
        <p:sp>
          <p:nvSpPr>
            <p:cNvPr id="4" name="Freeform 4"/>
            <p:cNvSpPr/>
            <p:nvPr/>
          </p:nvSpPr>
          <p:spPr>
            <a:xfrm>
              <a:off x="0" y="0"/>
              <a:ext cx="2316311" cy="2709333"/>
            </a:xfrm>
            <a:custGeom>
              <a:rect l="l" t="t" r="r" b="b"/>
              <a:pathLst>
                <a:path w="2316311" h="2709333">
                  <a:moveTo>
                    <a:pt x="0" y="0"/>
                  </a:moveTo>
                  <a:lnTo>
                    <a:pt x="2316311" y="0"/>
                  </a:lnTo>
                  <a:lnTo>
                    <a:pt x="2316311" y="2709333"/>
                  </a:lnTo>
                  <a:lnTo>
                    <a:pt x="0" y="2709333"/>
                  </a:lnTo>
                  <a:close/>
                </a:path>
              </a:pathLst>
            </a:custGeom>
            <a:solidFill>
              <a:srgbClr val="000000">
                <a:alpha val="10980"/>
              </a:srgbClr>
            </a:solidFill>
          </p:spPr>
          <p:txBody>
            <a:bodyPr/>
            <a:lstStyle/>
            <a:p/>
          </p:txBody>
        </p:sp>
        <p:sp>
          <p:nvSpPr>
            <p:cNvPr id="5" name="TextBox 5"/>
            <p:cNvSpPr txBox="1"/>
            <p:nvPr/>
          </p:nvSpPr>
          <p:spPr>
            <a:xfrm>
              <a:off x="0" y="-38100"/>
              <a:ext cx="2316311"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23345" y="9384679"/>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323344" y="3423284"/>
            <a:ext cx="14078455" cy="3744615"/>
          </a:xfrm>
          <a:prstGeom prst="rect">
            <a:avLst/>
          </a:prstGeom>
        </p:spPr>
        <p:txBody>
          <a:bodyPr wrap="square" lIns="0" tIns="0" rIns="0" bIns="0" rtlCol="0" anchor="t">
            <a:spAutoFit/>
          </a:bodyPr>
          <a:lstStyle/>
          <a:p>
            <a:pPr>
              <a:lnSpc>
                <a:spcPts val="7349"/>
              </a:lnSpc>
            </a:pPr>
            <a:r>
              <a:rPr lang="en-US" sz="6999">
                <a:solidFill>
                  <a:srgbClr val="FFFFFF"/>
                </a:solidFill>
                <a:latin typeface="Canva Sans"/>
              </a:rPr>
              <a:t>GLOBAL </a:t>
            </a:r>
          </a:p>
          <a:p>
            <a:pPr>
              <a:lnSpc>
                <a:spcPts val="7349"/>
              </a:lnSpc>
            </a:pPr>
            <a:r>
              <a:rPr lang="en-US" sz="6999">
                <a:solidFill>
                  <a:srgbClr val="FFFFFF"/>
                </a:solidFill>
                <a:latin typeface="Canva Sans"/>
              </a:rPr>
              <a:t>CRAYFISH</a:t>
            </a:r>
          </a:p>
          <a:p>
            <a:pPr>
              <a:lnSpc>
                <a:spcPts val="7349"/>
              </a:lnSpc>
            </a:pPr>
            <a:r>
              <a:rPr lang="en-US" sz="6999">
                <a:solidFill>
                  <a:srgbClr val="FFFFFF"/>
                </a:solidFill>
                <a:latin typeface="Canva Sans"/>
              </a:rPr>
              <a:t>MARKET REPORT </a:t>
            </a:r>
          </a:p>
          <a:p>
            <a:pPr>
              <a:lnSpc>
                <a:spcPts val="7349"/>
              </a:lnSpc>
            </a:pPr>
            <a:r>
              <a:rPr lang="en-US" sz="6999">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5222" b="-15222"/>
            </a:stretch>
          </a:blipFill>
        </p:spPr>
        <p:txBody>
          <a:bodyPr/>
          <a:lstStyle/>
          <a:p/>
        </p:txBody>
      </p:sp>
      <p:grpSp>
        <p:nvGrpSpPr>
          <p:cNvPr id="3" name="Group 3"/>
          <p:cNvGrpSpPr/>
          <p:nvPr/>
        </p:nvGrpSpPr>
        <p:grpSpPr>
          <a:xfrm>
            <a:off x="1028700" y="1996419"/>
            <a:ext cx="16236544" cy="6705108"/>
            <a:chExt cx="4276291" cy="1765954"/>
          </a:xfrm>
        </p:grpSpPr>
        <p:sp>
          <p:nvSpPr>
            <p:cNvPr id="4" name="Freeform 4"/>
            <p:cNvSpPr/>
            <p:nvPr/>
          </p:nvSpPr>
          <p:spPr>
            <a:xfrm>
              <a:off x="0" y="0"/>
              <a:ext cx="4276291" cy="1765954"/>
            </a:xfrm>
            <a:custGeom>
              <a:rect l="l" t="t" r="r" b="b"/>
              <a:pathLst>
                <a:path w="4276291" h="1765954">
                  <a:moveTo>
                    <a:pt x="0" y="0"/>
                  </a:moveTo>
                  <a:lnTo>
                    <a:pt x="4276291" y="0"/>
                  </a:lnTo>
                  <a:lnTo>
                    <a:pt x="4276291" y="1765954"/>
                  </a:lnTo>
                  <a:lnTo>
                    <a:pt x="0" y="1765954"/>
                  </a:lnTo>
                  <a:close/>
                </a:path>
              </a:pathLst>
            </a:custGeom>
            <a:solidFill>
              <a:srgbClr val="411D10">
                <a:alpha val="69804"/>
              </a:srgbClr>
            </a:solidFill>
          </p:spPr>
          <p:txBody>
            <a:bodyPr/>
            <a:lstStyle/>
            <a:p/>
          </p:txBody>
        </p:sp>
        <p:sp>
          <p:nvSpPr>
            <p:cNvPr id="5" name="TextBox 5"/>
            <p:cNvSpPr txBox="1"/>
            <p:nvPr/>
          </p:nvSpPr>
          <p:spPr>
            <a:xfrm>
              <a:off x="0" y="-47625"/>
              <a:ext cx="4276291" cy="1813579"/>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5995" y="3427629"/>
            <a:ext cx="15421953" cy="5033645"/>
          </a:xfrm>
          <a:prstGeom prst="rect">
            <a:avLst/>
          </a:prstGeom>
        </p:spPr>
        <p:txBody>
          <a:bodyPr lIns="0" tIns="0" rIns="0" bIns="0" rtlCol="0" anchor="t">
            <a:spAutoFit/>
          </a:bodyPr>
          <a:lstStyle/>
          <a:p>
            <a:pPr>
              <a:lnSpc>
                <a:spcPts val="4479"/>
              </a:lnSpc>
              <a:spcBef>
                <a:spcPct val="0"/>
              </a:spcBef>
            </a:pPr>
            <a:r>
              <a:rPr lang="en-US" sz="3199">
                <a:solidFill>
                  <a:srgbClr val="FFFFFF"/>
                </a:solidFill>
                <a:latin typeface="Montserrat"/>
              </a:rPr>
              <a:t>The crayfish market refers to the economic ecosystem centered around the production, distribution, and consumption of crayfish, a freshwater crustacean species widely consumed for both culinary and bait purposes. This market encompasses various stakeholders, including crayfish farmers, fishermen, seafood wholesalers, retailers, restaurants, and consumers. Crayfish are valued for their tender meat and unique flavor, making them a sought-after delicacy in many cuisines worldwide. As a result, the market for crayfish as food is significant, with demand influenced by factors such as consumer preferences, culinary trends, and cultural traditions.</a:t>
            </a:r>
          </a:p>
        </p:txBody>
      </p:sp>
      <p:sp>
        <p:nvSpPr>
          <p:cNvPr id="7" name="TextBox 7"/>
          <p:cNvSpPr txBox="1"/>
          <p:nvPr/>
        </p:nvSpPr>
        <p:spPr>
          <a:xfrm>
            <a:off x="4841479" y="2413677"/>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556" b="-17443"/>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696300" y="5921750"/>
            <a:ext cx="8931896" cy="2704124"/>
            <a:chExt cx="860407" cy="260488"/>
          </a:xfrm>
        </p:grpSpPr>
        <p:sp>
          <p:nvSpPr>
            <p:cNvPr id="7" name="Freeform 7"/>
            <p:cNvSpPr/>
            <p:nvPr/>
          </p:nvSpPr>
          <p:spPr>
            <a:xfrm>
              <a:off x="0" y="0"/>
              <a:ext cx="860407" cy="260488"/>
            </a:xfrm>
            <a:custGeom>
              <a:rect l="l" t="t" r="r" b="b"/>
              <a:pathLst>
                <a:path w="860407" h="260488">
                  <a:moveTo>
                    <a:pt x="86677" y="0"/>
                  </a:moveTo>
                  <a:lnTo>
                    <a:pt x="773730" y="0"/>
                  </a:lnTo>
                  <a:cubicBezTo>
                    <a:pt x="821601" y="0"/>
                    <a:pt x="860407" y="38807"/>
                    <a:pt x="860407" y="86677"/>
                  </a:cubicBezTo>
                  <a:lnTo>
                    <a:pt x="860407" y="173810"/>
                  </a:lnTo>
                  <a:cubicBezTo>
                    <a:pt x="860407" y="221681"/>
                    <a:pt x="821601" y="260488"/>
                    <a:pt x="773730" y="260488"/>
                  </a:cubicBezTo>
                  <a:lnTo>
                    <a:pt x="86677" y="260488"/>
                  </a:lnTo>
                  <a:cubicBezTo>
                    <a:pt x="38807" y="260488"/>
                    <a:pt x="0" y="221681"/>
                    <a:pt x="0" y="173810"/>
                  </a:cubicBezTo>
                  <a:lnTo>
                    <a:pt x="0" y="86677"/>
                  </a:lnTo>
                  <a:cubicBezTo>
                    <a:pt x="0" y="38807"/>
                    <a:pt x="38807" y="0"/>
                    <a:pt x="86677" y="0"/>
                  </a:cubicBezTo>
                  <a:close/>
                </a:path>
              </a:pathLst>
            </a:custGeom>
            <a:solidFill>
              <a:srgbClr val="73413B"/>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1063986" y="6253998"/>
            <a:ext cx="2181635" cy="2178908"/>
          </a:xfrm>
          <a:custGeom>
            <a:rect l="l" t="t" r="r" b="b"/>
            <a:pathLst>
              <a:path w="2181635" h="2178908">
                <a:moveTo>
                  <a:pt x="0" y="0"/>
                </a:moveTo>
                <a:lnTo>
                  <a:pt x="2181635" y="0"/>
                </a:lnTo>
                <a:lnTo>
                  <a:pt x="2181635" y="2178907"/>
                </a:lnTo>
                <a:lnTo>
                  <a:pt x="0" y="2178907"/>
                </a:lnTo>
                <a:lnTo>
                  <a:pt x="0" y="0"/>
                </a:lnTo>
                <a:close/>
              </a:path>
            </a:pathLst>
          </a:custGeom>
          <a:blipFill>
            <a:blip r:embed="rId3"/>
            <a:stretch>
              <a:fillRect/>
            </a:stretch>
          </a:blipFill>
        </p:spPr>
        <p:txBody>
          <a:bodyPr/>
          <a:lstStyle/>
          <a:p/>
        </p:txBody>
      </p:sp>
      <p:grpSp>
        <p:nvGrpSpPr>
          <p:cNvPr id="10" name="Group 10"/>
          <p:cNvGrpSpPr/>
          <p:nvPr/>
        </p:nvGrpSpPr>
        <p:grpSpPr>
          <a:xfrm>
            <a:off x="1013122" y="6166802"/>
            <a:ext cx="2149505" cy="2149505"/>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696300" y="2833973"/>
            <a:ext cx="8931896" cy="2704124"/>
            <a:chExt cx="860407" cy="260488"/>
          </a:xfrm>
        </p:grpSpPr>
        <p:sp>
          <p:nvSpPr>
            <p:cNvPr id="14" name="Freeform 14"/>
            <p:cNvSpPr/>
            <p:nvPr/>
          </p:nvSpPr>
          <p:spPr>
            <a:xfrm>
              <a:off x="0" y="0"/>
              <a:ext cx="860407" cy="260488"/>
            </a:xfrm>
            <a:custGeom>
              <a:rect l="l" t="t" r="r" b="b"/>
              <a:pathLst>
                <a:path w="860407" h="260488">
                  <a:moveTo>
                    <a:pt x="86677" y="0"/>
                  </a:moveTo>
                  <a:lnTo>
                    <a:pt x="773730" y="0"/>
                  </a:lnTo>
                  <a:cubicBezTo>
                    <a:pt x="821601" y="0"/>
                    <a:pt x="860407" y="38807"/>
                    <a:pt x="860407" y="86677"/>
                  </a:cubicBezTo>
                  <a:lnTo>
                    <a:pt x="860407" y="173810"/>
                  </a:lnTo>
                  <a:cubicBezTo>
                    <a:pt x="860407" y="221681"/>
                    <a:pt x="821601" y="260488"/>
                    <a:pt x="773730" y="260488"/>
                  </a:cubicBezTo>
                  <a:lnTo>
                    <a:pt x="86677" y="260488"/>
                  </a:lnTo>
                  <a:cubicBezTo>
                    <a:pt x="38807" y="260488"/>
                    <a:pt x="0" y="221681"/>
                    <a:pt x="0" y="173810"/>
                  </a:cubicBezTo>
                  <a:lnTo>
                    <a:pt x="0" y="86677"/>
                  </a:lnTo>
                  <a:cubicBezTo>
                    <a:pt x="0" y="38807"/>
                    <a:pt x="38807" y="0"/>
                    <a:pt x="86677" y="0"/>
                  </a:cubicBezTo>
                  <a:close/>
                </a:path>
              </a:pathLst>
            </a:custGeom>
            <a:solidFill>
              <a:srgbClr val="73413B"/>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1063986" y="3166221"/>
            <a:ext cx="2181635" cy="2178908"/>
          </a:xfrm>
          <a:custGeom>
            <a:rect l="l" t="t" r="r" b="b"/>
            <a:pathLst>
              <a:path w="2181635" h="2178908">
                <a:moveTo>
                  <a:pt x="0" y="0"/>
                </a:moveTo>
                <a:lnTo>
                  <a:pt x="2181635" y="0"/>
                </a:lnTo>
                <a:lnTo>
                  <a:pt x="2181635" y="2178908"/>
                </a:lnTo>
                <a:lnTo>
                  <a:pt x="0" y="2178908"/>
                </a:lnTo>
                <a:lnTo>
                  <a:pt x="0" y="0"/>
                </a:lnTo>
                <a:close/>
              </a:path>
            </a:pathLst>
          </a:custGeom>
          <a:blipFill>
            <a:blip r:embed="rId3"/>
            <a:stretch>
              <a:fillRect/>
            </a:stretch>
          </a:blipFill>
        </p:spPr>
        <p:txBody>
          <a:bodyPr/>
          <a:lstStyle/>
          <a:p/>
        </p:txBody>
      </p:sp>
      <p:grpSp>
        <p:nvGrpSpPr>
          <p:cNvPr id="17" name="Group 17"/>
          <p:cNvGrpSpPr/>
          <p:nvPr/>
        </p:nvGrpSpPr>
        <p:grpSpPr>
          <a:xfrm>
            <a:off x="1013122" y="3079025"/>
            <a:ext cx="2149505" cy="2149505"/>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1300572" y="6725749"/>
            <a:ext cx="1574606" cy="1314013"/>
          </a:xfrm>
          <a:prstGeom prst="rect">
            <a:avLst/>
          </a:prstGeom>
        </p:spPr>
        <p:txBody>
          <a:bodyPr lIns="0" tIns="0" rIns="0" bIns="0" rtlCol="0" anchor="t">
            <a:spAutoFit/>
          </a:bodyPr>
          <a:lstStyle/>
          <a:p>
            <a:pPr algn="ctr">
              <a:lnSpc>
                <a:spcPts val="3153"/>
              </a:lnSpc>
            </a:pPr>
            <a:r>
              <a:rPr lang="en-US" sz="4636">
                <a:solidFill>
                  <a:srgbClr val="1E3048"/>
                </a:solidFill>
                <a:latin typeface="Poppins Bold"/>
              </a:rPr>
              <a:t>2024- 2030</a:t>
            </a:r>
          </a:p>
        </p:txBody>
      </p:sp>
      <p:sp>
        <p:nvSpPr>
          <p:cNvPr id="22" name="TextBox 22"/>
          <p:cNvSpPr txBox="1"/>
          <p:nvPr/>
        </p:nvSpPr>
        <p:spPr>
          <a:xfrm>
            <a:off x="3162627" y="6336709"/>
            <a:ext cx="6001280" cy="1768244"/>
          </a:xfrm>
          <a:prstGeom prst="rect">
            <a:avLst/>
          </a:prstGeom>
        </p:spPr>
        <p:txBody>
          <a:bodyPr lIns="0" tIns="0" rIns="0" bIns="0" rtlCol="0" anchor="t">
            <a:spAutoFit/>
          </a:bodyPr>
          <a:lstStyle/>
          <a:p>
            <a:pPr algn="ctr">
              <a:lnSpc>
                <a:spcPts val="6958"/>
              </a:lnSpc>
            </a:pPr>
            <a:r>
              <a:rPr lang="en-US" sz="4970">
                <a:solidFill>
                  <a:srgbClr val="FFFFFF"/>
                </a:solidFill>
                <a:latin typeface="Poppins"/>
              </a:rPr>
              <a:t>CAGR</a:t>
            </a:r>
          </a:p>
          <a:p>
            <a:pPr algn="ctr">
              <a:lnSpc>
                <a:spcPts val="6958"/>
              </a:lnSpc>
              <a:spcBef>
                <a:spcPct val="0"/>
              </a:spcBef>
            </a:pPr>
            <a:r>
              <a:rPr lang="en-US" sz="4970">
                <a:solidFill>
                  <a:srgbClr val="FFFFFF"/>
                </a:solidFill>
                <a:latin typeface="Poppins"/>
              </a:rPr>
              <a:t>13.20%</a:t>
            </a:r>
          </a:p>
        </p:txBody>
      </p:sp>
      <p:sp>
        <p:nvSpPr>
          <p:cNvPr id="23" name="TextBox 23"/>
          <p:cNvSpPr txBox="1"/>
          <p:nvPr/>
        </p:nvSpPr>
        <p:spPr>
          <a:xfrm>
            <a:off x="1300572" y="3991453"/>
            <a:ext cx="1574606" cy="515150"/>
          </a:xfrm>
          <a:prstGeom prst="rect">
            <a:avLst/>
          </a:prstGeom>
        </p:spPr>
        <p:txBody>
          <a:bodyPr lIns="0" tIns="0" rIns="0" bIns="0" rtlCol="0" anchor="t">
            <a:spAutoFit/>
          </a:bodyPr>
          <a:lstStyle/>
          <a:p>
            <a:pPr algn="ctr">
              <a:lnSpc>
                <a:spcPts val="3153"/>
              </a:lnSpc>
            </a:pPr>
            <a:r>
              <a:rPr lang="en-US" sz="4636">
                <a:solidFill>
                  <a:srgbClr val="1E3048"/>
                </a:solidFill>
                <a:latin typeface="Poppins Bold"/>
              </a:rPr>
              <a:t>2024</a:t>
            </a:r>
          </a:p>
        </p:txBody>
      </p:sp>
      <p:sp>
        <p:nvSpPr>
          <p:cNvPr id="24" name="TextBox 24"/>
          <p:cNvSpPr txBox="1"/>
          <p:nvPr/>
        </p:nvSpPr>
        <p:spPr>
          <a:xfrm>
            <a:off x="3245621" y="3235238"/>
            <a:ext cx="6001280" cy="1768244"/>
          </a:xfrm>
          <a:prstGeom prst="rect">
            <a:avLst/>
          </a:prstGeom>
        </p:spPr>
        <p:txBody>
          <a:bodyPr lIns="0" tIns="0" rIns="0" bIns="0" rtlCol="0" anchor="t">
            <a:spAutoFit/>
          </a:bodyPr>
          <a:lstStyle/>
          <a:p>
            <a:pPr algn="ctr">
              <a:lnSpc>
                <a:spcPts val="6958"/>
              </a:lnSpc>
            </a:pPr>
            <a:r>
              <a:rPr lang="en-US" sz="4970">
                <a:solidFill>
                  <a:srgbClr val="FFFFFF"/>
                </a:solidFill>
                <a:latin typeface="Poppins"/>
              </a:rPr>
              <a:t>MARKET SIZE</a:t>
            </a:r>
          </a:p>
          <a:p>
            <a:pPr algn="ctr">
              <a:lnSpc>
                <a:spcPts val="6958"/>
              </a:lnSpc>
              <a:spcBef>
                <a:spcPct val="0"/>
              </a:spcBef>
            </a:pPr>
            <a:r>
              <a:rPr lang="en-US" sz="4970">
                <a:solidFill>
                  <a:srgbClr val="FFFFFF"/>
                </a:solidFill>
                <a:latin typeface="Poppins"/>
              </a:rPr>
              <a:t>USD 9981.58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199858" y="1726149"/>
            <a:ext cx="7367760" cy="3674310"/>
            <a:chExt cx="9357879" cy="4666784"/>
          </a:xfrm>
        </p:grpSpPr>
        <p:sp>
          <p:nvSpPr>
            <p:cNvPr id="7" name="Freeform 7"/>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691917"/>
            </a:solidFill>
          </p:spPr>
          <p:txBody>
            <a:bodyPr/>
            <a:lstStyle/>
            <a:p/>
          </p:txBody>
        </p:sp>
      </p:grpSp>
      <p:grpSp>
        <p:nvGrpSpPr>
          <p:cNvPr id="8" name="Group 8"/>
          <p:cNvGrpSpPr/>
          <p:nvPr/>
        </p:nvGrpSpPr>
        <p:grpSpPr>
          <a:xfrm rot="5400000">
            <a:off x="1325396" y="1897249"/>
            <a:ext cx="809850" cy="345387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199858" y="5822715"/>
            <a:ext cx="7367760" cy="3674310"/>
            <a:chExt cx="9357879" cy="4666784"/>
          </a:xfrm>
        </p:grpSpPr>
        <p:sp>
          <p:nvSpPr>
            <p:cNvPr id="11" name="Freeform 11"/>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917259"/>
            </a:solidFill>
          </p:spPr>
          <p:txBody>
            <a:bodyPr/>
            <a:lstStyle/>
            <a:p/>
          </p:txBody>
        </p:sp>
      </p:grpSp>
      <p:grpSp>
        <p:nvGrpSpPr>
          <p:cNvPr id="12" name="Group 12"/>
          <p:cNvGrpSpPr/>
          <p:nvPr/>
        </p:nvGrpSpPr>
        <p:grpSpPr>
          <a:xfrm rot="5400000">
            <a:off x="1322013" y="5756477"/>
            <a:ext cx="809850" cy="345387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453876" y="2404573"/>
            <a:ext cx="5838741" cy="2250786"/>
          </a:xfrm>
          <a:prstGeom prst="rect">
            <a:avLst/>
          </a:prstGeom>
        </p:spPr>
        <p:txBody>
          <a:bodyPr lIns="0" tIns="0" rIns="0" bIns="0" rtlCol="0" anchor="t">
            <a:spAutoFit/>
          </a:bodyPr>
          <a:lstStyle/>
          <a:p>
            <a:pPr marL="687596" lvl="1" indent="-343798">
              <a:lnSpc>
                <a:spcPts val="4458"/>
              </a:lnSpc>
              <a:buFont typeface="Arial"/>
              <a:buChar char="•"/>
            </a:pPr>
            <a:r>
              <a:rPr lang="en-US" sz="3184">
                <a:solidFill>
                  <a:srgbClr val="FFFFFF"/>
                </a:solidFill>
                <a:latin typeface="Montserrat"/>
              </a:rPr>
              <a:t>Red Swamp Crayfish</a:t>
            </a:r>
          </a:p>
          <a:p>
            <a:pPr marL="687596" lvl="1" indent="-343798">
              <a:lnSpc>
                <a:spcPts val="4458"/>
              </a:lnSpc>
              <a:buFont typeface="Arial"/>
              <a:buChar char="•"/>
            </a:pPr>
            <a:r>
              <a:rPr lang="en-US" sz="3184">
                <a:solidFill>
                  <a:srgbClr val="FFFFFF"/>
                </a:solidFill>
                <a:latin typeface="Montserrat"/>
              </a:rPr>
              <a:t>Virile Crayfish</a:t>
            </a:r>
          </a:p>
          <a:p>
            <a:pPr marL="687596" lvl="1" indent="-343798">
              <a:lnSpc>
                <a:spcPts val="4458"/>
              </a:lnSpc>
              <a:buFont typeface="Arial"/>
              <a:buChar char="•"/>
            </a:pPr>
            <a:r>
              <a:rPr lang="en-US" sz="3184">
                <a:solidFill>
                  <a:srgbClr val="FFFFFF"/>
                </a:solidFill>
                <a:latin typeface="Montserrat"/>
              </a:rPr>
              <a:t>Ringed Crayfish</a:t>
            </a:r>
          </a:p>
          <a:p>
            <a:pPr marL="687596" lvl="1" indent="-343798">
              <a:lnSpc>
                <a:spcPts val="4458"/>
              </a:lnSpc>
              <a:buFont typeface="Arial"/>
              <a:buChar char="•"/>
            </a:pPr>
            <a:r>
              <a:rPr lang="en-US" sz="3184">
                <a:solidFill>
                  <a:srgbClr val="FFFFFF"/>
                </a:solidFill>
                <a:latin typeface="Montserrat"/>
              </a:rPr>
              <a:t>Rusty Crayfish</a:t>
            </a:r>
          </a:p>
        </p:txBody>
      </p:sp>
      <p:sp>
        <p:nvSpPr>
          <p:cNvPr id="16" name="TextBox 16"/>
          <p:cNvSpPr txBox="1"/>
          <p:nvPr/>
        </p:nvSpPr>
        <p:spPr>
          <a:xfrm>
            <a:off x="245269" y="7126115"/>
            <a:ext cx="2963339" cy="709805"/>
          </a:xfrm>
          <a:prstGeom prst="rect">
            <a:avLst/>
          </a:prstGeom>
        </p:spPr>
        <p:txBody>
          <a:bodyPr lIns="0" tIns="0" rIns="0" bIns="0" rtlCol="0" anchor="t">
            <a:spAutoFit/>
          </a:bodyPr>
          <a:lstStyle/>
          <a:p>
            <a:pPr algn="ctr">
              <a:lnSpc>
                <a:spcPts val="2775"/>
              </a:lnSpc>
            </a:pPr>
            <a:r>
              <a:rPr lang="en-US" sz="2748">
                <a:solidFill>
                  <a:srgbClr val="43B4BE"/>
                </a:solidFill>
                <a:latin typeface="Montserrat Classic"/>
              </a:rPr>
              <a:t>Product Segment</a:t>
            </a:r>
          </a:p>
        </p:txBody>
      </p:sp>
      <p:sp>
        <p:nvSpPr>
          <p:cNvPr id="17" name="TextBox 17"/>
          <p:cNvSpPr txBox="1"/>
          <p:nvPr/>
        </p:nvSpPr>
        <p:spPr>
          <a:xfrm>
            <a:off x="245269" y="3460684"/>
            <a:ext cx="2963339" cy="364249"/>
          </a:xfrm>
          <a:prstGeom prst="rect">
            <a:avLst/>
          </a:prstGeom>
        </p:spPr>
        <p:txBody>
          <a:bodyPr lIns="0" tIns="0" rIns="0" bIns="0" rtlCol="0" anchor="t">
            <a:spAutoFit/>
          </a:bodyPr>
          <a:lstStyle/>
          <a:p>
            <a:pPr algn="ctr">
              <a:lnSpc>
                <a:spcPts val="2775"/>
              </a:lnSpc>
            </a:pPr>
            <a:r>
              <a:rPr lang="en-US" sz="2748">
                <a:solidFill>
                  <a:srgbClr val="43B4BE"/>
                </a:solidFill>
                <a:latin typeface="Montserrat Classic"/>
              </a:rPr>
              <a:t>Type Segment</a:t>
            </a:r>
          </a:p>
        </p:txBody>
      </p:sp>
      <p:sp>
        <p:nvSpPr>
          <p:cNvPr id="18" name="TextBox 18"/>
          <p:cNvSpPr txBox="1"/>
          <p:nvPr/>
        </p:nvSpPr>
        <p:spPr>
          <a:xfrm>
            <a:off x="3457259" y="6607810"/>
            <a:ext cx="5838741" cy="1684535"/>
          </a:xfrm>
          <a:prstGeom prst="rect">
            <a:avLst/>
          </a:prstGeom>
        </p:spPr>
        <p:txBody>
          <a:bodyPr lIns="0" tIns="0" rIns="0" bIns="0" rtlCol="0" anchor="t">
            <a:spAutoFit/>
          </a:bodyPr>
          <a:lstStyle/>
          <a:p>
            <a:pPr marL="687596" lvl="1" indent="-343798">
              <a:lnSpc>
                <a:spcPts val="4458"/>
              </a:lnSpc>
              <a:buFont typeface="Arial"/>
              <a:buChar char="•"/>
            </a:pPr>
            <a:r>
              <a:rPr lang="en-US" sz="3184">
                <a:solidFill>
                  <a:srgbClr val="FFFFFF"/>
                </a:solidFill>
                <a:latin typeface="Montserrat"/>
              </a:rPr>
              <a:t>Food</a:t>
            </a:r>
          </a:p>
          <a:p>
            <a:pPr marL="687596" lvl="1" indent="-343798">
              <a:lnSpc>
                <a:spcPts val="4458"/>
              </a:lnSpc>
              <a:buFont typeface="Arial"/>
              <a:buChar char="•"/>
            </a:pPr>
            <a:r>
              <a:rPr lang="en-US" sz="3184">
                <a:solidFill>
                  <a:srgbClr val="FFFFFF"/>
                </a:solidFill>
                <a:latin typeface="Montserrat"/>
              </a:rPr>
              <a:t>Bait</a:t>
            </a:r>
          </a:p>
          <a:p>
            <a:pPr marL="687596" lvl="1" indent="-343798">
              <a:lnSpc>
                <a:spcPts val="4458"/>
              </a:lnSpc>
              <a:buFont typeface="Arial"/>
              <a:buChar char="•"/>
            </a:pPr>
            <a:r>
              <a:rPr lang="en-US" sz="3184">
                <a:solidFill>
                  <a:srgbClr val="FFFFFF"/>
                </a:solidFill>
                <a:latin typeface="Montserrat"/>
              </a:rPr>
              <a:t>Pets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80669"/>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Crayfish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833" b="-8833"/>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4A1B11"/>
            </a:solidFill>
          </p:spPr>
          <p:txBody>
            <a:bodyPr/>
            <a:lstStyle/>
            <a:p/>
          </p:txBody>
        </p:sp>
      </p:grpSp>
      <p:grpSp>
        <p:nvGrpSpPr>
          <p:cNvPr id="5" name="Group 5"/>
          <p:cNvGrpSpPr/>
          <p:nvPr/>
        </p:nvGrpSpPr>
        <p:grpSpPr>
          <a:xfrm>
            <a:off x="4836601" y="1609104"/>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8E3015"/>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A1B11"/>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8E3015"/>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A1B11"/>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8E3015"/>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633590" y="1837363"/>
            <a:ext cx="7429429" cy="2809875"/>
          </a:xfrm>
          <a:prstGeom prst="rect">
            <a:avLst/>
          </a:prstGeom>
        </p:spPr>
        <p:txBody>
          <a:bodyPr lIns="0" tIns="0" rIns="0" bIns="0" rtlCol="0" anchor="t">
            <a:spAutoFit/>
          </a:bodyPr>
          <a:lstStyle/>
          <a:p>
            <a:pPr marL="755651" lvl="1" indent="-377825">
              <a:lnSpc>
                <a:spcPts val="3675"/>
              </a:lnSpc>
              <a:buFont typeface="Arial"/>
              <a:buChar char="•"/>
            </a:pPr>
            <a:r>
              <a:rPr lang="en-US" sz="3500" spc="112">
                <a:solidFill>
                  <a:srgbClr val="FFFFFF"/>
                </a:solidFill>
                <a:latin typeface="Barlow"/>
              </a:rPr>
              <a:t>Advancements in Crayfish Aquaculture Techniques Enhance Production Efficiency </a:t>
            </a:r>
          </a:p>
          <a:p>
            <a:pPr marL="755651" lvl="1" indent="-377825">
              <a:lnSpc>
                <a:spcPts val="3675"/>
              </a:lnSpc>
              <a:buFont typeface="Arial"/>
              <a:buChar char="•"/>
            </a:pPr>
            <a:r>
              <a:rPr lang="en-US" sz="3500" spc="112">
                <a:solidFill>
                  <a:srgbClr val="FFFFFF"/>
                </a:solidFill>
                <a:latin typeface="Barlow"/>
              </a:rPr>
              <a:t>Growing Awareness of the Nutritional Benefits of Crayfish to Boost Market Growth</a:t>
            </a:r>
          </a:p>
        </p:txBody>
      </p:sp>
      <p:sp>
        <p:nvSpPr>
          <p:cNvPr id="18" name="TextBox 18"/>
          <p:cNvSpPr txBox="1"/>
          <p:nvPr/>
        </p:nvSpPr>
        <p:spPr>
          <a:xfrm>
            <a:off x="6992012" y="6529894"/>
            <a:ext cx="7071007" cy="1076325"/>
          </a:xfrm>
          <a:prstGeom prst="rect">
            <a:avLst/>
          </a:prstGeom>
        </p:spPr>
        <p:txBody>
          <a:bodyPr lIns="0" tIns="0" rIns="0" bIns="0" rtlCol="0" anchor="t">
            <a:spAutoFit/>
          </a:bodyPr>
          <a:lstStyle/>
          <a:p>
            <a:pPr>
              <a:lnSpc>
                <a:spcPts val="4199"/>
              </a:lnSpc>
            </a:pPr>
            <a:r>
              <a:rPr lang="en-US" sz="3999" spc="127">
                <a:solidFill>
                  <a:srgbClr val="FFFFFF"/>
                </a:solidFill>
                <a:latin typeface="Barlow"/>
              </a:rPr>
              <a:t>High Transportation Costs Hinder Market Expansion</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120009" y="1492667"/>
            <a:ext cx="16047982" cy="7301666"/>
            <a:chExt cx="4226629" cy="1923072"/>
          </a:xfrm>
        </p:grpSpPr>
        <p:sp>
          <p:nvSpPr>
            <p:cNvPr id="4" name="Freeform 4"/>
            <p:cNvSpPr/>
            <p:nvPr/>
          </p:nvSpPr>
          <p:spPr>
            <a:xfrm>
              <a:off x="0" y="0"/>
              <a:ext cx="4226629" cy="1923073"/>
            </a:xfrm>
            <a:custGeom>
              <a:rect l="l" t="t" r="r" b="b"/>
              <a:pathLst>
                <a:path w="4226629" h="1923073">
                  <a:moveTo>
                    <a:pt x="0" y="0"/>
                  </a:moveTo>
                  <a:lnTo>
                    <a:pt x="4226629" y="0"/>
                  </a:lnTo>
                  <a:lnTo>
                    <a:pt x="4226629" y="1923073"/>
                  </a:lnTo>
                  <a:lnTo>
                    <a:pt x="0" y="1923073"/>
                  </a:lnTo>
                  <a:close/>
                </a:path>
              </a:pathLst>
            </a:custGeom>
            <a:solidFill>
              <a:srgbClr val="73413B">
                <a:alpha val="85882"/>
              </a:srgbClr>
            </a:solidFill>
          </p:spPr>
          <p:txBody>
            <a:bodyPr/>
            <a:lstStyle/>
            <a:p/>
          </p:txBody>
        </p:sp>
        <p:sp>
          <p:nvSpPr>
            <p:cNvPr id="5" name="TextBox 5"/>
            <p:cNvSpPr txBox="1"/>
            <p:nvPr/>
          </p:nvSpPr>
          <p:spPr>
            <a:xfrm>
              <a:off x="0" y="-38100"/>
              <a:ext cx="4226629" cy="196117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614157" y="1826744"/>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
        <p:nvSpPr>
          <p:cNvPr id="7" name="TextBox 7"/>
          <p:cNvSpPr txBox="1"/>
          <p:nvPr/>
        </p:nvSpPr>
        <p:spPr>
          <a:xfrm>
            <a:off x="1396910" y="2771760"/>
            <a:ext cx="15494180" cy="5848349"/>
          </a:xfrm>
          <a:prstGeom prst="rect">
            <a:avLst/>
          </a:prstGeom>
        </p:spPr>
        <p:txBody>
          <a:bodyPr lIns="0" tIns="0" rIns="0" bIns="0" rtlCol="0" anchor="t">
            <a:spAutoFit/>
          </a:bodyPr>
          <a:lstStyle/>
          <a:p>
            <a:pPr marL="647705" lvl="1" indent="-323852">
              <a:lnSpc>
                <a:spcPts val="4200"/>
              </a:lnSpc>
              <a:buFont typeface="Arial"/>
              <a:buChar char="•"/>
            </a:pPr>
            <a:r>
              <a:rPr lang="en-US" sz="3000">
                <a:solidFill>
                  <a:srgbClr val="FFFFFF"/>
                </a:solidFill>
                <a:latin typeface="Montserrat"/>
              </a:rPr>
              <a:t>The global Crayfish market will expand significantly by 13.20% CAGR between 2024 to 2031.</a:t>
            </a:r>
          </a:p>
          <a:p>
            <a:pPr marL="647705" lvl="1" indent="-323852">
              <a:lnSpc>
                <a:spcPts val="4200"/>
              </a:lnSpc>
              <a:buFont typeface="Arial"/>
              <a:buChar char="•"/>
            </a:pPr>
            <a:r>
              <a:rPr lang="en-US" sz="3000">
                <a:solidFill>
                  <a:srgbClr val="FFFFFF"/>
                </a:solidFill>
                <a:latin typeface="Montserrat"/>
              </a:rPr>
              <a:t>The Red Swamp Crayfish market segment primarily targets both food and bait industries. As a popular culinary delicacy, it caters to restaurants and seafood wholesalers. Additionally, it serves as effective bait for anglers, appealing to fishing enthusiasts aiming to attract freshwater game fish like bass and trout.</a:t>
            </a:r>
          </a:p>
          <a:p>
            <a:pPr marL="647705" lvl="1" indent="-323852">
              <a:lnSpc>
                <a:spcPts val="4200"/>
              </a:lnSpc>
              <a:buFont typeface="Arial"/>
              <a:buChar char="•"/>
            </a:pPr>
            <a:r>
              <a:rPr lang="en-US" sz="3000">
                <a:solidFill>
                  <a:srgbClr val="FFFFFF"/>
                </a:solidFill>
                <a:latin typeface="Montserrat"/>
              </a:rPr>
              <a:t>Consumer demand for seafood delicacies, regulatory policies governing fishing and aquaculture practices, environmental sustainability concerns, technological advancements in aquaculture techniques, fluctuations in supply due to natural factors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5531408" y="2870545"/>
            <a:ext cx="4928375" cy="1569546"/>
          </a:xfrm>
          <a:custGeom>
            <a:rect l="l" t="t" r="r" b="b"/>
            <a:pathLst>
              <a:path w="4928375" h="1569546">
                <a:moveTo>
                  <a:pt x="0" y="0"/>
                </a:moveTo>
                <a:lnTo>
                  <a:pt x="4928375" y="0"/>
                </a:lnTo>
                <a:lnTo>
                  <a:pt x="4928375" y="1569546"/>
                </a:lnTo>
                <a:lnTo>
                  <a:pt x="0" y="1569546"/>
                </a:lnTo>
                <a:lnTo>
                  <a:pt x="0" y="0"/>
                </a:lnTo>
                <a:close/>
              </a:path>
            </a:pathLst>
          </a:custGeom>
          <a:blipFill>
            <a:blip r:embed="rId2"/>
            <a:stretch>
              <a:fillRect/>
            </a:stretch>
          </a:blipFill>
        </p:spPr>
        <p:txBody>
          <a:bodyPr/>
          <a:lstStyle/>
          <a:p/>
        </p:txBody>
      </p:sp>
      <p:sp>
        <p:nvSpPr>
          <p:cNvPr id="3" name="Freeform 3"/>
          <p:cNvSpPr/>
          <p:nvPr/>
        </p:nvSpPr>
        <p:spPr>
          <a:xfrm>
            <a:off x="11001251" y="2167136"/>
            <a:ext cx="3101538" cy="2976364"/>
          </a:xfrm>
          <a:custGeom>
            <a:rect l="l" t="t" r="r" b="b"/>
            <a:pathLst>
              <a:path w="3101538" h="2976364">
                <a:moveTo>
                  <a:pt x="0" y="0"/>
                </a:moveTo>
                <a:lnTo>
                  <a:pt x="3101538" y="0"/>
                </a:lnTo>
                <a:lnTo>
                  <a:pt x="3101538" y="2976364"/>
                </a:lnTo>
                <a:lnTo>
                  <a:pt x="0" y="2976364"/>
                </a:lnTo>
                <a:lnTo>
                  <a:pt x="0" y="0"/>
                </a:lnTo>
                <a:close/>
              </a:path>
            </a:pathLst>
          </a:custGeom>
          <a:blipFill>
            <a:blip r:embed="rId3"/>
            <a:stretch>
              <a:fillRect l="-896" t="-1869" r="0" b="-3271"/>
            </a:stretch>
          </a:blipFill>
        </p:spPr>
        <p:txBody>
          <a:bodyPr/>
          <a:lstStyle/>
          <a:p/>
        </p:txBody>
      </p:sp>
      <p:sp>
        <p:nvSpPr>
          <p:cNvPr id="4" name="Freeform 4"/>
          <p:cNvSpPr/>
          <p:nvPr/>
        </p:nvSpPr>
        <p:spPr>
          <a:xfrm>
            <a:off x="227888" y="-124057"/>
            <a:ext cx="5303520" cy="10411057"/>
          </a:xfrm>
          <a:custGeom>
            <a:rect l="l" t="t" r="r" b="b"/>
            <a:pathLst>
              <a:path w="5303520" h="10411057">
                <a:moveTo>
                  <a:pt x="0" y="0"/>
                </a:moveTo>
                <a:lnTo>
                  <a:pt x="5303520" y="0"/>
                </a:lnTo>
                <a:lnTo>
                  <a:pt x="5303520" y="10411057"/>
                </a:lnTo>
                <a:lnTo>
                  <a:pt x="0" y="10411057"/>
                </a:lnTo>
                <a:lnTo>
                  <a:pt x="0" y="0"/>
                </a:lnTo>
                <a:close/>
              </a:path>
            </a:pathLst>
          </a:custGeom>
          <a:blipFill>
            <a:blip r:embed="rId4"/>
            <a:stretch>
              <a:fillRect l="-26293" r="-218534" b="-17142"/>
            </a:stretch>
          </a:blipFill>
        </p:spPr>
        <p:txBody>
          <a:bodyPr/>
          <a:lstStyle/>
          <a:p/>
        </p:txBody>
      </p:sp>
      <p:sp>
        <p:nvSpPr>
          <p:cNvPr id="5" name="Freeform 5"/>
          <p:cNvSpPr/>
          <p:nvPr/>
        </p:nvSpPr>
        <p:spPr>
          <a:xfrm>
            <a:off x="14458665" y="2870545"/>
            <a:ext cx="3367870" cy="1587823"/>
          </a:xfrm>
          <a:custGeom>
            <a:rect l="l" t="t" r="r" b="b"/>
            <a:pathLst>
              <a:path w="3367870" h="1587823">
                <a:moveTo>
                  <a:pt x="0" y="0"/>
                </a:moveTo>
                <a:lnTo>
                  <a:pt x="3367870" y="0"/>
                </a:lnTo>
                <a:lnTo>
                  <a:pt x="3367870" y="1587824"/>
                </a:lnTo>
                <a:lnTo>
                  <a:pt x="0" y="1587824"/>
                </a:lnTo>
                <a:lnTo>
                  <a:pt x="0" y="0"/>
                </a:lnTo>
                <a:close/>
              </a:path>
            </a:pathLst>
          </a:custGeom>
          <a:blipFill>
            <a:blip r:embed="rId5"/>
            <a:stretch>
              <a:fillRect l="-8751" t="-20087" r="-8013" b="-23177"/>
            </a:stretch>
          </a:blipFill>
        </p:spPr>
        <p:txBody>
          <a:bodyPr/>
          <a:lstStyle/>
          <a:p/>
        </p:txBody>
      </p:sp>
      <p:sp>
        <p:nvSpPr>
          <p:cNvPr id="6" name="Freeform 6"/>
          <p:cNvSpPr/>
          <p:nvPr/>
        </p:nvSpPr>
        <p:spPr>
          <a:xfrm>
            <a:off x="4338786" y="5081471"/>
            <a:ext cx="4267215" cy="1742291"/>
          </a:xfrm>
          <a:custGeom>
            <a:rect l="l" t="t" r="r" b="b"/>
            <a:pathLst>
              <a:path w="4267215" h="1742290">
                <a:moveTo>
                  <a:pt x="0" y="0"/>
                </a:moveTo>
                <a:lnTo>
                  <a:pt x="4267215" y="0"/>
                </a:lnTo>
                <a:lnTo>
                  <a:pt x="4267215" y="1742291"/>
                </a:lnTo>
                <a:lnTo>
                  <a:pt x="0" y="1742291"/>
                </a:lnTo>
                <a:lnTo>
                  <a:pt x="0" y="0"/>
                </a:lnTo>
                <a:close/>
              </a:path>
            </a:pathLst>
          </a:custGeom>
          <a:blipFill>
            <a:blip r:embed="rId6"/>
            <a:stretch>
              <a:fillRect/>
            </a:stretch>
          </a:blipFill>
        </p:spPr>
        <p:txBody>
          <a:bodyPr/>
          <a:lstStyle/>
          <a:p/>
        </p:txBody>
      </p:sp>
      <p:sp>
        <p:nvSpPr>
          <p:cNvPr id="7" name="Freeform 7"/>
          <p:cNvSpPr/>
          <p:nvPr/>
        </p:nvSpPr>
        <p:spPr>
          <a:xfrm>
            <a:off x="9144000" y="5344736"/>
            <a:ext cx="3647828" cy="2262925"/>
          </a:xfrm>
          <a:custGeom>
            <a:rect l="l" t="t" r="r" b="b"/>
            <a:pathLst>
              <a:path w="3647828" h="2262925">
                <a:moveTo>
                  <a:pt x="0" y="0"/>
                </a:moveTo>
                <a:lnTo>
                  <a:pt x="3647828" y="0"/>
                </a:lnTo>
                <a:lnTo>
                  <a:pt x="3647828" y="2262925"/>
                </a:lnTo>
                <a:lnTo>
                  <a:pt x="0" y="2262925"/>
                </a:lnTo>
                <a:lnTo>
                  <a:pt x="0" y="0"/>
                </a:lnTo>
                <a:close/>
              </a:path>
            </a:pathLst>
          </a:custGeom>
          <a:blipFill>
            <a:blip r:embed="rId7"/>
            <a:stretch>
              <a:fillRect t="-58085" b="-50474"/>
            </a:stretch>
          </a:blipFill>
        </p:spPr>
        <p:txBody>
          <a:bodyPr/>
          <a:lstStyle/>
          <a:p/>
        </p:txBody>
      </p:sp>
      <p:sp>
        <p:nvSpPr>
          <p:cNvPr id="8" name="Freeform 8"/>
          <p:cNvSpPr/>
          <p:nvPr/>
        </p:nvSpPr>
        <p:spPr>
          <a:xfrm>
            <a:off x="13111714" y="5753100"/>
            <a:ext cx="4900412" cy="1190065"/>
          </a:xfrm>
          <a:custGeom>
            <a:rect l="l" t="t" r="r" b="b"/>
            <a:pathLst>
              <a:path w="4900412" h="1190065">
                <a:moveTo>
                  <a:pt x="0" y="0"/>
                </a:moveTo>
                <a:lnTo>
                  <a:pt x="4900412" y="0"/>
                </a:lnTo>
                <a:lnTo>
                  <a:pt x="4900412" y="1190065"/>
                </a:lnTo>
                <a:lnTo>
                  <a:pt x="0" y="1190065"/>
                </a:lnTo>
                <a:lnTo>
                  <a:pt x="0" y="0"/>
                </a:lnTo>
                <a:close/>
              </a:path>
            </a:pathLst>
          </a:custGeom>
          <a:blipFill>
            <a:blip r:embed="rId8"/>
            <a:stretch>
              <a:fillRect t="-86282" b="-29256"/>
            </a:stretch>
          </a:blipFill>
        </p:spPr>
        <p:txBody>
          <a:bodyPr/>
          <a:lstStyle/>
          <a:p/>
        </p:txBody>
      </p:sp>
      <p:sp>
        <p:nvSpPr>
          <p:cNvPr id="9" name="Freeform 9"/>
          <p:cNvSpPr/>
          <p:nvPr/>
        </p:nvSpPr>
        <p:spPr>
          <a:xfrm>
            <a:off x="4241271" y="7461937"/>
            <a:ext cx="4462245" cy="2124879"/>
          </a:xfrm>
          <a:custGeom>
            <a:rect l="l" t="t" r="r" b="b"/>
            <a:pathLst>
              <a:path w="4462245" h="2124879">
                <a:moveTo>
                  <a:pt x="0" y="0"/>
                </a:moveTo>
                <a:lnTo>
                  <a:pt x="4462245" y="0"/>
                </a:lnTo>
                <a:lnTo>
                  <a:pt x="4462245" y="2124879"/>
                </a:lnTo>
                <a:lnTo>
                  <a:pt x="0" y="2124879"/>
                </a:lnTo>
                <a:lnTo>
                  <a:pt x="0" y="0"/>
                </a:lnTo>
                <a:close/>
              </a:path>
            </a:pathLst>
          </a:custGeom>
          <a:blipFill>
            <a:blip r:embed="rId9"/>
            <a:stretch>
              <a:fillRect/>
            </a:stretch>
          </a:blipFill>
        </p:spPr>
        <p:txBody>
          <a:bodyPr/>
          <a:lstStyle/>
          <a:p/>
        </p:txBody>
      </p:sp>
      <p:sp>
        <p:nvSpPr>
          <p:cNvPr id="10" name="Freeform 10"/>
          <p:cNvSpPr/>
          <p:nvPr/>
        </p:nvSpPr>
        <p:spPr>
          <a:xfrm>
            <a:off x="9410015" y="7607661"/>
            <a:ext cx="2609760" cy="2609760"/>
          </a:xfrm>
          <a:custGeom>
            <a:rect l="l" t="t" r="r" b="b"/>
            <a:pathLst>
              <a:path w="2609760" h="2609760">
                <a:moveTo>
                  <a:pt x="0" y="0"/>
                </a:moveTo>
                <a:lnTo>
                  <a:pt x="2609760" y="0"/>
                </a:lnTo>
                <a:lnTo>
                  <a:pt x="2609760" y="2609760"/>
                </a:lnTo>
                <a:lnTo>
                  <a:pt x="0" y="2609760"/>
                </a:lnTo>
                <a:lnTo>
                  <a:pt x="0" y="0"/>
                </a:lnTo>
                <a:close/>
              </a:path>
            </a:pathLst>
          </a:custGeom>
          <a:blipFill>
            <a:blip r:embed="rId10"/>
            <a:stretch>
              <a:fillRect/>
            </a:stretch>
          </a:blipFill>
        </p:spPr>
        <p:txBody>
          <a:bodyPr/>
          <a:lstStyle/>
          <a:p/>
        </p:txBody>
      </p:sp>
      <p:sp>
        <p:nvSpPr>
          <p:cNvPr id="11" name="Freeform 11"/>
          <p:cNvSpPr/>
          <p:nvPr/>
        </p:nvSpPr>
        <p:spPr>
          <a:xfrm>
            <a:off x="12724625" y="7807686"/>
            <a:ext cx="5074703" cy="1804811"/>
          </a:xfrm>
          <a:custGeom>
            <a:rect l="l" t="t" r="r" b="b"/>
            <a:pathLst>
              <a:path w="5074703" h="1804811">
                <a:moveTo>
                  <a:pt x="0" y="0"/>
                </a:moveTo>
                <a:lnTo>
                  <a:pt x="5074703" y="0"/>
                </a:lnTo>
                <a:lnTo>
                  <a:pt x="5074703" y="1804811"/>
                </a:lnTo>
                <a:lnTo>
                  <a:pt x="0" y="1804811"/>
                </a:lnTo>
                <a:lnTo>
                  <a:pt x="0" y="0"/>
                </a:lnTo>
                <a:close/>
              </a:path>
            </a:pathLst>
          </a:custGeom>
          <a:blipFill>
            <a:blip r:embed="rId11"/>
            <a:stretch>
              <a:fillRect/>
            </a:stretch>
          </a:blipFill>
        </p:spPr>
        <p:txBody>
          <a:bodyPr/>
          <a:lstStyle/>
          <a:p/>
        </p:txBody>
      </p:sp>
      <p:sp>
        <p:nvSpPr>
          <p:cNvPr id="12" name="TextBox 12"/>
          <p:cNvSpPr txBox="1"/>
          <p:nvPr/>
        </p:nvSpPr>
        <p:spPr>
          <a:xfrm>
            <a:off x="7787922"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pvn5t22"/>
              </a:rPr>
              <a:t>https://tinyurl.com/3pvn5t22</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46</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Crayfish Market Report 2024</dc:title>
  <cp:lastModifiedBy>decipher market</cp:lastModifiedBy>
  <cp:revision>2</cp:revision>
  <dcterms:created xsi:type="dcterms:W3CDTF">2006-08-16T00:00:00Z</dcterms:created>
  <dcterms:modified xsi:type="dcterms:W3CDTF">2024-04-13T02:34:25Z</dcterms:modified>
</cp:coreProperties>
</file>