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>
        <p:scale>
          <a:sx n="75" d="100"/>
          <a:sy n="75" d="100"/>
        </p:scale>
        <p:origin x="-43" y="-23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B7C6C-220F-45BA-AEA7-39281982A64A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6E468-5A78-4161-ADF6-D16AF20D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8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6E468-5A78-4161-ADF6-D16AF20D45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6632" y="1298715"/>
            <a:ext cx="10000908" cy="86466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93570" y="193624"/>
            <a:ext cx="14455775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57098"/>
            <a:ext cx="16999711" cy="21911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64410" y="3597402"/>
            <a:ext cx="13759179" cy="3759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jpg"/><Relationship Id="rId16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gnitivemarketresearch.com/" TargetMode="External"/><Relationship Id="rId4" Type="http://schemas.openxmlformats.org/officeDocument/2006/relationships/hyperlink" Target="http://tinyurl.com/3hc35ra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269223" y="0"/>
            <a:ext cx="10019030" cy="10287000"/>
          </a:xfrm>
          <a:custGeom>
            <a:avLst/>
            <a:gdLst/>
            <a:ahLst/>
            <a:cxnLst/>
            <a:rect l="l" t="t" r="r" b="b"/>
            <a:pathLst>
              <a:path w="10019030" h="10287000">
                <a:moveTo>
                  <a:pt x="10018776" y="0"/>
                </a:moveTo>
                <a:lnTo>
                  <a:pt x="0" y="0"/>
                </a:lnTo>
                <a:lnTo>
                  <a:pt x="0" y="10287000"/>
                </a:lnTo>
                <a:lnTo>
                  <a:pt x="10018776" y="10287000"/>
                </a:lnTo>
                <a:lnTo>
                  <a:pt x="10018776" y="0"/>
                </a:lnTo>
                <a:close/>
              </a:path>
            </a:pathLst>
          </a:custGeom>
          <a:solidFill>
            <a:srgbClr val="77A0B8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535669" y="2792679"/>
            <a:ext cx="9257030" cy="461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9395"/>
              </a:lnSpc>
              <a:spcBef>
                <a:spcPts val="95"/>
              </a:spcBef>
            </a:pPr>
            <a:r>
              <a:rPr sz="8500" spc="-10" dirty="0">
                <a:solidFill>
                  <a:srgbClr val="FFFFFF"/>
                </a:solidFill>
                <a:latin typeface="Lato"/>
                <a:cs typeface="Lato"/>
              </a:rPr>
              <a:t>GLOBAL</a:t>
            </a:r>
            <a:endParaRPr sz="8500" dirty="0">
              <a:latin typeface="Lato"/>
              <a:cs typeface="Lato"/>
            </a:endParaRPr>
          </a:p>
          <a:p>
            <a:pPr marL="12700" marR="5080">
              <a:lnSpc>
                <a:spcPct val="84400"/>
              </a:lnSpc>
              <a:spcBef>
                <a:spcPts val="790"/>
              </a:spcBef>
            </a:pPr>
            <a:r>
              <a:rPr lang="en-US" sz="8500" dirty="0">
                <a:solidFill>
                  <a:srgbClr val="FFFFFF"/>
                </a:solidFill>
                <a:latin typeface="Lato"/>
                <a:cs typeface="Lato"/>
              </a:rPr>
              <a:t>CANE</a:t>
            </a:r>
            <a:br>
              <a:rPr lang="en-US" sz="8500" dirty="0">
                <a:solidFill>
                  <a:srgbClr val="FFFFFF"/>
                </a:solidFill>
                <a:latin typeface="Lato"/>
                <a:cs typeface="Lato"/>
              </a:rPr>
            </a:br>
            <a:r>
              <a:rPr sz="8500" dirty="0">
                <a:solidFill>
                  <a:srgbClr val="FFFFFF"/>
                </a:solidFill>
                <a:latin typeface="Lato"/>
                <a:cs typeface="Lato"/>
              </a:rPr>
              <a:t>MARKET</a:t>
            </a:r>
            <a:r>
              <a:rPr sz="8500" spc="-3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8500" spc="-10" dirty="0">
                <a:solidFill>
                  <a:srgbClr val="FFFFFF"/>
                </a:solidFill>
                <a:latin typeface="Lato"/>
                <a:cs typeface="Lato"/>
              </a:rPr>
              <a:t>REPORT </a:t>
            </a:r>
            <a:r>
              <a:rPr sz="8500" spc="-20" dirty="0">
                <a:solidFill>
                  <a:srgbClr val="FFFFFF"/>
                </a:solidFill>
                <a:latin typeface="Lato"/>
                <a:cs typeface="Lato"/>
              </a:rPr>
              <a:t>2024</a:t>
            </a:r>
            <a:endParaRPr sz="8500" dirty="0">
              <a:latin typeface="Lato"/>
              <a:cs typeface="La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7733" y="9343745"/>
            <a:ext cx="846074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0" dirty="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88820" y="2220467"/>
            <a:ext cx="14310360" cy="5846445"/>
          </a:xfrm>
          <a:custGeom>
            <a:avLst/>
            <a:gdLst/>
            <a:ahLst/>
            <a:cxnLst/>
            <a:rect l="l" t="t" r="r" b="b"/>
            <a:pathLst>
              <a:path w="14310360" h="5846445">
                <a:moveTo>
                  <a:pt x="14310360" y="0"/>
                </a:moveTo>
                <a:lnTo>
                  <a:pt x="0" y="0"/>
                </a:lnTo>
                <a:lnTo>
                  <a:pt x="0" y="5846063"/>
                </a:lnTo>
                <a:lnTo>
                  <a:pt x="14310360" y="5846063"/>
                </a:lnTo>
                <a:lnTo>
                  <a:pt x="14310360" y="0"/>
                </a:lnTo>
                <a:close/>
              </a:path>
            </a:pathLst>
          </a:custGeom>
          <a:solidFill>
            <a:srgbClr val="5A5F6B">
              <a:alpha val="8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45885" y="2359279"/>
            <a:ext cx="6396355" cy="101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-10" dirty="0">
                <a:solidFill>
                  <a:srgbClr val="FFFFFF"/>
                </a:solidFill>
              </a:rPr>
              <a:t>INTRODUCTION</a:t>
            </a:r>
            <a:endParaRPr sz="6500"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/>
              <a:t>The</a:t>
            </a:r>
            <a:r>
              <a:rPr spc="-220" dirty="0"/>
              <a:t> </a:t>
            </a:r>
            <a:r>
              <a:rPr dirty="0"/>
              <a:t>construction,</a:t>
            </a:r>
            <a:r>
              <a:rPr spc="-254" dirty="0"/>
              <a:t> </a:t>
            </a:r>
            <a:r>
              <a:rPr spc="-40" dirty="0"/>
              <a:t>industrial,</a:t>
            </a:r>
            <a:r>
              <a:rPr spc="-225" dirty="0"/>
              <a:t> </a:t>
            </a:r>
            <a:r>
              <a:rPr spc="75" dirty="0"/>
              <a:t>and</a:t>
            </a:r>
            <a:r>
              <a:rPr spc="-220" dirty="0"/>
              <a:t> </a:t>
            </a:r>
            <a:r>
              <a:rPr dirty="0"/>
              <a:t>logistics</a:t>
            </a:r>
            <a:r>
              <a:rPr spc="-225" dirty="0"/>
              <a:t> </a:t>
            </a:r>
            <a:r>
              <a:rPr spc="-10" dirty="0"/>
              <a:t>sectors</a:t>
            </a:r>
            <a:r>
              <a:rPr spc="-254" dirty="0"/>
              <a:t> </a:t>
            </a:r>
            <a:r>
              <a:rPr spc="105" dirty="0"/>
              <a:t>depend</a:t>
            </a:r>
            <a:r>
              <a:rPr spc="-220" dirty="0"/>
              <a:t> </a:t>
            </a:r>
            <a:r>
              <a:rPr spc="-45" dirty="0"/>
              <a:t>heavily</a:t>
            </a:r>
            <a:r>
              <a:rPr spc="-215" dirty="0"/>
              <a:t> </a:t>
            </a:r>
            <a:r>
              <a:rPr spc="85" dirty="0"/>
              <a:t>on</a:t>
            </a:r>
            <a:r>
              <a:rPr spc="-245" dirty="0"/>
              <a:t> </a:t>
            </a:r>
            <a:r>
              <a:rPr spc="-25" dirty="0"/>
              <a:t>the </a:t>
            </a:r>
            <a:r>
              <a:rPr dirty="0"/>
              <a:t>global</a:t>
            </a:r>
            <a:r>
              <a:rPr spc="-190" dirty="0"/>
              <a:t> </a:t>
            </a:r>
            <a:r>
              <a:rPr dirty="0"/>
              <a:t>crane</a:t>
            </a:r>
            <a:r>
              <a:rPr spc="-185" dirty="0"/>
              <a:t> </a:t>
            </a:r>
            <a:r>
              <a:rPr dirty="0"/>
              <a:t>industry</a:t>
            </a:r>
            <a:r>
              <a:rPr spc="-190" dirty="0"/>
              <a:t> </a:t>
            </a:r>
            <a:r>
              <a:rPr spc="-75" dirty="0"/>
              <a:t>as</a:t>
            </a:r>
            <a:r>
              <a:rPr spc="-185" dirty="0"/>
              <a:t> </a:t>
            </a:r>
            <a:r>
              <a:rPr spc="-50" dirty="0"/>
              <a:t>vital</a:t>
            </a:r>
            <a:r>
              <a:rPr spc="-190" dirty="0"/>
              <a:t> </a:t>
            </a:r>
            <a:r>
              <a:rPr spc="90" dirty="0"/>
              <a:t>equipment</a:t>
            </a:r>
            <a:r>
              <a:rPr spc="-175" dirty="0"/>
              <a:t> </a:t>
            </a:r>
            <a:r>
              <a:rPr spc="-35" dirty="0"/>
              <a:t>for</a:t>
            </a:r>
            <a:r>
              <a:rPr spc="-200" dirty="0"/>
              <a:t> </a:t>
            </a:r>
            <a:r>
              <a:rPr spc="-50" dirty="0"/>
              <a:t>heavy</a:t>
            </a:r>
            <a:r>
              <a:rPr spc="-190" dirty="0"/>
              <a:t> </a:t>
            </a:r>
            <a:r>
              <a:rPr dirty="0"/>
              <a:t>lifting</a:t>
            </a:r>
            <a:r>
              <a:rPr spc="-175" dirty="0"/>
              <a:t> </a:t>
            </a:r>
            <a:r>
              <a:rPr spc="75" dirty="0"/>
              <a:t>and</a:t>
            </a:r>
            <a:r>
              <a:rPr spc="-190" dirty="0"/>
              <a:t> </a:t>
            </a:r>
            <a:r>
              <a:rPr spc="-10" dirty="0"/>
              <a:t>material </a:t>
            </a:r>
            <a:r>
              <a:rPr spc="75" dirty="0"/>
              <a:t>handling</a:t>
            </a:r>
            <a:r>
              <a:rPr spc="-150" dirty="0"/>
              <a:t> </a:t>
            </a:r>
            <a:r>
              <a:rPr spc="-35" dirty="0"/>
              <a:t>operations.</a:t>
            </a:r>
            <a:r>
              <a:rPr spc="-200" dirty="0"/>
              <a:t> </a:t>
            </a:r>
            <a:r>
              <a:rPr spc="-10" dirty="0"/>
              <a:t>Various</a:t>
            </a:r>
            <a:r>
              <a:rPr spc="-190" dirty="0"/>
              <a:t> </a:t>
            </a:r>
            <a:r>
              <a:rPr dirty="0"/>
              <a:t>crane</a:t>
            </a:r>
            <a:r>
              <a:rPr spc="-155" dirty="0"/>
              <a:t> </a:t>
            </a:r>
            <a:r>
              <a:rPr spc="-25" dirty="0"/>
              <a:t>types</a:t>
            </a:r>
            <a:r>
              <a:rPr spc="-185" dirty="0"/>
              <a:t> </a:t>
            </a:r>
            <a:r>
              <a:rPr dirty="0"/>
              <a:t>distinguish</a:t>
            </a:r>
            <a:r>
              <a:rPr spc="-170" dirty="0"/>
              <a:t> </a:t>
            </a:r>
            <a:r>
              <a:rPr spc="-160" dirty="0"/>
              <a:t>it,</a:t>
            </a:r>
            <a:r>
              <a:rPr spc="-150" dirty="0"/>
              <a:t> </a:t>
            </a:r>
            <a:r>
              <a:rPr spc="55" dirty="0"/>
              <a:t>each</a:t>
            </a:r>
            <a:r>
              <a:rPr spc="-160" dirty="0"/>
              <a:t> </a:t>
            </a:r>
            <a:r>
              <a:rPr dirty="0"/>
              <a:t>created</a:t>
            </a:r>
            <a:r>
              <a:rPr spc="-175" dirty="0"/>
              <a:t> </a:t>
            </a:r>
            <a:r>
              <a:rPr spc="-25" dirty="0"/>
              <a:t>to </a:t>
            </a:r>
            <a:r>
              <a:rPr spc="-20" dirty="0"/>
              <a:t>fulfill</a:t>
            </a:r>
            <a:r>
              <a:rPr spc="-215" dirty="0"/>
              <a:t> </a:t>
            </a:r>
            <a:r>
              <a:rPr dirty="0"/>
              <a:t>the</a:t>
            </a:r>
            <a:r>
              <a:rPr spc="-235" dirty="0"/>
              <a:t> </a:t>
            </a:r>
            <a:r>
              <a:rPr spc="85" dirty="0"/>
              <a:t>demands</a:t>
            </a:r>
            <a:r>
              <a:rPr spc="-220" dirty="0"/>
              <a:t> </a:t>
            </a:r>
            <a:r>
              <a:rPr dirty="0"/>
              <a:t>of</a:t>
            </a:r>
            <a:r>
              <a:rPr spc="-240" dirty="0"/>
              <a:t> </a:t>
            </a:r>
            <a:r>
              <a:rPr spc="-40" dirty="0"/>
              <a:t>a</a:t>
            </a:r>
            <a:r>
              <a:rPr spc="-210" dirty="0"/>
              <a:t> </a:t>
            </a:r>
            <a:r>
              <a:rPr dirty="0"/>
              <a:t>particular</a:t>
            </a:r>
            <a:r>
              <a:rPr spc="-220" dirty="0"/>
              <a:t> </a:t>
            </a:r>
            <a:r>
              <a:rPr spc="-55" dirty="0"/>
              <a:t>industry,</a:t>
            </a:r>
            <a:r>
              <a:rPr spc="-229" dirty="0"/>
              <a:t> </a:t>
            </a:r>
            <a:r>
              <a:rPr spc="65" dirty="0"/>
              <a:t>such</a:t>
            </a:r>
            <a:r>
              <a:rPr spc="-240" dirty="0"/>
              <a:t> </a:t>
            </a:r>
            <a:r>
              <a:rPr spc="-75" dirty="0"/>
              <a:t>as</a:t>
            </a:r>
            <a:r>
              <a:rPr spc="-210" dirty="0"/>
              <a:t> </a:t>
            </a:r>
            <a:r>
              <a:rPr spc="70" dirty="0"/>
              <a:t>mobile</a:t>
            </a:r>
            <a:r>
              <a:rPr spc="-220" dirty="0"/>
              <a:t> </a:t>
            </a:r>
            <a:r>
              <a:rPr spc="-70" dirty="0"/>
              <a:t>cranes,</a:t>
            </a:r>
            <a:r>
              <a:rPr spc="-220" dirty="0"/>
              <a:t> </a:t>
            </a:r>
            <a:r>
              <a:rPr spc="-10" dirty="0"/>
              <a:t>tower </a:t>
            </a:r>
            <a:r>
              <a:rPr spc="-70" dirty="0"/>
              <a:t>cranes,</a:t>
            </a:r>
            <a:r>
              <a:rPr spc="-210" dirty="0"/>
              <a:t> </a:t>
            </a:r>
            <a:r>
              <a:rPr dirty="0"/>
              <a:t>crawler</a:t>
            </a:r>
            <a:r>
              <a:rPr spc="-210" dirty="0"/>
              <a:t> </a:t>
            </a:r>
            <a:r>
              <a:rPr spc="-70" dirty="0"/>
              <a:t>cranes,</a:t>
            </a:r>
            <a:r>
              <a:rPr spc="-210" dirty="0"/>
              <a:t> </a:t>
            </a:r>
            <a:r>
              <a:rPr spc="70" dirty="0"/>
              <a:t>and</a:t>
            </a:r>
            <a:r>
              <a:rPr spc="-200" dirty="0"/>
              <a:t> </a:t>
            </a:r>
            <a:r>
              <a:rPr dirty="0"/>
              <a:t>overhead</a:t>
            </a:r>
            <a:r>
              <a:rPr spc="-220" dirty="0"/>
              <a:t> </a:t>
            </a:r>
            <a:r>
              <a:rPr spc="-50" dirty="0"/>
              <a:t>cranes.These</a:t>
            </a:r>
            <a:r>
              <a:rPr spc="-225" dirty="0"/>
              <a:t> </a:t>
            </a:r>
            <a:r>
              <a:rPr spc="-10" dirty="0"/>
              <a:t>developments </a:t>
            </a:r>
            <a:r>
              <a:rPr spc="75" dirty="0"/>
              <a:t>empower</a:t>
            </a:r>
            <a:r>
              <a:rPr spc="-204" dirty="0"/>
              <a:t> </a:t>
            </a:r>
            <a:r>
              <a:rPr dirty="0"/>
              <a:t>businesses</a:t>
            </a:r>
            <a:r>
              <a:rPr spc="-204" dirty="0"/>
              <a:t> </a:t>
            </a:r>
            <a:r>
              <a:rPr dirty="0"/>
              <a:t>to</a:t>
            </a:r>
            <a:r>
              <a:rPr spc="-220" dirty="0"/>
              <a:t> </a:t>
            </a:r>
            <a:r>
              <a:rPr spc="-25" dirty="0"/>
              <a:t>offer</a:t>
            </a:r>
            <a:r>
              <a:rPr spc="-220" dirty="0"/>
              <a:t> </a:t>
            </a:r>
            <a:r>
              <a:rPr spc="-20" dirty="0"/>
              <a:t>better-</a:t>
            </a:r>
            <a:r>
              <a:rPr dirty="0"/>
              <a:t>tailored</a:t>
            </a:r>
            <a:r>
              <a:rPr spc="-229" dirty="0"/>
              <a:t> </a:t>
            </a:r>
            <a:r>
              <a:rPr dirty="0"/>
              <a:t>solutions</a:t>
            </a:r>
            <a:r>
              <a:rPr spc="-225" dirty="0"/>
              <a:t> </a:t>
            </a:r>
            <a:r>
              <a:rPr spc="70" dirty="0"/>
              <a:t>and</a:t>
            </a:r>
            <a:r>
              <a:rPr spc="-195" dirty="0"/>
              <a:t> </a:t>
            </a:r>
            <a:r>
              <a:rPr spc="-10" dirty="0"/>
              <a:t>services, </a:t>
            </a:r>
            <a:r>
              <a:rPr dirty="0"/>
              <a:t>which,</a:t>
            </a:r>
            <a:r>
              <a:rPr spc="-195" dirty="0"/>
              <a:t> </a:t>
            </a:r>
            <a:r>
              <a:rPr dirty="0"/>
              <a:t>in</a:t>
            </a:r>
            <a:r>
              <a:rPr spc="-195" dirty="0"/>
              <a:t> </a:t>
            </a:r>
            <a:r>
              <a:rPr spc="-65" dirty="0"/>
              <a:t>turn,</a:t>
            </a:r>
            <a:r>
              <a:rPr spc="-210" dirty="0"/>
              <a:t> </a:t>
            </a:r>
            <a:r>
              <a:rPr spc="50" dirty="0"/>
              <a:t>contribute</a:t>
            </a:r>
            <a:r>
              <a:rPr spc="-235" dirty="0"/>
              <a:t> </a:t>
            </a:r>
            <a:r>
              <a:rPr dirty="0"/>
              <a:t>to</a:t>
            </a:r>
            <a:r>
              <a:rPr spc="-204" dirty="0"/>
              <a:t> </a:t>
            </a:r>
            <a:r>
              <a:rPr dirty="0"/>
              <a:t>the</a:t>
            </a:r>
            <a:r>
              <a:rPr spc="-195" dirty="0"/>
              <a:t> </a:t>
            </a:r>
            <a:r>
              <a:rPr spc="75" dirty="0"/>
              <a:t>growth</a:t>
            </a:r>
            <a:r>
              <a:rPr spc="-220" dirty="0"/>
              <a:t> </a:t>
            </a:r>
            <a:r>
              <a:rPr dirty="0"/>
              <a:t>of</a:t>
            </a:r>
            <a:r>
              <a:rPr spc="-204" dirty="0"/>
              <a:t> </a:t>
            </a:r>
            <a:r>
              <a:rPr dirty="0"/>
              <a:t>the</a:t>
            </a:r>
            <a:r>
              <a:rPr spc="-195" dirty="0"/>
              <a:t> </a:t>
            </a:r>
            <a:r>
              <a:rPr dirty="0"/>
              <a:t>crane</a:t>
            </a:r>
            <a:r>
              <a:rPr spc="-195" dirty="0"/>
              <a:t> </a:t>
            </a:r>
            <a:r>
              <a:rPr spc="-10" dirty="0"/>
              <a:t>industry.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50520" y="6416040"/>
            <a:ext cx="8237220" cy="2493645"/>
            <a:chOff x="350520" y="6416040"/>
            <a:chExt cx="8237220" cy="2493645"/>
          </a:xfrm>
        </p:grpSpPr>
        <p:sp>
          <p:nvSpPr>
            <p:cNvPr id="4" name="object 4"/>
            <p:cNvSpPr/>
            <p:nvPr/>
          </p:nvSpPr>
          <p:spPr>
            <a:xfrm>
              <a:off x="350520" y="6416040"/>
              <a:ext cx="8237220" cy="2493645"/>
            </a:xfrm>
            <a:custGeom>
              <a:avLst/>
              <a:gdLst/>
              <a:ahLst/>
              <a:cxnLst/>
              <a:rect l="l" t="t" r="r" b="b"/>
              <a:pathLst>
                <a:path w="8237220" h="2493645">
                  <a:moveTo>
                    <a:pt x="7337425" y="0"/>
                  </a:moveTo>
                  <a:lnTo>
                    <a:pt x="899744" y="0"/>
                  </a:lnTo>
                  <a:lnTo>
                    <a:pt x="848776" y="1442"/>
                  </a:lnTo>
                  <a:lnTo>
                    <a:pt x="798218" y="5740"/>
                  </a:lnTo>
                  <a:lnTo>
                    <a:pt x="748179" y="12847"/>
                  </a:lnTo>
                  <a:lnTo>
                    <a:pt x="698770" y="22719"/>
                  </a:lnTo>
                  <a:lnTo>
                    <a:pt x="650101" y="35310"/>
                  </a:lnTo>
                  <a:lnTo>
                    <a:pt x="602282" y="50575"/>
                  </a:lnTo>
                  <a:lnTo>
                    <a:pt x="555423" y="68468"/>
                  </a:lnTo>
                  <a:lnTo>
                    <a:pt x="509634" y="88945"/>
                  </a:lnTo>
                  <a:lnTo>
                    <a:pt x="465025" y="111961"/>
                  </a:lnTo>
                  <a:lnTo>
                    <a:pt x="421706" y="137469"/>
                  </a:lnTo>
                  <a:lnTo>
                    <a:pt x="379788" y="165424"/>
                  </a:lnTo>
                  <a:lnTo>
                    <a:pt x="339380" y="195782"/>
                  </a:lnTo>
                  <a:lnTo>
                    <a:pt x="300593" y="228498"/>
                  </a:lnTo>
                  <a:lnTo>
                    <a:pt x="263537" y="263525"/>
                  </a:lnTo>
                  <a:lnTo>
                    <a:pt x="228517" y="300566"/>
                  </a:lnTo>
                  <a:lnTo>
                    <a:pt x="195806" y="339337"/>
                  </a:lnTo>
                  <a:lnTo>
                    <a:pt x="165451" y="379728"/>
                  </a:lnTo>
                  <a:lnTo>
                    <a:pt x="137496" y="421628"/>
                  </a:lnTo>
                  <a:lnTo>
                    <a:pt x="111986" y="464928"/>
                  </a:lnTo>
                  <a:lnTo>
                    <a:pt x="88969" y="509519"/>
                  </a:lnTo>
                  <a:lnTo>
                    <a:pt x="68489" y="555291"/>
                  </a:lnTo>
                  <a:lnTo>
                    <a:pt x="50592" y="602134"/>
                  </a:lnTo>
                  <a:lnTo>
                    <a:pt x="35323" y="649938"/>
                  </a:lnTo>
                  <a:lnTo>
                    <a:pt x="22728" y="698594"/>
                  </a:lnTo>
                  <a:lnTo>
                    <a:pt x="12853" y="747992"/>
                  </a:lnTo>
                  <a:lnTo>
                    <a:pt x="5742" y="798022"/>
                  </a:lnTo>
                  <a:lnTo>
                    <a:pt x="1443" y="848575"/>
                  </a:lnTo>
                  <a:lnTo>
                    <a:pt x="0" y="899541"/>
                  </a:lnTo>
                  <a:lnTo>
                    <a:pt x="0" y="1593723"/>
                  </a:lnTo>
                  <a:lnTo>
                    <a:pt x="1443" y="1644688"/>
                  </a:lnTo>
                  <a:lnTo>
                    <a:pt x="5742" y="1695241"/>
                  </a:lnTo>
                  <a:lnTo>
                    <a:pt x="12853" y="1745271"/>
                  </a:lnTo>
                  <a:lnTo>
                    <a:pt x="22728" y="1794669"/>
                  </a:lnTo>
                  <a:lnTo>
                    <a:pt x="35323" y="1843325"/>
                  </a:lnTo>
                  <a:lnTo>
                    <a:pt x="50592" y="1891129"/>
                  </a:lnTo>
                  <a:lnTo>
                    <a:pt x="68489" y="1937972"/>
                  </a:lnTo>
                  <a:lnTo>
                    <a:pt x="88969" y="1983744"/>
                  </a:lnTo>
                  <a:lnTo>
                    <a:pt x="111986" y="2028335"/>
                  </a:lnTo>
                  <a:lnTo>
                    <a:pt x="137496" y="2071635"/>
                  </a:lnTo>
                  <a:lnTo>
                    <a:pt x="165451" y="2113535"/>
                  </a:lnTo>
                  <a:lnTo>
                    <a:pt x="195806" y="2153926"/>
                  </a:lnTo>
                  <a:lnTo>
                    <a:pt x="228517" y="2192697"/>
                  </a:lnTo>
                  <a:lnTo>
                    <a:pt x="263537" y="2229739"/>
                  </a:lnTo>
                  <a:lnTo>
                    <a:pt x="300593" y="2264765"/>
                  </a:lnTo>
                  <a:lnTo>
                    <a:pt x="339380" y="2297481"/>
                  </a:lnTo>
                  <a:lnTo>
                    <a:pt x="379788" y="2327839"/>
                  </a:lnTo>
                  <a:lnTo>
                    <a:pt x="421706" y="2355794"/>
                  </a:lnTo>
                  <a:lnTo>
                    <a:pt x="465025" y="2381302"/>
                  </a:lnTo>
                  <a:lnTo>
                    <a:pt x="509634" y="2404318"/>
                  </a:lnTo>
                  <a:lnTo>
                    <a:pt x="555423" y="2424795"/>
                  </a:lnTo>
                  <a:lnTo>
                    <a:pt x="602282" y="2442688"/>
                  </a:lnTo>
                  <a:lnTo>
                    <a:pt x="650101" y="2457953"/>
                  </a:lnTo>
                  <a:lnTo>
                    <a:pt x="698770" y="2470544"/>
                  </a:lnTo>
                  <a:lnTo>
                    <a:pt x="748179" y="2480416"/>
                  </a:lnTo>
                  <a:lnTo>
                    <a:pt x="798218" y="2487523"/>
                  </a:lnTo>
                  <a:lnTo>
                    <a:pt x="848776" y="2491821"/>
                  </a:lnTo>
                  <a:lnTo>
                    <a:pt x="899744" y="2493264"/>
                  </a:lnTo>
                  <a:lnTo>
                    <a:pt x="7337425" y="2493264"/>
                  </a:lnTo>
                  <a:lnTo>
                    <a:pt x="7388392" y="2491821"/>
                  </a:lnTo>
                  <a:lnTo>
                    <a:pt x="7438950" y="2487523"/>
                  </a:lnTo>
                  <a:lnTo>
                    <a:pt x="7488989" y="2480416"/>
                  </a:lnTo>
                  <a:lnTo>
                    <a:pt x="7538399" y="2470544"/>
                  </a:lnTo>
                  <a:lnTo>
                    <a:pt x="7587070" y="2457953"/>
                  </a:lnTo>
                  <a:lnTo>
                    <a:pt x="7634891" y="2442688"/>
                  </a:lnTo>
                  <a:lnTo>
                    <a:pt x="7681753" y="2424795"/>
                  </a:lnTo>
                  <a:lnTo>
                    <a:pt x="7727546" y="2404318"/>
                  </a:lnTo>
                  <a:lnTo>
                    <a:pt x="7772160" y="2381302"/>
                  </a:lnTo>
                  <a:lnTo>
                    <a:pt x="7815485" y="2355794"/>
                  </a:lnTo>
                  <a:lnTo>
                    <a:pt x="7857411" y="2327839"/>
                  </a:lnTo>
                  <a:lnTo>
                    <a:pt x="7897828" y="2297481"/>
                  </a:lnTo>
                  <a:lnTo>
                    <a:pt x="7936626" y="2264765"/>
                  </a:lnTo>
                  <a:lnTo>
                    <a:pt x="7973695" y="2229739"/>
                  </a:lnTo>
                  <a:lnTo>
                    <a:pt x="8008721" y="2192697"/>
                  </a:lnTo>
                  <a:lnTo>
                    <a:pt x="8041437" y="2153926"/>
                  </a:lnTo>
                  <a:lnTo>
                    <a:pt x="8071795" y="2113535"/>
                  </a:lnTo>
                  <a:lnTo>
                    <a:pt x="8099750" y="2071635"/>
                  </a:lnTo>
                  <a:lnTo>
                    <a:pt x="8125258" y="2028335"/>
                  </a:lnTo>
                  <a:lnTo>
                    <a:pt x="8148274" y="1983744"/>
                  </a:lnTo>
                  <a:lnTo>
                    <a:pt x="8168751" y="1937972"/>
                  </a:lnTo>
                  <a:lnTo>
                    <a:pt x="8186644" y="1891129"/>
                  </a:lnTo>
                  <a:lnTo>
                    <a:pt x="8201909" y="1843325"/>
                  </a:lnTo>
                  <a:lnTo>
                    <a:pt x="8214500" y="1794669"/>
                  </a:lnTo>
                  <a:lnTo>
                    <a:pt x="8224372" y="1745271"/>
                  </a:lnTo>
                  <a:lnTo>
                    <a:pt x="8231479" y="1695241"/>
                  </a:lnTo>
                  <a:lnTo>
                    <a:pt x="8235777" y="1644688"/>
                  </a:lnTo>
                  <a:lnTo>
                    <a:pt x="8237220" y="1593723"/>
                  </a:lnTo>
                  <a:lnTo>
                    <a:pt x="8237220" y="899541"/>
                  </a:lnTo>
                  <a:lnTo>
                    <a:pt x="8235777" y="848575"/>
                  </a:lnTo>
                  <a:lnTo>
                    <a:pt x="8231479" y="798022"/>
                  </a:lnTo>
                  <a:lnTo>
                    <a:pt x="8224372" y="747992"/>
                  </a:lnTo>
                  <a:lnTo>
                    <a:pt x="8214500" y="698594"/>
                  </a:lnTo>
                  <a:lnTo>
                    <a:pt x="8201909" y="649938"/>
                  </a:lnTo>
                  <a:lnTo>
                    <a:pt x="8186644" y="602134"/>
                  </a:lnTo>
                  <a:lnTo>
                    <a:pt x="8168751" y="555291"/>
                  </a:lnTo>
                  <a:lnTo>
                    <a:pt x="8148274" y="509519"/>
                  </a:lnTo>
                  <a:lnTo>
                    <a:pt x="8125258" y="464928"/>
                  </a:lnTo>
                  <a:lnTo>
                    <a:pt x="8099750" y="421628"/>
                  </a:lnTo>
                  <a:lnTo>
                    <a:pt x="8071795" y="379728"/>
                  </a:lnTo>
                  <a:lnTo>
                    <a:pt x="8041437" y="339337"/>
                  </a:lnTo>
                  <a:lnTo>
                    <a:pt x="8008721" y="300566"/>
                  </a:lnTo>
                  <a:lnTo>
                    <a:pt x="7973695" y="263525"/>
                  </a:lnTo>
                  <a:lnTo>
                    <a:pt x="7936626" y="228498"/>
                  </a:lnTo>
                  <a:lnTo>
                    <a:pt x="7897828" y="195782"/>
                  </a:lnTo>
                  <a:lnTo>
                    <a:pt x="7857411" y="165424"/>
                  </a:lnTo>
                  <a:lnTo>
                    <a:pt x="7815485" y="137469"/>
                  </a:lnTo>
                  <a:lnTo>
                    <a:pt x="7772160" y="111961"/>
                  </a:lnTo>
                  <a:lnTo>
                    <a:pt x="7727546" y="88945"/>
                  </a:lnTo>
                  <a:lnTo>
                    <a:pt x="7681753" y="68468"/>
                  </a:lnTo>
                  <a:lnTo>
                    <a:pt x="7634891" y="50575"/>
                  </a:lnTo>
                  <a:lnTo>
                    <a:pt x="7587070" y="35310"/>
                  </a:lnTo>
                  <a:lnTo>
                    <a:pt x="7538399" y="22719"/>
                  </a:lnTo>
                  <a:lnTo>
                    <a:pt x="7488989" y="12847"/>
                  </a:lnTo>
                  <a:lnTo>
                    <a:pt x="7438950" y="5740"/>
                  </a:lnTo>
                  <a:lnTo>
                    <a:pt x="7388392" y="1442"/>
                  </a:lnTo>
                  <a:lnTo>
                    <a:pt x="7337425" y="0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0372" y="6722364"/>
              <a:ext cx="2011679" cy="20101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43128" y="6641592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5" h="1983104">
                  <a:moveTo>
                    <a:pt x="991361" y="0"/>
                  </a:moveTo>
                  <a:lnTo>
                    <a:pt x="943329" y="1143"/>
                  </a:lnTo>
                  <a:lnTo>
                    <a:pt x="895887" y="4538"/>
                  </a:lnTo>
                  <a:lnTo>
                    <a:pt x="849087" y="10133"/>
                  </a:lnTo>
                  <a:lnTo>
                    <a:pt x="802981" y="17876"/>
                  </a:lnTo>
                  <a:lnTo>
                    <a:pt x="757620" y="27715"/>
                  </a:lnTo>
                  <a:lnTo>
                    <a:pt x="713057" y="39598"/>
                  </a:lnTo>
                  <a:lnTo>
                    <a:pt x="669344" y="53473"/>
                  </a:lnTo>
                  <a:lnTo>
                    <a:pt x="626532" y="69289"/>
                  </a:lnTo>
                  <a:lnTo>
                    <a:pt x="584674" y="86993"/>
                  </a:lnTo>
                  <a:lnTo>
                    <a:pt x="543821" y="106533"/>
                  </a:lnTo>
                  <a:lnTo>
                    <a:pt x="504025" y="127858"/>
                  </a:lnTo>
                  <a:lnTo>
                    <a:pt x="465339" y="150915"/>
                  </a:lnTo>
                  <a:lnTo>
                    <a:pt x="427814" y="175652"/>
                  </a:lnTo>
                  <a:lnTo>
                    <a:pt x="391502" y="202018"/>
                  </a:lnTo>
                  <a:lnTo>
                    <a:pt x="356455" y="229961"/>
                  </a:lnTo>
                  <a:lnTo>
                    <a:pt x="322725" y="259429"/>
                  </a:lnTo>
                  <a:lnTo>
                    <a:pt x="290364" y="290369"/>
                  </a:lnTo>
                  <a:lnTo>
                    <a:pt x="259424" y="322730"/>
                  </a:lnTo>
                  <a:lnTo>
                    <a:pt x="229957" y="356460"/>
                  </a:lnTo>
                  <a:lnTo>
                    <a:pt x="202015" y="391507"/>
                  </a:lnTo>
                  <a:lnTo>
                    <a:pt x="175649" y="427820"/>
                  </a:lnTo>
                  <a:lnTo>
                    <a:pt x="150912" y="465345"/>
                  </a:lnTo>
                  <a:lnTo>
                    <a:pt x="127855" y="504031"/>
                  </a:lnTo>
                  <a:lnTo>
                    <a:pt x="106531" y="543826"/>
                  </a:lnTo>
                  <a:lnTo>
                    <a:pt x="86991" y="584679"/>
                  </a:lnTo>
                  <a:lnTo>
                    <a:pt x="69287" y="626537"/>
                  </a:lnTo>
                  <a:lnTo>
                    <a:pt x="53472" y="669349"/>
                  </a:lnTo>
                  <a:lnTo>
                    <a:pt x="39597" y="713062"/>
                  </a:lnTo>
                  <a:lnTo>
                    <a:pt x="27714" y="757624"/>
                  </a:lnTo>
                  <a:lnTo>
                    <a:pt x="17875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1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5" y="1179739"/>
                  </a:lnTo>
                  <a:lnTo>
                    <a:pt x="27714" y="1225099"/>
                  </a:lnTo>
                  <a:lnTo>
                    <a:pt x="39597" y="1269661"/>
                  </a:lnTo>
                  <a:lnTo>
                    <a:pt x="53472" y="1313374"/>
                  </a:lnTo>
                  <a:lnTo>
                    <a:pt x="69287" y="1356186"/>
                  </a:lnTo>
                  <a:lnTo>
                    <a:pt x="86991" y="1398044"/>
                  </a:lnTo>
                  <a:lnTo>
                    <a:pt x="106531" y="1438897"/>
                  </a:lnTo>
                  <a:lnTo>
                    <a:pt x="127855" y="1478692"/>
                  </a:lnTo>
                  <a:lnTo>
                    <a:pt x="150912" y="1517378"/>
                  </a:lnTo>
                  <a:lnTo>
                    <a:pt x="175649" y="1554903"/>
                  </a:lnTo>
                  <a:lnTo>
                    <a:pt x="202015" y="1591216"/>
                  </a:lnTo>
                  <a:lnTo>
                    <a:pt x="229957" y="1626263"/>
                  </a:lnTo>
                  <a:lnTo>
                    <a:pt x="259424" y="1659993"/>
                  </a:lnTo>
                  <a:lnTo>
                    <a:pt x="290364" y="1692354"/>
                  </a:lnTo>
                  <a:lnTo>
                    <a:pt x="322725" y="1723294"/>
                  </a:lnTo>
                  <a:lnTo>
                    <a:pt x="356455" y="1752762"/>
                  </a:lnTo>
                  <a:lnTo>
                    <a:pt x="391502" y="1780705"/>
                  </a:lnTo>
                  <a:lnTo>
                    <a:pt x="427814" y="1807071"/>
                  </a:lnTo>
                  <a:lnTo>
                    <a:pt x="465339" y="1831808"/>
                  </a:lnTo>
                  <a:lnTo>
                    <a:pt x="504025" y="1854865"/>
                  </a:lnTo>
                  <a:lnTo>
                    <a:pt x="543821" y="1876190"/>
                  </a:lnTo>
                  <a:lnTo>
                    <a:pt x="584674" y="1895730"/>
                  </a:lnTo>
                  <a:lnTo>
                    <a:pt x="626532" y="1913434"/>
                  </a:lnTo>
                  <a:lnTo>
                    <a:pt x="669344" y="1929250"/>
                  </a:lnTo>
                  <a:lnTo>
                    <a:pt x="713057" y="1943125"/>
                  </a:lnTo>
                  <a:lnTo>
                    <a:pt x="757620" y="1955008"/>
                  </a:lnTo>
                  <a:lnTo>
                    <a:pt x="802981" y="1964847"/>
                  </a:lnTo>
                  <a:lnTo>
                    <a:pt x="849087" y="1972590"/>
                  </a:lnTo>
                  <a:lnTo>
                    <a:pt x="895887" y="1978185"/>
                  </a:lnTo>
                  <a:lnTo>
                    <a:pt x="943329" y="1981580"/>
                  </a:lnTo>
                  <a:lnTo>
                    <a:pt x="991361" y="1982723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4" y="991361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50520" y="3741420"/>
            <a:ext cx="8237220" cy="2493645"/>
            <a:chOff x="350520" y="3741420"/>
            <a:chExt cx="8237220" cy="2493645"/>
          </a:xfrm>
        </p:grpSpPr>
        <p:sp>
          <p:nvSpPr>
            <p:cNvPr id="8" name="object 8"/>
            <p:cNvSpPr/>
            <p:nvPr/>
          </p:nvSpPr>
          <p:spPr>
            <a:xfrm>
              <a:off x="350520" y="3741420"/>
              <a:ext cx="8237220" cy="2493645"/>
            </a:xfrm>
            <a:custGeom>
              <a:avLst/>
              <a:gdLst/>
              <a:ahLst/>
              <a:cxnLst/>
              <a:rect l="l" t="t" r="r" b="b"/>
              <a:pathLst>
                <a:path w="8237220" h="2493645">
                  <a:moveTo>
                    <a:pt x="7337425" y="0"/>
                  </a:moveTo>
                  <a:lnTo>
                    <a:pt x="899744" y="0"/>
                  </a:lnTo>
                  <a:lnTo>
                    <a:pt x="848776" y="1442"/>
                  </a:lnTo>
                  <a:lnTo>
                    <a:pt x="798218" y="5740"/>
                  </a:lnTo>
                  <a:lnTo>
                    <a:pt x="748179" y="12847"/>
                  </a:lnTo>
                  <a:lnTo>
                    <a:pt x="698770" y="22719"/>
                  </a:lnTo>
                  <a:lnTo>
                    <a:pt x="650101" y="35310"/>
                  </a:lnTo>
                  <a:lnTo>
                    <a:pt x="602282" y="50575"/>
                  </a:lnTo>
                  <a:lnTo>
                    <a:pt x="555423" y="68468"/>
                  </a:lnTo>
                  <a:lnTo>
                    <a:pt x="509634" y="88945"/>
                  </a:lnTo>
                  <a:lnTo>
                    <a:pt x="465025" y="111961"/>
                  </a:lnTo>
                  <a:lnTo>
                    <a:pt x="421706" y="137469"/>
                  </a:lnTo>
                  <a:lnTo>
                    <a:pt x="379788" y="165424"/>
                  </a:lnTo>
                  <a:lnTo>
                    <a:pt x="339380" y="195782"/>
                  </a:lnTo>
                  <a:lnTo>
                    <a:pt x="300593" y="228498"/>
                  </a:lnTo>
                  <a:lnTo>
                    <a:pt x="263537" y="263525"/>
                  </a:lnTo>
                  <a:lnTo>
                    <a:pt x="228517" y="300566"/>
                  </a:lnTo>
                  <a:lnTo>
                    <a:pt x="195806" y="339337"/>
                  </a:lnTo>
                  <a:lnTo>
                    <a:pt x="165451" y="379728"/>
                  </a:lnTo>
                  <a:lnTo>
                    <a:pt x="137496" y="421628"/>
                  </a:lnTo>
                  <a:lnTo>
                    <a:pt x="111986" y="464928"/>
                  </a:lnTo>
                  <a:lnTo>
                    <a:pt x="88969" y="509519"/>
                  </a:lnTo>
                  <a:lnTo>
                    <a:pt x="68489" y="555291"/>
                  </a:lnTo>
                  <a:lnTo>
                    <a:pt x="50592" y="602134"/>
                  </a:lnTo>
                  <a:lnTo>
                    <a:pt x="35323" y="649938"/>
                  </a:lnTo>
                  <a:lnTo>
                    <a:pt x="22728" y="698594"/>
                  </a:lnTo>
                  <a:lnTo>
                    <a:pt x="12853" y="747992"/>
                  </a:lnTo>
                  <a:lnTo>
                    <a:pt x="5742" y="798022"/>
                  </a:lnTo>
                  <a:lnTo>
                    <a:pt x="1443" y="848575"/>
                  </a:lnTo>
                  <a:lnTo>
                    <a:pt x="0" y="899540"/>
                  </a:lnTo>
                  <a:lnTo>
                    <a:pt x="0" y="1593722"/>
                  </a:lnTo>
                  <a:lnTo>
                    <a:pt x="1443" y="1644688"/>
                  </a:lnTo>
                  <a:lnTo>
                    <a:pt x="5742" y="1695241"/>
                  </a:lnTo>
                  <a:lnTo>
                    <a:pt x="12853" y="1745271"/>
                  </a:lnTo>
                  <a:lnTo>
                    <a:pt x="22728" y="1794669"/>
                  </a:lnTo>
                  <a:lnTo>
                    <a:pt x="35323" y="1843325"/>
                  </a:lnTo>
                  <a:lnTo>
                    <a:pt x="50592" y="1891129"/>
                  </a:lnTo>
                  <a:lnTo>
                    <a:pt x="68489" y="1937972"/>
                  </a:lnTo>
                  <a:lnTo>
                    <a:pt x="88969" y="1983744"/>
                  </a:lnTo>
                  <a:lnTo>
                    <a:pt x="111986" y="2028335"/>
                  </a:lnTo>
                  <a:lnTo>
                    <a:pt x="137496" y="2071635"/>
                  </a:lnTo>
                  <a:lnTo>
                    <a:pt x="165451" y="2113535"/>
                  </a:lnTo>
                  <a:lnTo>
                    <a:pt x="195806" y="2153926"/>
                  </a:lnTo>
                  <a:lnTo>
                    <a:pt x="228517" y="2192697"/>
                  </a:lnTo>
                  <a:lnTo>
                    <a:pt x="263537" y="2229739"/>
                  </a:lnTo>
                  <a:lnTo>
                    <a:pt x="300593" y="2264765"/>
                  </a:lnTo>
                  <a:lnTo>
                    <a:pt x="339380" y="2297481"/>
                  </a:lnTo>
                  <a:lnTo>
                    <a:pt x="379788" y="2327839"/>
                  </a:lnTo>
                  <a:lnTo>
                    <a:pt x="421706" y="2355794"/>
                  </a:lnTo>
                  <a:lnTo>
                    <a:pt x="465025" y="2381302"/>
                  </a:lnTo>
                  <a:lnTo>
                    <a:pt x="509634" y="2404318"/>
                  </a:lnTo>
                  <a:lnTo>
                    <a:pt x="555423" y="2424795"/>
                  </a:lnTo>
                  <a:lnTo>
                    <a:pt x="602282" y="2442688"/>
                  </a:lnTo>
                  <a:lnTo>
                    <a:pt x="650101" y="2457953"/>
                  </a:lnTo>
                  <a:lnTo>
                    <a:pt x="698770" y="2470544"/>
                  </a:lnTo>
                  <a:lnTo>
                    <a:pt x="748179" y="2480416"/>
                  </a:lnTo>
                  <a:lnTo>
                    <a:pt x="798218" y="2487523"/>
                  </a:lnTo>
                  <a:lnTo>
                    <a:pt x="848776" y="2491821"/>
                  </a:lnTo>
                  <a:lnTo>
                    <a:pt x="899744" y="2493264"/>
                  </a:lnTo>
                  <a:lnTo>
                    <a:pt x="7337425" y="2493264"/>
                  </a:lnTo>
                  <a:lnTo>
                    <a:pt x="7388392" y="2491821"/>
                  </a:lnTo>
                  <a:lnTo>
                    <a:pt x="7438950" y="2487523"/>
                  </a:lnTo>
                  <a:lnTo>
                    <a:pt x="7488989" y="2480416"/>
                  </a:lnTo>
                  <a:lnTo>
                    <a:pt x="7538399" y="2470544"/>
                  </a:lnTo>
                  <a:lnTo>
                    <a:pt x="7587070" y="2457953"/>
                  </a:lnTo>
                  <a:lnTo>
                    <a:pt x="7634891" y="2442688"/>
                  </a:lnTo>
                  <a:lnTo>
                    <a:pt x="7681753" y="2424795"/>
                  </a:lnTo>
                  <a:lnTo>
                    <a:pt x="7727546" y="2404318"/>
                  </a:lnTo>
                  <a:lnTo>
                    <a:pt x="7772160" y="2381302"/>
                  </a:lnTo>
                  <a:lnTo>
                    <a:pt x="7815485" y="2355794"/>
                  </a:lnTo>
                  <a:lnTo>
                    <a:pt x="7857411" y="2327839"/>
                  </a:lnTo>
                  <a:lnTo>
                    <a:pt x="7897828" y="2297481"/>
                  </a:lnTo>
                  <a:lnTo>
                    <a:pt x="7936626" y="2264765"/>
                  </a:lnTo>
                  <a:lnTo>
                    <a:pt x="7973695" y="2229739"/>
                  </a:lnTo>
                  <a:lnTo>
                    <a:pt x="8008721" y="2192697"/>
                  </a:lnTo>
                  <a:lnTo>
                    <a:pt x="8041437" y="2153926"/>
                  </a:lnTo>
                  <a:lnTo>
                    <a:pt x="8071795" y="2113535"/>
                  </a:lnTo>
                  <a:lnTo>
                    <a:pt x="8099750" y="2071635"/>
                  </a:lnTo>
                  <a:lnTo>
                    <a:pt x="8125258" y="2028335"/>
                  </a:lnTo>
                  <a:lnTo>
                    <a:pt x="8148274" y="1983744"/>
                  </a:lnTo>
                  <a:lnTo>
                    <a:pt x="8168751" y="1937972"/>
                  </a:lnTo>
                  <a:lnTo>
                    <a:pt x="8186644" y="1891129"/>
                  </a:lnTo>
                  <a:lnTo>
                    <a:pt x="8201909" y="1843325"/>
                  </a:lnTo>
                  <a:lnTo>
                    <a:pt x="8214500" y="1794669"/>
                  </a:lnTo>
                  <a:lnTo>
                    <a:pt x="8224372" y="1745271"/>
                  </a:lnTo>
                  <a:lnTo>
                    <a:pt x="8231479" y="1695241"/>
                  </a:lnTo>
                  <a:lnTo>
                    <a:pt x="8235777" y="1644688"/>
                  </a:lnTo>
                  <a:lnTo>
                    <a:pt x="8237220" y="1593722"/>
                  </a:lnTo>
                  <a:lnTo>
                    <a:pt x="8237220" y="899540"/>
                  </a:lnTo>
                  <a:lnTo>
                    <a:pt x="8235777" y="848575"/>
                  </a:lnTo>
                  <a:lnTo>
                    <a:pt x="8231479" y="798022"/>
                  </a:lnTo>
                  <a:lnTo>
                    <a:pt x="8224372" y="747992"/>
                  </a:lnTo>
                  <a:lnTo>
                    <a:pt x="8214500" y="698594"/>
                  </a:lnTo>
                  <a:lnTo>
                    <a:pt x="8201909" y="649938"/>
                  </a:lnTo>
                  <a:lnTo>
                    <a:pt x="8186644" y="602134"/>
                  </a:lnTo>
                  <a:lnTo>
                    <a:pt x="8168751" y="555291"/>
                  </a:lnTo>
                  <a:lnTo>
                    <a:pt x="8148274" y="509519"/>
                  </a:lnTo>
                  <a:lnTo>
                    <a:pt x="8125258" y="464928"/>
                  </a:lnTo>
                  <a:lnTo>
                    <a:pt x="8099750" y="421628"/>
                  </a:lnTo>
                  <a:lnTo>
                    <a:pt x="8071795" y="379728"/>
                  </a:lnTo>
                  <a:lnTo>
                    <a:pt x="8041437" y="339337"/>
                  </a:lnTo>
                  <a:lnTo>
                    <a:pt x="8008721" y="300566"/>
                  </a:lnTo>
                  <a:lnTo>
                    <a:pt x="7973695" y="263525"/>
                  </a:lnTo>
                  <a:lnTo>
                    <a:pt x="7936626" y="228498"/>
                  </a:lnTo>
                  <a:lnTo>
                    <a:pt x="7897828" y="195782"/>
                  </a:lnTo>
                  <a:lnTo>
                    <a:pt x="7857411" y="165424"/>
                  </a:lnTo>
                  <a:lnTo>
                    <a:pt x="7815485" y="137469"/>
                  </a:lnTo>
                  <a:lnTo>
                    <a:pt x="7772160" y="111961"/>
                  </a:lnTo>
                  <a:lnTo>
                    <a:pt x="7727546" y="88945"/>
                  </a:lnTo>
                  <a:lnTo>
                    <a:pt x="7681753" y="68468"/>
                  </a:lnTo>
                  <a:lnTo>
                    <a:pt x="7634891" y="50575"/>
                  </a:lnTo>
                  <a:lnTo>
                    <a:pt x="7587070" y="35310"/>
                  </a:lnTo>
                  <a:lnTo>
                    <a:pt x="7538399" y="22719"/>
                  </a:lnTo>
                  <a:lnTo>
                    <a:pt x="7488989" y="12847"/>
                  </a:lnTo>
                  <a:lnTo>
                    <a:pt x="7438950" y="5740"/>
                  </a:lnTo>
                  <a:lnTo>
                    <a:pt x="7388392" y="1442"/>
                  </a:lnTo>
                  <a:lnTo>
                    <a:pt x="7337425" y="0"/>
                  </a:lnTo>
                  <a:close/>
                </a:path>
              </a:pathLst>
            </a:custGeom>
            <a:solidFill>
              <a:srgbClr val="3D1C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0372" y="4047744"/>
              <a:ext cx="2011679" cy="20101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43128" y="3966972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5" h="1983104">
                  <a:moveTo>
                    <a:pt x="991361" y="0"/>
                  </a:moveTo>
                  <a:lnTo>
                    <a:pt x="943329" y="1143"/>
                  </a:lnTo>
                  <a:lnTo>
                    <a:pt x="895887" y="4538"/>
                  </a:lnTo>
                  <a:lnTo>
                    <a:pt x="849087" y="10133"/>
                  </a:lnTo>
                  <a:lnTo>
                    <a:pt x="802981" y="17876"/>
                  </a:lnTo>
                  <a:lnTo>
                    <a:pt x="757620" y="27715"/>
                  </a:lnTo>
                  <a:lnTo>
                    <a:pt x="713057" y="39598"/>
                  </a:lnTo>
                  <a:lnTo>
                    <a:pt x="669344" y="53473"/>
                  </a:lnTo>
                  <a:lnTo>
                    <a:pt x="626532" y="69289"/>
                  </a:lnTo>
                  <a:lnTo>
                    <a:pt x="584674" y="86993"/>
                  </a:lnTo>
                  <a:lnTo>
                    <a:pt x="543821" y="106533"/>
                  </a:lnTo>
                  <a:lnTo>
                    <a:pt x="504025" y="127858"/>
                  </a:lnTo>
                  <a:lnTo>
                    <a:pt x="465339" y="150915"/>
                  </a:lnTo>
                  <a:lnTo>
                    <a:pt x="427814" y="175652"/>
                  </a:lnTo>
                  <a:lnTo>
                    <a:pt x="391502" y="202018"/>
                  </a:lnTo>
                  <a:lnTo>
                    <a:pt x="356455" y="229961"/>
                  </a:lnTo>
                  <a:lnTo>
                    <a:pt x="322725" y="259429"/>
                  </a:lnTo>
                  <a:lnTo>
                    <a:pt x="290364" y="290369"/>
                  </a:lnTo>
                  <a:lnTo>
                    <a:pt x="259424" y="322730"/>
                  </a:lnTo>
                  <a:lnTo>
                    <a:pt x="229957" y="356460"/>
                  </a:lnTo>
                  <a:lnTo>
                    <a:pt x="202015" y="391507"/>
                  </a:lnTo>
                  <a:lnTo>
                    <a:pt x="175649" y="427820"/>
                  </a:lnTo>
                  <a:lnTo>
                    <a:pt x="150912" y="465345"/>
                  </a:lnTo>
                  <a:lnTo>
                    <a:pt x="127855" y="504031"/>
                  </a:lnTo>
                  <a:lnTo>
                    <a:pt x="106531" y="543826"/>
                  </a:lnTo>
                  <a:lnTo>
                    <a:pt x="86991" y="584679"/>
                  </a:lnTo>
                  <a:lnTo>
                    <a:pt x="69287" y="626537"/>
                  </a:lnTo>
                  <a:lnTo>
                    <a:pt x="53472" y="669349"/>
                  </a:lnTo>
                  <a:lnTo>
                    <a:pt x="39597" y="713062"/>
                  </a:lnTo>
                  <a:lnTo>
                    <a:pt x="27714" y="757624"/>
                  </a:lnTo>
                  <a:lnTo>
                    <a:pt x="17875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2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5" y="1179739"/>
                  </a:lnTo>
                  <a:lnTo>
                    <a:pt x="27714" y="1225099"/>
                  </a:lnTo>
                  <a:lnTo>
                    <a:pt x="39597" y="1269661"/>
                  </a:lnTo>
                  <a:lnTo>
                    <a:pt x="53472" y="1313374"/>
                  </a:lnTo>
                  <a:lnTo>
                    <a:pt x="69287" y="1356186"/>
                  </a:lnTo>
                  <a:lnTo>
                    <a:pt x="86991" y="1398044"/>
                  </a:lnTo>
                  <a:lnTo>
                    <a:pt x="106531" y="1438897"/>
                  </a:lnTo>
                  <a:lnTo>
                    <a:pt x="127855" y="1478692"/>
                  </a:lnTo>
                  <a:lnTo>
                    <a:pt x="150912" y="1517378"/>
                  </a:lnTo>
                  <a:lnTo>
                    <a:pt x="175649" y="1554903"/>
                  </a:lnTo>
                  <a:lnTo>
                    <a:pt x="202015" y="1591216"/>
                  </a:lnTo>
                  <a:lnTo>
                    <a:pt x="229957" y="1626263"/>
                  </a:lnTo>
                  <a:lnTo>
                    <a:pt x="259424" y="1659993"/>
                  </a:lnTo>
                  <a:lnTo>
                    <a:pt x="290364" y="1692354"/>
                  </a:lnTo>
                  <a:lnTo>
                    <a:pt x="322725" y="1723294"/>
                  </a:lnTo>
                  <a:lnTo>
                    <a:pt x="356455" y="1752762"/>
                  </a:lnTo>
                  <a:lnTo>
                    <a:pt x="391502" y="1780705"/>
                  </a:lnTo>
                  <a:lnTo>
                    <a:pt x="427814" y="1807071"/>
                  </a:lnTo>
                  <a:lnTo>
                    <a:pt x="465339" y="1831808"/>
                  </a:lnTo>
                  <a:lnTo>
                    <a:pt x="504025" y="1854865"/>
                  </a:lnTo>
                  <a:lnTo>
                    <a:pt x="543821" y="1876190"/>
                  </a:lnTo>
                  <a:lnTo>
                    <a:pt x="584674" y="1895730"/>
                  </a:lnTo>
                  <a:lnTo>
                    <a:pt x="626532" y="1913434"/>
                  </a:lnTo>
                  <a:lnTo>
                    <a:pt x="669344" y="1929250"/>
                  </a:lnTo>
                  <a:lnTo>
                    <a:pt x="713057" y="1943125"/>
                  </a:lnTo>
                  <a:lnTo>
                    <a:pt x="757620" y="1955008"/>
                  </a:lnTo>
                  <a:lnTo>
                    <a:pt x="802981" y="1964847"/>
                  </a:lnTo>
                  <a:lnTo>
                    <a:pt x="849087" y="1972590"/>
                  </a:lnTo>
                  <a:lnTo>
                    <a:pt x="895887" y="1978185"/>
                  </a:lnTo>
                  <a:lnTo>
                    <a:pt x="943329" y="1981580"/>
                  </a:lnTo>
                  <a:lnTo>
                    <a:pt x="991361" y="1982724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4" y="991362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97305" y="6881571"/>
            <a:ext cx="1275715" cy="626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900" b="1" spc="-155" dirty="0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sz="3900" b="1" spc="-1505" dirty="0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sz="5850" b="1" spc="-1537" baseline="-38461" dirty="0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sz="3900" b="1" spc="-500" dirty="0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1369" y="7567371"/>
            <a:ext cx="1266190" cy="626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900" b="1" spc="-385" dirty="0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32553" y="6709778"/>
            <a:ext cx="1706245" cy="1677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890">
              <a:lnSpc>
                <a:spcPct val="117800"/>
              </a:lnSpc>
              <a:spcBef>
                <a:spcPts val="95"/>
              </a:spcBef>
            </a:pPr>
            <a:r>
              <a:rPr sz="4600" spc="-50" dirty="0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sz="4600" spc="-10" dirty="0">
                <a:solidFill>
                  <a:srgbClr val="FFFFFF"/>
                </a:solidFill>
                <a:latin typeface="Arial"/>
                <a:cs typeface="Arial"/>
              </a:rPr>
              <a:t>6.80%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0584" y="4517897"/>
            <a:ext cx="1327150" cy="676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250" b="1" spc="-505" dirty="0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90442" y="4004005"/>
            <a:ext cx="4276725" cy="162560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0"/>
              </a:spcBef>
            </a:pPr>
            <a:r>
              <a:rPr sz="4450" spc="-280" dirty="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sz="44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50" spc="-385" dirty="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4450" spc="-155" dirty="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sz="445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50" spc="85" dirty="0">
                <a:solidFill>
                  <a:srgbClr val="FFFFFF"/>
                </a:solidFill>
                <a:latin typeface="Arial"/>
                <a:cs typeface="Arial"/>
              </a:rPr>
              <a:t>39.3</a:t>
            </a:r>
            <a:r>
              <a:rPr sz="445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50" spc="229" dirty="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95290">
              <a:lnSpc>
                <a:spcPct val="100000"/>
              </a:lnSpc>
              <a:spcBef>
                <a:spcPts val="95"/>
              </a:spcBef>
            </a:pPr>
            <a:r>
              <a:rPr spc="-375" dirty="0">
                <a:solidFill>
                  <a:srgbClr val="FFFFFF"/>
                </a:solidFill>
              </a:rPr>
              <a:t>KEY</a:t>
            </a:r>
            <a:r>
              <a:rPr spc="-229" dirty="0">
                <a:solidFill>
                  <a:srgbClr val="FFFFFF"/>
                </a:solidFill>
              </a:rPr>
              <a:t> </a:t>
            </a:r>
            <a:r>
              <a:rPr spc="-50" dirty="0">
                <a:solidFill>
                  <a:srgbClr val="FFFFFF"/>
                </a:solidFill>
              </a:rPr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5" cy="102869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937004"/>
            <a:ext cx="8790940" cy="3336290"/>
            <a:chOff x="0" y="1937004"/>
            <a:chExt cx="8790940" cy="3336290"/>
          </a:xfrm>
        </p:grpSpPr>
        <p:sp>
          <p:nvSpPr>
            <p:cNvPr id="4" name="object 4"/>
            <p:cNvSpPr/>
            <p:nvPr/>
          </p:nvSpPr>
          <p:spPr>
            <a:xfrm>
              <a:off x="3419856" y="1937004"/>
              <a:ext cx="5370830" cy="3336290"/>
            </a:xfrm>
            <a:custGeom>
              <a:avLst/>
              <a:gdLst/>
              <a:ahLst/>
              <a:cxnLst/>
              <a:rect l="l" t="t" r="r" b="b"/>
              <a:pathLst>
                <a:path w="5370830" h="3336290">
                  <a:moveTo>
                    <a:pt x="5256784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2"/>
                  </a:lnTo>
                  <a:lnTo>
                    <a:pt x="0" y="3222244"/>
                  </a:lnTo>
                  <a:lnTo>
                    <a:pt x="8957" y="3266491"/>
                  </a:lnTo>
                  <a:lnTo>
                    <a:pt x="33369" y="3302666"/>
                  </a:lnTo>
                  <a:lnTo>
                    <a:pt x="69544" y="3327078"/>
                  </a:lnTo>
                  <a:lnTo>
                    <a:pt x="113792" y="3336036"/>
                  </a:lnTo>
                  <a:lnTo>
                    <a:pt x="5256784" y="3336036"/>
                  </a:lnTo>
                  <a:lnTo>
                    <a:pt x="5301031" y="3327078"/>
                  </a:lnTo>
                  <a:lnTo>
                    <a:pt x="5337206" y="3302666"/>
                  </a:lnTo>
                  <a:lnTo>
                    <a:pt x="5361618" y="3266491"/>
                  </a:lnTo>
                  <a:lnTo>
                    <a:pt x="5370576" y="3222244"/>
                  </a:lnTo>
                  <a:lnTo>
                    <a:pt x="5370576" y="113792"/>
                  </a:lnTo>
                  <a:lnTo>
                    <a:pt x="5361618" y="69544"/>
                  </a:lnTo>
                  <a:lnTo>
                    <a:pt x="5337206" y="33369"/>
                  </a:lnTo>
                  <a:lnTo>
                    <a:pt x="5301031" y="8957"/>
                  </a:lnTo>
                  <a:lnTo>
                    <a:pt x="5256784" y="0"/>
                  </a:lnTo>
                  <a:close/>
                </a:path>
              </a:pathLst>
            </a:custGeom>
            <a:solidFill>
              <a:srgbClr val="514A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724912"/>
              <a:ext cx="4257040" cy="1295400"/>
            </a:xfrm>
            <a:custGeom>
              <a:avLst/>
              <a:gdLst/>
              <a:ahLst/>
              <a:cxnLst/>
              <a:rect l="l" t="t" r="r" b="b"/>
              <a:pathLst>
                <a:path w="4257040" h="1295400">
                  <a:moveTo>
                    <a:pt x="3791711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4256531" y="1295400"/>
                  </a:lnTo>
                  <a:lnTo>
                    <a:pt x="379171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5407" y="3029203"/>
            <a:ext cx="36747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80" dirty="0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sz="4000" spc="-340" dirty="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sz="4000" spc="-10" dirty="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60494" y="1956282"/>
            <a:ext cx="3880485" cy="322643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25425" indent="-212725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25425" algn="l"/>
              </a:tabLst>
            </a:pPr>
            <a:r>
              <a:rPr sz="2000" spc="80" dirty="0">
                <a:solidFill>
                  <a:srgbClr val="FFFFFF"/>
                </a:solidFill>
                <a:latin typeface="Verdana"/>
                <a:cs typeface="Verdana"/>
              </a:rPr>
              <a:t>Rough</a:t>
            </a:r>
            <a:r>
              <a:rPr sz="2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Terrain</a:t>
            </a:r>
            <a:r>
              <a:rPr sz="20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Cranes</a:t>
            </a:r>
            <a:r>
              <a:rPr sz="20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Verdana"/>
                <a:cs typeface="Verdana"/>
              </a:rPr>
              <a:t>(RTCs)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sz="20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Terrain</a:t>
            </a:r>
            <a:r>
              <a:rPr sz="20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Cranes</a:t>
            </a:r>
            <a:r>
              <a:rPr sz="20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(ATCs)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Truck</a:t>
            </a:r>
            <a:r>
              <a:rPr sz="20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Cranes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225425" algn="l"/>
              </a:tabLst>
            </a:pPr>
            <a:r>
              <a:rPr sz="2000" spc="50" dirty="0">
                <a:solidFill>
                  <a:srgbClr val="FFFFFF"/>
                </a:solidFill>
                <a:latin typeface="Verdana"/>
                <a:cs typeface="Verdana"/>
              </a:rPr>
              <a:t>Mobile</a:t>
            </a:r>
            <a:r>
              <a:rPr sz="20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Harbons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225425" algn="l"/>
              </a:tabLst>
            </a:pP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Off-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shore</a:t>
            </a:r>
            <a:r>
              <a:rPr sz="2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Ship</a:t>
            </a:r>
            <a:r>
              <a:rPr sz="20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Cranes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Loader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Cranes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Railroad</a:t>
            </a:r>
            <a:r>
              <a:rPr sz="20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Cranes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Crawler</a:t>
            </a:r>
            <a:r>
              <a:rPr sz="20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Cranes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5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Tower</a:t>
            </a:r>
            <a:r>
              <a:rPr sz="20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Cranes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44144" y="121666"/>
            <a:ext cx="169995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200" dirty="0">
                <a:solidFill>
                  <a:srgbClr val="FFFFFF"/>
                </a:solidFill>
              </a:rPr>
              <a:t>REVENUE</a:t>
            </a:r>
            <a:r>
              <a:rPr sz="6000" spc="-235" dirty="0">
                <a:solidFill>
                  <a:srgbClr val="FFFFFF"/>
                </a:solidFill>
              </a:rPr>
              <a:t> </a:t>
            </a:r>
            <a:r>
              <a:rPr sz="6000" spc="-110" dirty="0">
                <a:solidFill>
                  <a:srgbClr val="FFFFFF"/>
                </a:solidFill>
              </a:rPr>
              <a:t>MARKET</a:t>
            </a:r>
            <a:r>
              <a:rPr sz="6000" spc="-310" dirty="0">
                <a:solidFill>
                  <a:srgbClr val="FFFFFF"/>
                </a:solidFill>
              </a:rPr>
              <a:t> </a:t>
            </a:r>
            <a:r>
              <a:rPr sz="6000" spc="-190" dirty="0">
                <a:solidFill>
                  <a:srgbClr val="FFFFFF"/>
                </a:solidFill>
              </a:rPr>
              <a:t>SHARE</a:t>
            </a:r>
            <a:r>
              <a:rPr sz="6000" spc="-225" dirty="0">
                <a:solidFill>
                  <a:srgbClr val="FFFFFF"/>
                </a:solidFill>
              </a:rPr>
              <a:t> </a:t>
            </a:r>
            <a:r>
              <a:rPr sz="6000" spc="-30" dirty="0">
                <a:solidFill>
                  <a:srgbClr val="FFFFFF"/>
                </a:solidFill>
              </a:rPr>
              <a:t>BY</a:t>
            </a:r>
            <a:r>
              <a:rPr sz="6000" spc="-285" dirty="0">
                <a:solidFill>
                  <a:srgbClr val="FFFFFF"/>
                </a:solidFill>
              </a:rPr>
              <a:t> </a:t>
            </a:r>
            <a:r>
              <a:rPr sz="6000" spc="-155" dirty="0">
                <a:solidFill>
                  <a:srgbClr val="FFFFFF"/>
                </a:solidFill>
              </a:rPr>
              <a:t>SEGMENTS</a:t>
            </a:r>
            <a:r>
              <a:rPr sz="6000" spc="-254" dirty="0">
                <a:solidFill>
                  <a:srgbClr val="FFFFFF"/>
                </a:solidFill>
              </a:rPr>
              <a:t> </a:t>
            </a:r>
            <a:r>
              <a:rPr sz="6000" spc="130" dirty="0">
                <a:solidFill>
                  <a:srgbClr val="FFFFFF"/>
                </a:solidFill>
              </a:rPr>
              <a:t>2022</a:t>
            </a:r>
            <a:endParaRPr sz="6000"/>
          </a:p>
        </p:txBody>
      </p:sp>
      <p:grpSp>
        <p:nvGrpSpPr>
          <p:cNvPr id="10" name="object 10"/>
          <p:cNvGrpSpPr/>
          <p:nvPr/>
        </p:nvGrpSpPr>
        <p:grpSpPr>
          <a:xfrm>
            <a:off x="0" y="5605271"/>
            <a:ext cx="8790940" cy="3336290"/>
            <a:chOff x="0" y="5605271"/>
            <a:chExt cx="8790940" cy="3336290"/>
          </a:xfrm>
        </p:grpSpPr>
        <p:sp>
          <p:nvSpPr>
            <p:cNvPr id="11" name="object 11"/>
            <p:cNvSpPr/>
            <p:nvPr/>
          </p:nvSpPr>
          <p:spPr>
            <a:xfrm>
              <a:off x="3419855" y="5605271"/>
              <a:ext cx="5370830" cy="3336290"/>
            </a:xfrm>
            <a:custGeom>
              <a:avLst/>
              <a:gdLst/>
              <a:ahLst/>
              <a:cxnLst/>
              <a:rect l="l" t="t" r="r" b="b"/>
              <a:pathLst>
                <a:path w="5370830" h="3336290">
                  <a:moveTo>
                    <a:pt x="5256784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3222243"/>
                  </a:lnTo>
                  <a:lnTo>
                    <a:pt x="8957" y="3266491"/>
                  </a:lnTo>
                  <a:lnTo>
                    <a:pt x="33369" y="3302666"/>
                  </a:lnTo>
                  <a:lnTo>
                    <a:pt x="69544" y="3327078"/>
                  </a:lnTo>
                  <a:lnTo>
                    <a:pt x="113792" y="3336036"/>
                  </a:lnTo>
                  <a:lnTo>
                    <a:pt x="5256784" y="3336036"/>
                  </a:lnTo>
                  <a:lnTo>
                    <a:pt x="5301031" y="3327078"/>
                  </a:lnTo>
                  <a:lnTo>
                    <a:pt x="5337206" y="3302666"/>
                  </a:lnTo>
                  <a:lnTo>
                    <a:pt x="5361618" y="3266491"/>
                  </a:lnTo>
                  <a:lnTo>
                    <a:pt x="5370576" y="3222243"/>
                  </a:lnTo>
                  <a:lnTo>
                    <a:pt x="5370576" y="113791"/>
                  </a:lnTo>
                  <a:lnTo>
                    <a:pt x="5361618" y="69544"/>
                  </a:lnTo>
                  <a:lnTo>
                    <a:pt x="5337206" y="33369"/>
                  </a:lnTo>
                  <a:lnTo>
                    <a:pt x="5301031" y="8957"/>
                  </a:lnTo>
                  <a:lnTo>
                    <a:pt x="5256784" y="0"/>
                  </a:lnTo>
                  <a:close/>
                </a:path>
              </a:pathLst>
            </a:custGeom>
            <a:solidFill>
              <a:srgbClr val="AB5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6394703"/>
              <a:ext cx="4257040" cy="1295400"/>
            </a:xfrm>
            <a:custGeom>
              <a:avLst/>
              <a:gdLst/>
              <a:ahLst/>
              <a:cxnLst/>
              <a:rect l="l" t="t" r="r" b="b"/>
              <a:pathLst>
                <a:path w="4257040" h="1295400">
                  <a:moveTo>
                    <a:pt x="3791711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4256531" y="1295400"/>
                  </a:lnTo>
                  <a:lnTo>
                    <a:pt x="379171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1218" y="6446647"/>
            <a:ext cx="2972435" cy="11423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30835" marR="5080" indent="-318770">
              <a:lnSpc>
                <a:spcPts val="4000"/>
              </a:lnSpc>
              <a:spcBef>
                <a:spcPts val="894"/>
              </a:spcBef>
            </a:pPr>
            <a:r>
              <a:rPr sz="4000" spc="90" dirty="0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sz="4000" spc="-10" dirty="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60494" y="5626184"/>
            <a:ext cx="3986529" cy="322643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25425" indent="-212725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Aerospace</a:t>
            </a:r>
            <a:r>
              <a:rPr sz="2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Defence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Automotive</a:t>
            </a:r>
            <a:r>
              <a:rPr sz="2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Railways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225425" algn="l"/>
              </a:tabLst>
            </a:pP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Heavy</a:t>
            </a:r>
            <a:r>
              <a:rPr sz="2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Engineering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General</a:t>
            </a:r>
            <a:r>
              <a:rPr sz="20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Engineering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225425" algn="l"/>
              </a:tabLst>
            </a:pPr>
            <a:r>
              <a:rPr sz="2000" spc="65" dirty="0">
                <a:solidFill>
                  <a:srgbClr val="FFFFFF"/>
                </a:solidFill>
                <a:latin typeface="Verdana"/>
                <a:cs typeface="Verdana"/>
              </a:rPr>
              <a:t>Mining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5"/>
              </a:spcBef>
              <a:buFont typeface="Arial"/>
              <a:buChar char="•"/>
              <a:tabLst>
                <a:tab pos="225425" algn="l"/>
              </a:tabLst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Construction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225425" algn="l"/>
              </a:tabLst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Marine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Shipping</a:t>
            </a:r>
            <a:r>
              <a:rPr sz="2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Material</a:t>
            </a:r>
            <a:r>
              <a:rPr sz="2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Verdana"/>
                <a:cs typeface="Verdana"/>
              </a:rPr>
              <a:t>Handling</a:t>
            </a:r>
            <a:endParaRPr sz="2000">
              <a:latin typeface="Verdana"/>
              <a:cs typeface="Verdana"/>
            </a:endParaRPr>
          </a:p>
          <a:p>
            <a:pPr marL="225425" indent="-212725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22542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Energy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(Power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0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Gas)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605771" y="5605271"/>
            <a:ext cx="8682355" cy="3336290"/>
            <a:chOff x="9605771" y="5605271"/>
            <a:chExt cx="8682355" cy="3336290"/>
          </a:xfrm>
        </p:grpSpPr>
        <p:sp>
          <p:nvSpPr>
            <p:cNvPr id="16" name="object 16"/>
            <p:cNvSpPr/>
            <p:nvPr/>
          </p:nvSpPr>
          <p:spPr>
            <a:xfrm>
              <a:off x="9605771" y="5605271"/>
              <a:ext cx="5369560" cy="3336290"/>
            </a:xfrm>
            <a:custGeom>
              <a:avLst/>
              <a:gdLst/>
              <a:ahLst/>
              <a:cxnLst/>
              <a:rect l="l" t="t" r="r" b="b"/>
              <a:pathLst>
                <a:path w="5369559" h="3336290">
                  <a:moveTo>
                    <a:pt x="525526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1"/>
                  </a:lnTo>
                  <a:lnTo>
                    <a:pt x="0" y="3222243"/>
                  </a:lnTo>
                  <a:lnTo>
                    <a:pt x="8957" y="3266491"/>
                  </a:lnTo>
                  <a:lnTo>
                    <a:pt x="33369" y="3302666"/>
                  </a:lnTo>
                  <a:lnTo>
                    <a:pt x="69544" y="3327078"/>
                  </a:lnTo>
                  <a:lnTo>
                    <a:pt x="113792" y="3336036"/>
                  </a:lnTo>
                  <a:lnTo>
                    <a:pt x="5255260" y="3336036"/>
                  </a:lnTo>
                  <a:lnTo>
                    <a:pt x="5299507" y="3327078"/>
                  </a:lnTo>
                  <a:lnTo>
                    <a:pt x="5335682" y="3302666"/>
                  </a:lnTo>
                  <a:lnTo>
                    <a:pt x="5360094" y="3266491"/>
                  </a:lnTo>
                  <a:lnTo>
                    <a:pt x="5369051" y="3222243"/>
                  </a:lnTo>
                  <a:lnTo>
                    <a:pt x="5369051" y="113791"/>
                  </a:lnTo>
                  <a:lnTo>
                    <a:pt x="5360094" y="69544"/>
                  </a:lnTo>
                  <a:lnTo>
                    <a:pt x="5335682" y="33369"/>
                  </a:lnTo>
                  <a:lnTo>
                    <a:pt x="5299507" y="8957"/>
                  </a:lnTo>
                  <a:lnTo>
                    <a:pt x="5255260" y="0"/>
                  </a:lnTo>
                  <a:close/>
                </a:path>
              </a:pathLst>
            </a:custGeom>
            <a:solidFill>
              <a:srgbClr val="8722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139671" y="6857999"/>
              <a:ext cx="4148454" cy="1295400"/>
            </a:xfrm>
            <a:custGeom>
              <a:avLst/>
              <a:gdLst/>
              <a:ahLst/>
              <a:cxnLst/>
              <a:rect l="l" t="t" r="r" b="b"/>
              <a:pathLst>
                <a:path w="4148455" h="1295400">
                  <a:moveTo>
                    <a:pt x="4148328" y="0"/>
                  </a:moveTo>
                  <a:lnTo>
                    <a:pt x="0" y="0"/>
                  </a:lnTo>
                  <a:lnTo>
                    <a:pt x="464820" y="1295400"/>
                  </a:lnTo>
                  <a:lnTo>
                    <a:pt x="4148328" y="1295400"/>
                  </a:lnTo>
                  <a:lnTo>
                    <a:pt x="4148328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9605771" y="1937004"/>
            <a:ext cx="8682355" cy="3336290"/>
            <a:chOff x="9605771" y="1937004"/>
            <a:chExt cx="8682355" cy="3336290"/>
          </a:xfrm>
        </p:grpSpPr>
        <p:sp>
          <p:nvSpPr>
            <p:cNvPr id="19" name="object 19"/>
            <p:cNvSpPr/>
            <p:nvPr/>
          </p:nvSpPr>
          <p:spPr>
            <a:xfrm>
              <a:off x="9605771" y="1937004"/>
              <a:ext cx="5369560" cy="3336290"/>
            </a:xfrm>
            <a:custGeom>
              <a:avLst/>
              <a:gdLst/>
              <a:ahLst/>
              <a:cxnLst/>
              <a:rect l="l" t="t" r="r" b="b"/>
              <a:pathLst>
                <a:path w="5369559" h="3336290">
                  <a:moveTo>
                    <a:pt x="5255260" y="0"/>
                  </a:moveTo>
                  <a:lnTo>
                    <a:pt x="113792" y="0"/>
                  </a:lnTo>
                  <a:lnTo>
                    <a:pt x="69544" y="8957"/>
                  </a:lnTo>
                  <a:lnTo>
                    <a:pt x="33369" y="33369"/>
                  </a:lnTo>
                  <a:lnTo>
                    <a:pt x="8957" y="69544"/>
                  </a:lnTo>
                  <a:lnTo>
                    <a:pt x="0" y="113792"/>
                  </a:lnTo>
                  <a:lnTo>
                    <a:pt x="0" y="3222244"/>
                  </a:lnTo>
                  <a:lnTo>
                    <a:pt x="8957" y="3266491"/>
                  </a:lnTo>
                  <a:lnTo>
                    <a:pt x="33369" y="3302666"/>
                  </a:lnTo>
                  <a:lnTo>
                    <a:pt x="69544" y="3327078"/>
                  </a:lnTo>
                  <a:lnTo>
                    <a:pt x="113792" y="3336036"/>
                  </a:lnTo>
                  <a:lnTo>
                    <a:pt x="5255260" y="3336036"/>
                  </a:lnTo>
                  <a:lnTo>
                    <a:pt x="5299507" y="3327078"/>
                  </a:lnTo>
                  <a:lnTo>
                    <a:pt x="5335682" y="3302666"/>
                  </a:lnTo>
                  <a:lnTo>
                    <a:pt x="5360094" y="3266491"/>
                  </a:lnTo>
                  <a:lnTo>
                    <a:pt x="5369051" y="3222244"/>
                  </a:lnTo>
                  <a:lnTo>
                    <a:pt x="5369051" y="113792"/>
                  </a:lnTo>
                  <a:lnTo>
                    <a:pt x="5360094" y="69544"/>
                  </a:lnTo>
                  <a:lnTo>
                    <a:pt x="5335682" y="33369"/>
                  </a:lnTo>
                  <a:lnTo>
                    <a:pt x="5299507" y="8957"/>
                  </a:lnTo>
                  <a:lnTo>
                    <a:pt x="5255260" y="0"/>
                  </a:lnTo>
                  <a:close/>
                </a:path>
              </a:pathLst>
            </a:custGeom>
            <a:solidFill>
              <a:srgbClr val="D092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139671" y="3189732"/>
              <a:ext cx="4148454" cy="1294130"/>
            </a:xfrm>
            <a:custGeom>
              <a:avLst/>
              <a:gdLst/>
              <a:ahLst/>
              <a:cxnLst/>
              <a:rect l="l" t="t" r="r" b="b"/>
              <a:pathLst>
                <a:path w="4148455" h="1294129">
                  <a:moveTo>
                    <a:pt x="4148328" y="0"/>
                  </a:moveTo>
                  <a:lnTo>
                    <a:pt x="0" y="0"/>
                  </a:lnTo>
                  <a:lnTo>
                    <a:pt x="464820" y="1293876"/>
                  </a:lnTo>
                  <a:lnTo>
                    <a:pt x="4148328" y="1293876"/>
                  </a:lnTo>
                  <a:lnTo>
                    <a:pt x="4148328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185654" y="2248890"/>
            <a:ext cx="2936240" cy="27692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8290" indent="-27559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288290" algn="l"/>
              </a:tabLst>
            </a:pPr>
            <a:r>
              <a:rPr sz="2550" spc="135" dirty="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r>
              <a:rPr sz="255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55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-19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255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35" dirty="0">
                <a:solidFill>
                  <a:srgbClr val="FFFFFF"/>
                </a:solidFill>
                <a:latin typeface="Verdana"/>
                <a:cs typeface="Verdana"/>
              </a:rPr>
              <a:t>MT</a:t>
            </a:r>
            <a:endParaRPr sz="2550">
              <a:latin typeface="Verdana"/>
              <a:cs typeface="Verdana"/>
            </a:endParaRPr>
          </a:p>
          <a:p>
            <a:pPr marL="288290" indent="-27559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288290" algn="l"/>
              </a:tabLst>
            </a:pPr>
            <a:r>
              <a:rPr sz="2550" spc="-19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255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55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-65" dirty="0">
                <a:solidFill>
                  <a:srgbClr val="FFFFFF"/>
                </a:solidFill>
                <a:latin typeface="Verdana"/>
                <a:cs typeface="Verdana"/>
              </a:rPr>
              <a:t>50</a:t>
            </a:r>
            <a:r>
              <a:rPr sz="255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45" dirty="0">
                <a:solidFill>
                  <a:srgbClr val="FFFFFF"/>
                </a:solidFill>
                <a:latin typeface="Verdana"/>
                <a:cs typeface="Verdana"/>
              </a:rPr>
              <a:t>MT</a:t>
            </a:r>
            <a:endParaRPr sz="2550">
              <a:latin typeface="Verdana"/>
              <a:cs typeface="Verdana"/>
            </a:endParaRPr>
          </a:p>
          <a:p>
            <a:pPr marL="288290" indent="-27559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288290" algn="l"/>
              </a:tabLst>
            </a:pPr>
            <a:r>
              <a:rPr sz="2550" spc="-65" dirty="0">
                <a:solidFill>
                  <a:srgbClr val="FFFFFF"/>
                </a:solidFill>
                <a:latin typeface="Verdana"/>
                <a:cs typeface="Verdana"/>
              </a:rPr>
              <a:t>50</a:t>
            </a:r>
            <a:r>
              <a:rPr sz="255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55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-120" dirty="0">
                <a:solidFill>
                  <a:srgbClr val="FFFFFF"/>
                </a:solidFill>
                <a:latin typeface="Verdana"/>
                <a:cs typeface="Verdana"/>
              </a:rPr>
              <a:t>250</a:t>
            </a:r>
            <a:r>
              <a:rPr sz="255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45" dirty="0">
                <a:solidFill>
                  <a:srgbClr val="FFFFFF"/>
                </a:solidFill>
                <a:latin typeface="Verdana"/>
                <a:cs typeface="Verdana"/>
              </a:rPr>
              <a:t>MT</a:t>
            </a:r>
            <a:endParaRPr sz="2550">
              <a:latin typeface="Verdana"/>
              <a:cs typeface="Verdana"/>
            </a:endParaRPr>
          </a:p>
          <a:p>
            <a:pPr marL="288290" indent="-275590">
              <a:lnSpc>
                <a:spcPct val="100000"/>
              </a:lnSpc>
              <a:spcBef>
                <a:spcPts val="545"/>
              </a:spcBef>
              <a:buFont typeface="Arial"/>
              <a:buChar char="•"/>
              <a:tabLst>
                <a:tab pos="288290" algn="l"/>
              </a:tabLst>
            </a:pPr>
            <a:r>
              <a:rPr sz="2550" spc="-120" dirty="0">
                <a:solidFill>
                  <a:srgbClr val="FFFFFF"/>
                </a:solidFill>
                <a:latin typeface="Verdana"/>
                <a:cs typeface="Verdana"/>
              </a:rPr>
              <a:t>250</a:t>
            </a:r>
            <a:r>
              <a:rPr sz="255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55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-40" dirty="0">
                <a:solidFill>
                  <a:srgbClr val="FFFFFF"/>
                </a:solidFill>
                <a:latin typeface="Verdana"/>
                <a:cs typeface="Verdana"/>
              </a:rPr>
              <a:t>500</a:t>
            </a:r>
            <a:r>
              <a:rPr sz="255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45" dirty="0">
                <a:solidFill>
                  <a:srgbClr val="FFFFFF"/>
                </a:solidFill>
                <a:latin typeface="Verdana"/>
                <a:cs typeface="Verdana"/>
              </a:rPr>
              <a:t>MT</a:t>
            </a:r>
            <a:endParaRPr sz="2550">
              <a:latin typeface="Verdana"/>
              <a:cs typeface="Verdana"/>
            </a:endParaRPr>
          </a:p>
          <a:p>
            <a:pPr marL="288290" indent="-27559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288290" algn="l"/>
              </a:tabLst>
            </a:pPr>
            <a:r>
              <a:rPr sz="2550" spc="-40" dirty="0">
                <a:solidFill>
                  <a:srgbClr val="FFFFFF"/>
                </a:solidFill>
                <a:latin typeface="Verdana"/>
                <a:cs typeface="Verdana"/>
              </a:rPr>
              <a:t>500</a:t>
            </a:r>
            <a:r>
              <a:rPr sz="255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55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-200" dirty="0">
                <a:solidFill>
                  <a:srgbClr val="FFFFFF"/>
                </a:solidFill>
                <a:latin typeface="Verdana"/>
                <a:cs typeface="Verdana"/>
              </a:rPr>
              <a:t>1500</a:t>
            </a:r>
            <a:r>
              <a:rPr sz="255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45" dirty="0">
                <a:solidFill>
                  <a:srgbClr val="FFFFFF"/>
                </a:solidFill>
                <a:latin typeface="Verdana"/>
                <a:cs typeface="Verdana"/>
              </a:rPr>
              <a:t>MT</a:t>
            </a:r>
            <a:endParaRPr sz="2550">
              <a:latin typeface="Verdana"/>
              <a:cs typeface="Verdana"/>
            </a:endParaRPr>
          </a:p>
          <a:p>
            <a:pPr marL="288290" indent="-27559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288290" algn="l"/>
              </a:tabLst>
            </a:pPr>
            <a:r>
              <a:rPr sz="2550" spc="-195" dirty="0">
                <a:solidFill>
                  <a:srgbClr val="FFFFFF"/>
                </a:solidFill>
                <a:latin typeface="Verdana"/>
                <a:cs typeface="Verdana"/>
              </a:rPr>
              <a:t>1500 </a:t>
            </a:r>
            <a:r>
              <a:rPr sz="255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55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-25" dirty="0">
                <a:solidFill>
                  <a:srgbClr val="FFFFFF"/>
                </a:solidFill>
                <a:latin typeface="Verdana"/>
                <a:cs typeface="Verdana"/>
              </a:rPr>
              <a:t>3000</a:t>
            </a:r>
            <a:r>
              <a:rPr sz="255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50" spc="45" dirty="0">
                <a:solidFill>
                  <a:srgbClr val="FFFFFF"/>
                </a:solidFill>
                <a:latin typeface="Verdana"/>
                <a:cs typeface="Verdana"/>
              </a:rPr>
              <a:t>MT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631551" y="6595719"/>
            <a:ext cx="3283585" cy="109220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26060" indent="-21336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26060" algn="l"/>
              </a:tabLst>
            </a:pP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Stiff</a:t>
            </a:r>
            <a:r>
              <a:rPr sz="20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Verdana"/>
                <a:cs typeface="Verdana"/>
              </a:rPr>
              <a:t>Boom</a:t>
            </a:r>
            <a:endParaRPr sz="2000">
              <a:latin typeface="Verdana"/>
              <a:cs typeface="Verdana"/>
            </a:endParaRPr>
          </a:p>
          <a:p>
            <a:pPr marL="225425" marR="5080" indent="-213360">
              <a:lnSpc>
                <a:spcPts val="2810"/>
              </a:lnSpc>
              <a:spcBef>
                <a:spcPts val="85"/>
              </a:spcBef>
              <a:buFont typeface="Arial"/>
              <a:buChar char="•"/>
              <a:tabLst>
                <a:tab pos="227329" algn="l"/>
              </a:tabLst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Knuckle 	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Boom/Telescopic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Verdana"/>
                <a:cs typeface="Verdana"/>
              </a:rPr>
              <a:t>Boom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212948" y="3145612"/>
            <a:ext cx="2345690" cy="114300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2860" marR="5080" indent="-10795">
              <a:lnSpc>
                <a:spcPts val="4000"/>
              </a:lnSpc>
              <a:spcBef>
                <a:spcPts val="894"/>
              </a:spcBef>
            </a:pPr>
            <a:r>
              <a:rPr sz="4000" spc="-10" dirty="0">
                <a:solidFill>
                  <a:srgbClr val="43B4BD"/>
                </a:solidFill>
                <a:latin typeface="Verdana"/>
                <a:cs typeface="Verdana"/>
              </a:rPr>
              <a:t>Capacity Segment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06878" y="6909637"/>
            <a:ext cx="2335530" cy="114300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 marR="5080" indent="220979">
              <a:lnSpc>
                <a:spcPts val="4000"/>
              </a:lnSpc>
              <a:spcBef>
                <a:spcPts val="894"/>
              </a:spcBef>
            </a:pPr>
            <a:r>
              <a:rPr sz="4000" spc="-10" dirty="0">
                <a:solidFill>
                  <a:srgbClr val="43B4BD"/>
                </a:solidFill>
                <a:latin typeface="Verdana"/>
                <a:cs typeface="Verdana"/>
              </a:rPr>
              <a:t>Design Segment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325" dirty="0"/>
              <a:t>Global</a:t>
            </a:r>
            <a:r>
              <a:rPr sz="5000" spc="145" dirty="0"/>
              <a:t> </a:t>
            </a:r>
            <a:r>
              <a:rPr sz="5000" spc="254" dirty="0"/>
              <a:t>Crane</a:t>
            </a:r>
            <a:r>
              <a:rPr sz="5000" spc="160" dirty="0"/>
              <a:t> </a:t>
            </a:r>
            <a:r>
              <a:rPr sz="5000" spc="365" dirty="0"/>
              <a:t>Market</a:t>
            </a:r>
            <a:r>
              <a:rPr sz="5000" spc="145" dirty="0"/>
              <a:t> </a:t>
            </a:r>
            <a:r>
              <a:rPr sz="5000" spc="245" dirty="0"/>
              <a:t>Revenue</a:t>
            </a:r>
            <a:r>
              <a:rPr sz="5000" spc="160" dirty="0"/>
              <a:t> </a:t>
            </a:r>
            <a:r>
              <a:rPr sz="5000" spc="270" dirty="0"/>
              <a:t>share</a:t>
            </a:r>
            <a:r>
              <a:rPr sz="5000" spc="155" dirty="0"/>
              <a:t> </a:t>
            </a:r>
            <a:r>
              <a:rPr sz="5000" spc="515" dirty="0"/>
              <a:t>for</a:t>
            </a:r>
            <a:r>
              <a:rPr sz="5000" spc="140" dirty="0"/>
              <a:t> </a:t>
            </a:r>
            <a:r>
              <a:rPr sz="5000" spc="250" dirty="0"/>
              <a:t>2022</a:t>
            </a:r>
            <a:endParaRPr sz="5000"/>
          </a:p>
        </p:txBody>
      </p:sp>
      <p:sp>
        <p:nvSpPr>
          <p:cNvPr id="3" name="object 3"/>
          <p:cNvSpPr txBox="1"/>
          <p:nvPr/>
        </p:nvSpPr>
        <p:spPr>
          <a:xfrm>
            <a:off x="11261852" y="4449013"/>
            <a:ext cx="5382895" cy="179260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871980" marR="5080" indent="-1859914">
              <a:lnSpc>
                <a:spcPts val="6709"/>
              </a:lnSpc>
              <a:spcBef>
                <a:spcPts val="690"/>
              </a:spcBef>
            </a:pPr>
            <a:r>
              <a:rPr sz="6000" spc="434" dirty="0">
                <a:latin typeface="Arial"/>
                <a:cs typeface="Arial"/>
              </a:rPr>
              <a:t>North</a:t>
            </a:r>
            <a:r>
              <a:rPr sz="6000" spc="-195" dirty="0">
                <a:latin typeface="Arial"/>
                <a:cs typeface="Arial"/>
              </a:rPr>
              <a:t> </a:t>
            </a:r>
            <a:r>
              <a:rPr sz="6000" spc="204" dirty="0">
                <a:latin typeface="Arial"/>
                <a:cs typeface="Arial"/>
              </a:rPr>
              <a:t>America </a:t>
            </a:r>
            <a:r>
              <a:rPr sz="6000" spc="250" dirty="0">
                <a:latin typeface="Arial"/>
                <a:cs typeface="Arial"/>
              </a:rPr>
              <a:t>40%</a:t>
            </a:r>
            <a:endParaRPr sz="6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300728" y="2246376"/>
            <a:ext cx="9686925" cy="3081655"/>
            <a:chOff x="4300728" y="2246376"/>
            <a:chExt cx="9686925" cy="3081655"/>
          </a:xfrm>
        </p:grpSpPr>
        <p:sp>
          <p:nvSpPr>
            <p:cNvPr id="4" name="object 4"/>
            <p:cNvSpPr/>
            <p:nvPr/>
          </p:nvSpPr>
          <p:spPr>
            <a:xfrm>
              <a:off x="6336792" y="2407920"/>
              <a:ext cx="7650480" cy="2821305"/>
            </a:xfrm>
            <a:custGeom>
              <a:avLst/>
              <a:gdLst/>
              <a:ahLst/>
              <a:cxnLst/>
              <a:rect l="l" t="t" r="r" b="b"/>
              <a:pathLst>
                <a:path w="7650480" h="2821304">
                  <a:moveTo>
                    <a:pt x="7511415" y="0"/>
                  </a:moveTo>
                  <a:lnTo>
                    <a:pt x="139065" y="0"/>
                  </a:lnTo>
                  <a:lnTo>
                    <a:pt x="95195" y="7110"/>
                  </a:lnTo>
                  <a:lnTo>
                    <a:pt x="57031" y="26895"/>
                  </a:lnTo>
                  <a:lnTo>
                    <a:pt x="26895" y="57031"/>
                  </a:lnTo>
                  <a:lnTo>
                    <a:pt x="7110" y="95195"/>
                  </a:lnTo>
                  <a:lnTo>
                    <a:pt x="0" y="139064"/>
                  </a:lnTo>
                  <a:lnTo>
                    <a:pt x="0" y="2681858"/>
                  </a:lnTo>
                  <a:lnTo>
                    <a:pt x="7110" y="2725728"/>
                  </a:lnTo>
                  <a:lnTo>
                    <a:pt x="26895" y="2763892"/>
                  </a:lnTo>
                  <a:lnTo>
                    <a:pt x="57031" y="2794028"/>
                  </a:lnTo>
                  <a:lnTo>
                    <a:pt x="95195" y="2813813"/>
                  </a:lnTo>
                  <a:lnTo>
                    <a:pt x="139065" y="2820924"/>
                  </a:lnTo>
                  <a:lnTo>
                    <a:pt x="7511415" y="2820924"/>
                  </a:lnTo>
                  <a:lnTo>
                    <a:pt x="7555284" y="2813813"/>
                  </a:lnTo>
                  <a:lnTo>
                    <a:pt x="7593448" y="2794028"/>
                  </a:lnTo>
                  <a:lnTo>
                    <a:pt x="7623584" y="2763892"/>
                  </a:lnTo>
                  <a:lnTo>
                    <a:pt x="7643369" y="2725728"/>
                  </a:lnTo>
                  <a:lnTo>
                    <a:pt x="7650479" y="2681858"/>
                  </a:lnTo>
                  <a:lnTo>
                    <a:pt x="7650479" y="139064"/>
                  </a:lnTo>
                  <a:lnTo>
                    <a:pt x="7643369" y="95195"/>
                  </a:lnTo>
                  <a:lnTo>
                    <a:pt x="7623584" y="57031"/>
                  </a:lnTo>
                  <a:lnTo>
                    <a:pt x="7593448" y="26895"/>
                  </a:lnTo>
                  <a:lnTo>
                    <a:pt x="7555284" y="7110"/>
                  </a:lnTo>
                  <a:lnTo>
                    <a:pt x="7511415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22036" y="2246376"/>
              <a:ext cx="8365490" cy="3081655"/>
            </a:xfrm>
            <a:custGeom>
              <a:avLst/>
              <a:gdLst/>
              <a:ahLst/>
              <a:cxnLst/>
              <a:rect l="l" t="t" r="r" b="b"/>
              <a:pathLst>
                <a:path w="8365490" h="3081654">
                  <a:moveTo>
                    <a:pt x="8226171" y="0"/>
                  </a:moveTo>
                  <a:lnTo>
                    <a:pt x="139064" y="0"/>
                  </a:lnTo>
                  <a:lnTo>
                    <a:pt x="95195" y="7098"/>
                  </a:lnTo>
                  <a:lnTo>
                    <a:pt x="57031" y="26858"/>
                  </a:lnTo>
                  <a:lnTo>
                    <a:pt x="26895" y="56976"/>
                  </a:lnTo>
                  <a:lnTo>
                    <a:pt x="7110" y="95146"/>
                  </a:lnTo>
                  <a:lnTo>
                    <a:pt x="0" y="139065"/>
                  </a:lnTo>
                  <a:lnTo>
                    <a:pt x="0" y="2942463"/>
                  </a:lnTo>
                  <a:lnTo>
                    <a:pt x="7110" y="2986381"/>
                  </a:lnTo>
                  <a:lnTo>
                    <a:pt x="26895" y="3024551"/>
                  </a:lnTo>
                  <a:lnTo>
                    <a:pt x="57031" y="3054669"/>
                  </a:lnTo>
                  <a:lnTo>
                    <a:pt x="95195" y="3074429"/>
                  </a:lnTo>
                  <a:lnTo>
                    <a:pt x="139064" y="3081528"/>
                  </a:lnTo>
                  <a:lnTo>
                    <a:pt x="8226171" y="3081528"/>
                  </a:lnTo>
                  <a:lnTo>
                    <a:pt x="8270040" y="3074429"/>
                  </a:lnTo>
                  <a:lnTo>
                    <a:pt x="8308204" y="3054669"/>
                  </a:lnTo>
                  <a:lnTo>
                    <a:pt x="8338340" y="3024551"/>
                  </a:lnTo>
                  <a:lnTo>
                    <a:pt x="8358125" y="2986381"/>
                  </a:lnTo>
                  <a:lnTo>
                    <a:pt x="8365235" y="2942463"/>
                  </a:lnTo>
                  <a:lnTo>
                    <a:pt x="8365235" y="139065"/>
                  </a:lnTo>
                  <a:lnTo>
                    <a:pt x="8358125" y="95146"/>
                  </a:lnTo>
                  <a:lnTo>
                    <a:pt x="8338340" y="56976"/>
                  </a:lnTo>
                  <a:lnTo>
                    <a:pt x="8308204" y="26858"/>
                  </a:lnTo>
                  <a:lnTo>
                    <a:pt x="8270040" y="7098"/>
                  </a:lnTo>
                  <a:lnTo>
                    <a:pt x="8226171" y="0"/>
                  </a:lnTo>
                  <a:close/>
                </a:path>
              </a:pathLst>
            </a:custGeom>
            <a:solidFill>
              <a:srgbClr val="8722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00728" y="2845307"/>
              <a:ext cx="2889885" cy="1946275"/>
            </a:xfrm>
            <a:custGeom>
              <a:avLst/>
              <a:gdLst/>
              <a:ahLst/>
              <a:cxnLst/>
              <a:rect l="l" t="t" r="r" b="b"/>
              <a:pathLst>
                <a:path w="2889884" h="1946275">
                  <a:moveTo>
                    <a:pt x="2889504" y="973074"/>
                  </a:moveTo>
                  <a:lnTo>
                    <a:pt x="2395728" y="688162"/>
                  </a:lnTo>
                  <a:lnTo>
                    <a:pt x="2395728" y="138938"/>
                  </a:lnTo>
                  <a:lnTo>
                    <a:pt x="2388616" y="95084"/>
                  </a:lnTo>
                  <a:lnTo>
                    <a:pt x="2368829" y="56959"/>
                  </a:lnTo>
                  <a:lnTo>
                    <a:pt x="2338692" y="26860"/>
                  </a:lnTo>
                  <a:lnTo>
                    <a:pt x="2300528" y="7099"/>
                  </a:lnTo>
                  <a:lnTo>
                    <a:pt x="2256663" y="0"/>
                  </a:lnTo>
                  <a:lnTo>
                    <a:pt x="139065" y="0"/>
                  </a:lnTo>
                  <a:lnTo>
                    <a:pt x="95186" y="7099"/>
                  </a:lnTo>
                  <a:lnTo>
                    <a:pt x="57023" y="26860"/>
                  </a:lnTo>
                  <a:lnTo>
                    <a:pt x="26885" y="56959"/>
                  </a:lnTo>
                  <a:lnTo>
                    <a:pt x="7099" y="95084"/>
                  </a:lnTo>
                  <a:lnTo>
                    <a:pt x="0" y="138938"/>
                  </a:lnTo>
                  <a:lnTo>
                    <a:pt x="0" y="1807210"/>
                  </a:lnTo>
                  <a:lnTo>
                    <a:pt x="7099" y="1851075"/>
                  </a:lnTo>
                  <a:lnTo>
                    <a:pt x="26885" y="1889201"/>
                  </a:lnTo>
                  <a:lnTo>
                    <a:pt x="57023" y="1919300"/>
                  </a:lnTo>
                  <a:lnTo>
                    <a:pt x="95186" y="1939061"/>
                  </a:lnTo>
                  <a:lnTo>
                    <a:pt x="139065" y="1946148"/>
                  </a:lnTo>
                  <a:lnTo>
                    <a:pt x="2256663" y="1946148"/>
                  </a:lnTo>
                  <a:lnTo>
                    <a:pt x="2300528" y="1939061"/>
                  </a:lnTo>
                  <a:lnTo>
                    <a:pt x="2338692" y="1919300"/>
                  </a:lnTo>
                  <a:lnTo>
                    <a:pt x="2368829" y="1889201"/>
                  </a:lnTo>
                  <a:lnTo>
                    <a:pt x="2388616" y="1851075"/>
                  </a:lnTo>
                  <a:lnTo>
                    <a:pt x="2395728" y="1807210"/>
                  </a:lnTo>
                  <a:lnTo>
                    <a:pt x="2395728" y="1257998"/>
                  </a:lnTo>
                  <a:lnTo>
                    <a:pt x="2889504" y="973074"/>
                  </a:lnTo>
                  <a:close/>
                </a:path>
              </a:pathLst>
            </a:custGeom>
            <a:solidFill>
              <a:srgbClr val="AB5717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300728" y="5600700"/>
            <a:ext cx="9686925" cy="3083560"/>
            <a:chOff x="4300728" y="5600700"/>
            <a:chExt cx="9686925" cy="3083560"/>
          </a:xfrm>
        </p:grpSpPr>
        <p:sp>
          <p:nvSpPr>
            <p:cNvPr id="8" name="object 8"/>
            <p:cNvSpPr/>
            <p:nvPr/>
          </p:nvSpPr>
          <p:spPr>
            <a:xfrm>
              <a:off x="6336792" y="5763768"/>
              <a:ext cx="7650480" cy="2819400"/>
            </a:xfrm>
            <a:custGeom>
              <a:avLst/>
              <a:gdLst/>
              <a:ahLst/>
              <a:cxnLst/>
              <a:rect l="l" t="t" r="r" b="b"/>
              <a:pathLst>
                <a:path w="7650480" h="2819400">
                  <a:moveTo>
                    <a:pt x="7511415" y="0"/>
                  </a:moveTo>
                  <a:lnTo>
                    <a:pt x="139065" y="0"/>
                  </a:lnTo>
                  <a:lnTo>
                    <a:pt x="95195" y="7098"/>
                  </a:lnTo>
                  <a:lnTo>
                    <a:pt x="57031" y="26858"/>
                  </a:lnTo>
                  <a:lnTo>
                    <a:pt x="26895" y="56976"/>
                  </a:lnTo>
                  <a:lnTo>
                    <a:pt x="7110" y="95146"/>
                  </a:lnTo>
                  <a:lnTo>
                    <a:pt x="0" y="139065"/>
                  </a:lnTo>
                  <a:lnTo>
                    <a:pt x="0" y="2680335"/>
                  </a:lnTo>
                  <a:lnTo>
                    <a:pt x="7110" y="2724253"/>
                  </a:lnTo>
                  <a:lnTo>
                    <a:pt x="26895" y="2762423"/>
                  </a:lnTo>
                  <a:lnTo>
                    <a:pt x="57031" y="2792541"/>
                  </a:lnTo>
                  <a:lnTo>
                    <a:pt x="95195" y="2812301"/>
                  </a:lnTo>
                  <a:lnTo>
                    <a:pt x="139065" y="2819400"/>
                  </a:lnTo>
                  <a:lnTo>
                    <a:pt x="7511415" y="2819400"/>
                  </a:lnTo>
                  <a:lnTo>
                    <a:pt x="7555284" y="2812301"/>
                  </a:lnTo>
                  <a:lnTo>
                    <a:pt x="7593448" y="2792541"/>
                  </a:lnTo>
                  <a:lnTo>
                    <a:pt x="7623584" y="2762423"/>
                  </a:lnTo>
                  <a:lnTo>
                    <a:pt x="7643369" y="2724253"/>
                  </a:lnTo>
                  <a:lnTo>
                    <a:pt x="7650479" y="2680335"/>
                  </a:lnTo>
                  <a:lnTo>
                    <a:pt x="7650479" y="139065"/>
                  </a:lnTo>
                  <a:lnTo>
                    <a:pt x="7643369" y="95146"/>
                  </a:lnTo>
                  <a:lnTo>
                    <a:pt x="7623584" y="56976"/>
                  </a:lnTo>
                  <a:lnTo>
                    <a:pt x="7593448" y="26858"/>
                  </a:lnTo>
                  <a:lnTo>
                    <a:pt x="7555284" y="7098"/>
                  </a:lnTo>
                  <a:lnTo>
                    <a:pt x="7511415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22036" y="5600700"/>
              <a:ext cx="8365490" cy="3083560"/>
            </a:xfrm>
            <a:custGeom>
              <a:avLst/>
              <a:gdLst/>
              <a:ahLst/>
              <a:cxnLst/>
              <a:rect l="l" t="t" r="r" b="b"/>
              <a:pathLst>
                <a:path w="8365490" h="3083559">
                  <a:moveTo>
                    <a:pt x="8226171" y="0"/>
                  </a:moveTo>
                  <a:lnTo>
                    <a:pt x="139064" y="0"/>
                  </a:lnTo>
                  <a:lnTo>
                    <a:pt x="95195" y="7110"/>
                  </a:lnTo>
                  <a:lnTo>
                    <a:pt x="57031" y="26895"/>
                  </a:lnTo>
                  <a:lnTo>
                    <a:pt x="26895" y="57031"/>
                  </a:lnTo>
                  <a:lnTo>
                    <a:pt x="7110" y="95195"/>
                  </a:lnTo>
                  <a:lnTo>
                    <a:pt x="0" y="139064"/>
                  </a:lnTo>
                  <a:lnTo>
                    <a:pt x="0" y="2943987"/>
                  </a:lnTo>
                  <a:lnTo>
                    <a:pt x="7110" y="2987856"/>
                  </a:lnTo>
                  <a:lnTo>
                    <a:pt x="26895" y="3026020"/>
                  </a:lnTo>
                  <a:lnTo>
                    <a:pt x="57031" y="3056156"/>
                  </a:lnTo>
                  <a:lnTo>
                    <a:pt x="95195" y="3075941"/>
                  </a:lnTo>
                  <a:lnTo>
                    <a:pt x="139064" y="3083052"/>
                  </a:lnTo>
                  <a:lnTo>
                    <a:pt x="8226171" y="3083052"/>
                  </a:lnTo>
                  <a:lnTo>
                    <a:pt x="8270040" y="3075941"/>
                  </a:lnTo>
                  <a:lnTo>
                    <a:pt x="8308204" y="3056156"/>
                  </a:lnTo>
                  <a:lnTo>
                    <a:pt x="8338340" y="3026020"/>
                  </a:lnTo>
                  <a:lnTo>
                    <a:pt x="8358125" y="2987856"/>
                  </a:lnTo>
                  <a:lnTo>
                    <a:pt x="8365235" y="2943987"/>
                  </a:lnTo>
                  <a:lnTo>
                    <a:pt x="8365235" y="139064"/>
                  </a:lnTo>
                  <a:lnTo>
                    <a:pt x="8358125" y="95195"/>
                  </a:lnTo>
                  <a:lnTo>
                    <a:pt x="8338340" y="57031"/>
                  </a:lnTo>
                  <a:lnTo>
                    <a:pt x="8308204" y="26895"/>
                  </a:lnTo>
                  <a:lnTo>
                    <a:pt x="8270040" y="7110"/>
                  </a:lnTo>
                  <a:lnTo>
                    <a:pt x="8226171" y="0"/>
                  </a:lnTo>
                  <a:close/>
                </a:path>
              </a:pathLst>
            </a:custGeom>
            <a:solidFill>
              <a:srgbClr val="AB5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00728" y="6199631"/>
              <a:ext cx="2889885" cy="1948180"/>
            </a:xfrm>
            <a:custGeom>
              <a:avLst/>
              <a:gdLst/>
              <a:ahLst/>
              <a:cxnLst/>
              <a:rect l="l" t="t" r="r" b="b"/>
              <a:pathLst>
                <a:path w="2889884" h="1948179">
                  <a:moveTo>
                    <a:pt x="2889504" y="974598"/>
                  </a:moveTo>
                  <a:lnTo>
                    <a:pt x="2395728" y="689686"/>
                  </a:lnTo>
                  <a:lnTo>
                    <a:pt x="2395728" y="139065"/>
                  </a:lnTo>
                  <a:lnTo>
                    <a:pt x="2388616" y="95199"/>
                  </a:lnTo>
                  <a:lnTo>
                    <a:pt x="2368829" y="57035"/>
                  </a:lnTo>
                  <a:lnTo>
                    <a:pt x="2338692" y="26898"/>
                  </a:lnTo>
                  <a:lnTo>
                    <a:pt x="2300528" y="7112"/>
                  </a:lnTo>
                  <a:lnTo>
                    <a:pt x="2256663" y="0"/>
                  </a:lnTo>
                  <a:lnTo>
                    <a:pt x="139065" y="0"/>
                  </a:lnTo>
                  <a:lnTo>
                    <a:pt x="95186" y="7112"/>
                  </a:lnTo>
                  <a:lnTo>
                    <a:pt x="57023" y="26898"/>
                  </a:lnTo>
                  <a:lnTo>
                    <a:pt x="26885" y="57035"/>
                  </a:lnTo>
                  <a:lnTo>
                    <a:pt x="7099" y="95199"/>
                  </a:lnTo>
                  <a:lnTo>
                    <a:pt x="0" y="139065"/>
                  </a:lnTo>
                  <a:lnTo>
                    <a:pt x="0" y="1808607"/>
                  </a:lnTo>
                  <a:lnTo>
                    <a:pt x="7099" y="1852485"/>
                  </a:lnTo>
                  <a:lnTo>
                    <a:pt x="26885" y="1890649"/>
                  </a:lnTo>
                  <a:lnTo>
                    <a:pt x="57023" y="1920786"/>
                  </a:lnTo>
                  <a:lnTo>
                    <a:pt x="95186" y="1940572"/>
                  </a:lnTo>
                  <a:lnTo>
                    <a:pt x="139065" y="1947672"/>
                  </a:lnTo>
                  <a:lnTo>
                    <a:pt x="2256663" y="1947672"/>
                  </a:lnTo>
                  <a:lnTo>
                    <a:pt x="2300528" y="1940572"/>
                  </a:lnTo>
                  <a:lnTo>
                    <a:pt x="2338692" y="1920786"/>
                  </a:lnTo>
                  <a:lnTo>
                    <a:pt x="2368829" y="1890649"/>
                  </a:lnTo>
                  <a:lnTo>
                    <a:pt x="2388616" y="1852485"/>
                  </a:lnTo>
                  <a:lnTo>
                    <a:pt x="2395728" y="1808607"/>
                  </a:lnTo>
                  <a:lnTo>
                    <a:pt x="2395728" y="1259522"/>
                  </a:lnTo>
                  <a:lnTo>
                    <a:pt x="2889504" y="974598"/>
                  </a:lnTo>
                  <a:close/>
                </a:path>
              </a:pathLst>
            </a:custGeom>
            <a:solidFill>
              <a:srgbClr val="872224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1455" y="3439998"/>
            <a:ext cx="1738629" cy="54894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57795" y="3030473"/>
            <a:ext cx="5223636" cy="45631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3731" y="3563873"/>
            <a:ext cx="4837049" cy="35941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57795" y="4093209"/>
            <a:ext cx="3318129" cy="3634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62907" y="6883272"/>
            <a:ext cx="2398902" cy="54863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57795" y="6442328"/>
            <a:ext cx="5726049" cy="45669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57795" y="6971665"/>
            <a:ext cx="4993005" cy="3633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7344" rIns="0" bIns="0" rtlCol="0">
            <a:spAutoFit/>
          </a:bodyPr>
          <a:lstStyle/>
          <a:p>
            <a:pPr marL="3957320">
              <a:lnSpc>
                <a:spcPct val="100000"/>
              </a:lnSpc>
              <a:spcBef>
                <a:spcPts val="100"/>
              </a:spcBef>
            </a:pPr>
            <a:r>
              <a:rPr sz="6000" spc="-20" dirty="0">
                <a:solidFill>
                  <a:srgbClr val="FFFFFF"/>
                </a:solidFill>
              </a:rPr>
              <a:t>AUTHOR'S</a:t>
            </a:r>
            <a:r>
              <a:rPr sz="6000" spc="-345" dirty="0">
                <a:solidFill>
                  <a:srgbClr val="FFFFFF"/>
                </a:solidFill>
              </a:rPr>
              <a:t> </a:t>
            </a:r>
            <a:r>
              <a:rPr sz="6000" spc="-195" dirty="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sp>
        <p:nvSpPr>
          <p:cNvPr id="4" name="object 4"/>
          <p:cNvSpPr txBox="1"/>
          <p:nvPr/>
        </p:nvSpPr>
        <p:spPr>
          <a:xfrm>
            <a:off x="487172" y="3796131"/>
            <a:ext cx="10328910" cy="6276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6390" marR="5080" indent="-314325">
              <a:lnSpc>
                <a:spcPct val="118000"/>
              </a:lnSpc>
              <a:spcBef>
                <a:spcPts val="95"/>
              </a:spcBef>
              <a:buChar char="•"/>
              <a:tabLst>
                <a:tab pos="326390" algn="l"/>
              </a:tabLst>
            </a:pPr>
            <a:r>
              <a:rPr sz="29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9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10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2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75" dirty="0">
                <a:solidFill>
                  <a:srgbClr val="FFFFFF"/>
                </a:solidFill>
                <a:latin typeface="Arial"/>
                <a:cs typeface="Arial"/>
              </a:rPr>
              <a:t>Crane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5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9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10" dirty="0">
                <a:solidFill>
                  <a:srgbClr val="FFFFFF"/>
                </a:solidFill>
                <a:latin typeface="Arial"/>
                <a:cs typeface="Arial"/>
              </a:rPr>
              <a:t>witnessing</a:t>
            </a:r>
            <a:r>
              <a:rPr sz="2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35" dirty="0">
                <a:solidFill>
                  <a:srgbClr val="FFFFFF"/>
                </a:solidFill>
                <a:latin typeface="Arial"/>
                <a:cs typeface="Arial"/>
              </a:rPr>
              <a:t>significant</a:t>
            </a:r>
            <a:r>
              <a:rPr sz="29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5" dirty="0">
                <a:solidFill>
                  <a:srgbClr val="FFFFFF"/>
                </a:solidFill>
                <a:latin typeface="Arial"/>
                <a:cs typeface="Arial"/>
              </a:rPr>
              <a:t>growth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9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9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9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14" dirty="0">
                <a:solidFill>
                  <a:srgbClr val="FFFFFF"/>
                </a:solidFill>
                <a:latin typeface="Arial"/>
                <a:cs typeface="Arial"/>
              </a:rPr>
              <a:t>near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60" dirty="0">
                <a:solidFill>
                  <a:srgbClr val="FFFFFF"/>
                </a:solidFill>
                <a:latin typeface="Arial"/>
                <a:cs typeface="Arial"/>
              </a:rPr>
              <a:t>future.</a:t>
            </a:r>
            <a:endParaRPr sz="2900">
              <a:latin typeface="Arial"/>
              <a:cs typeface="Arial"/>
            </a:endParaRPr>
          </a:p>
          <a:p>
            <a:pPr marL="326390" marR="71755" indent="-314325">
              <a:lnSpc>
                <a:spcPct val="117800"/>
              </a:lnSpc>
              <a:spcBef>
                <a:spcPts val="5"/>
              </a:spcBef>
              <a:buChar char="•"/>
              <a:tabLst>
                <a:tab pos="326390" algn="l"/>
              </a:tabLst>
            </a:pPr>
            <a:r>
              <a:rPr sz="2900" spc="125" dirty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sz="29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0" dirty="0">
                <a:solidFill>
                  <a:srgbClr val="FFFFFF"/>
                </a:solidFill>
                <a:latin typeface="Arial"/>
                <a:cs typeface="Arial"/>
              </a:rPr>
              <a:t>terrain</a:t>
            </a:r>
            <a:r>
              <a:rPr sz="29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95" dirty="0">
                <a:solidFill>
                  <a:srgbClr val="FFFFFF"/>
                </a:solidFill>
                <a:latin typeface="Arial"/>
                <a:cs typeface="Arial"/>
              </a:rPr>
              <a:t>cranes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-25" dirty="0">
                <a:solidFill>
                  <a:srgbClr val="FFFFFF"/>
                </a:solidFill>
                <a:latin typeface="Arial"/>
                <a:cs typeface="Arial"/>
              </a:rPr>
              <a:t>(ATCs)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9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29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9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9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20" dirty="0">
                <a:solidFill>
                  <a:srgbClr val="FFFFFF"/>
                </a:solidFill>
                <a:latin typeface="Arial"/>
                <a:cs typeface="Arial"/>
              </a:rPr>
              <a:t>second-</a:t>
            </a:r>
            <a:r>
              <a:rPr sz="2900" spc="190" dirty="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sz="29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85" dirty="0">
                <a:solidFill>
                  <a:srgbClr val="FFFFFF"/>
                </a:solidFill>
                <a:latin typeface="Arial"/>
                <a:cs typeface="Arial"/>
              </a:rPr>
              <a:t>used </a:t>
            </a:r>
            <a:r>
              <a:rPr sz="2900" spc="95" dirty="0">
                <a:solidFill>
                  <a:srgbClr val="FFFFFF"/>
                </a:solidFill>
                <a:latin typeface="Arial"/>
                <a:cs typeface="Arial"/>
              </a:rPr>
              <a:t>segment.</a:t>
            </a:r>
            <a:r>
              <a:rPr sz="29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60" dirty="0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sz="29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-45" dirty="0">
                <a:solidFill>
                  <a:srgbClr val="FFFFFF"/>
                </a:solidFill>
                <a:latin typeface="Arial"/>
                <a:cs typeface="Arial"/>
              </a:rPr>
              <a:t>ATCs</a:t>
            </a:r>
            <a:r>
              <a:rPr sz="29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95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29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20" dirty="0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2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sz="29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0" dirty="0">
                <a:solidFill>
                  <a:srgbClr val="FFFFFF"/>
                </a:solidFill>
                <a:latin typeface="Arial"/>
                <a:cs typeface="Arial"/>
              </a:rPr>
              <a:t>driven</a:t>
            </a:r>
            <a:r>
              <a:rPr sz="29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29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0" dirty="0">
                <a:solidFill>
                  <a:srgbClr val="FFFFFF"/>
                </a:solidFill>
                <a:latin typeface="Arial"/>
                <a:cs typeface="Arial"/>
              </a:rPr>
              <a:t>public </a:t>
            </a:r>
            <a:r>
              <a:rPr sz="2900" spc="75" dirty="0">
                <a:solidFill>
                  <a:srgbClr val="FFFFFF"/>
                </a:solidFill>
                <a:latin typeface="Arial"/>
                <a:cs typeface="Arial"/>
              </a:rPr>
              <a:t>highways,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204" dirty="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sz="29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85" dirty="0">
                <a:solidFill>
                  <a:srgbClr val="FFFFFF"/>
                </a:solidFill>
                <a:latin typeface="Arial"/>
                <a:cs typeface="Arial"/>
              </a:rPr>
              <a:t>give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9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9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9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85" dirty="0">
                <a:solidFill>
                  <a:srgbClr val="FFFFFF"/>
                </a:solidFill>
                <a:latin typeface="Arial"/>
                <a:cs typeface="Arial"/>
              </a:rPr>
              <a:t>freedom</a:t>
            </a:r>
            <a:r>
              <a:rPr sz="29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2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55" dirty="0">
                <a:solidFill>
                  <a:srgbClr val="FFFFFF"/>
                </a:solidFill>
                <a:latin typeface="Arial"/>
                <a:cs typeface="Arial"/>
              </a:rPr>
              <a:t>move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between </a:t>
            </a:r>
            <a:r>
              <a:rPr sz="2900" spc="175" dirty="0">
                <a:solidFill>
                  <a:srgbClr val="FFFFFF"/>
                </a:solidFill>
                <a:latin typeface="Arial"/>
                <a:cs typeface="Arial"/>
              </a:rPr>
              <a:t>job</a:t>
            </a:r>
            <a:r>
              <a:rPr sz="29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65" dirty="0">
                <a:solidFill>
                  <a:srgbClr val="FFFFFF"/>
                </a:solidFill>
                <a:latin typeface="Arial"/>
                <a:cs typeface="Arial"/>
              </a:rPr>
              <a:t>sites.</a:t>
            </a:r>
            <a:endParaRPr sz="2900">
              <a:latin typeface="Arial"/>
              <a:cs typeface="Arial"/>
            </a:endParaRPr>
          </a:p>
          <a:p>
            <a:pPr marL="326390" marR="71120" indent="-314325">
              <a:lnSpc>
                <a:spcPts val="4100"/>
              </a:lnSpc>
              <a:spcBef>
                <a:spcPts val="235"/>
              </a:spcBef>
              <a:buChar char="•"/>
              <a:tabLst>
                <a:tab pos="326390" algn="l"/>
              </a:tabLst>
            </a:pPr>
            <a:r>
              <a:rPr sz="2900" spc="95" dirty="0">
                <a:solidFill>
                  <a:srgbClr val="FFFFFF"/>
                </a:solidFill>
                <a:latin typeface="Arial"/>
                <a:cs typeface="Arial"/>
              </a:rPr>
              <a:t>Heavy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85" dirty="0">
                <a:solidFill>
                  <a:srgbClr val="FFFFFF"/>
                </a:solidFill>
                <a:latin typeface="Arial"/>
                <a:cs typeface="Arial"/>
              </a:rPr>
              <a:t>construction</a:t>
            </a:r>
            <a:r>
              <a:rPr sz="29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30" dirty="0">
                <a:solidFill>
                  <a:srgbClr val="FFFFFF"/>
                </a:solidFill>
                <a:latin typeface="Arial"/>
                <a:cs typeface="Arial"/>
              </a:rPr>
              <a:t>materials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80" dirty="0">
                <a:solidFill>
                  <a:srgbClr val="FFFFFF"/>
                </a:solidFill>
                <a:latin typeface="Arial"/>
                <a:cs typeface="Arial"/>
              </a:rPr>
              <a:t>like</a:t>
            </a:r>
            <a:r>
              <a:rPr sz="29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30" dirty="0">
                <a:solidFill>
                  <a:srgbClr val="FFFFFF"/>
                </a:solidFill>
                <a:latin typeface="Arial"/>
                <a:cs typeface="Arial"/>
              </a:rPr>
              <a:t>steel</a:t>
            </a:r>
            <a:r>
              <a:rPr sz="29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75" dirty="0">
                <a:solidFill>
                  <a:srgbClr val="FFFFFF"/>
                </a:solidFill>
                <a:latin typeface="Arial"/>
                <a:cs typeface="Arial"/>
              </a:rPr>
              <a:t>beams,</a:t>
            </a:r>
            <a:r>
              <a:rPr sz="29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50" dirty="0">
                <a:solidFill>
                  <a:srgbClr val="FFFFFF"/>
                </a:solidFill>
                <a:latin typeface="Arial"/>
                <a:cs typeface="Arial"/>
              </a:rPr>
              <a:t>concrete </a:t>
            </a:r>
            <a:r>
              <a:rPr sz="2900" spc="100" dirty="0">
                <a:solidFill>
                  <a:srgbClr val="FFFFFF"/>
                </a:solidFill>
                <a:latin typeface="Arial"/>
                <a:cs typeface="Arial"/>
              </a:rPr>
              <a:t>blocks,</a:t>
            </a:r>
            <a:r>
              <a:rPr sz="29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0" dirty="0">
                <a:solidFill>
                  <a:srgbClr val="FFFFFF"/>
                </a:solidFill>
                <a:latin typeface="Arial"/>
                <a:cs typeface="Arial"/>
              </a:rPr>
              <a:t>pre-</a:t>
            </a:r>
            <a:r>
              <a:rPr sz="2900" spc="165" dirty="0">
                <a:solidFill>
                  <a:srgbClr val="FFFFFF"/>
                </a:solidFill>
                <a:latin typeface="Arial"/>
                <a:cs typeface="Arial"/>
              </a:rPr>
              <a:t>fabricated</a:t>
            </a:r>
            <a:r>
              <a:rPr sz="29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14" dirty="0">
                <a:solidFill>
                  <a:srgbClr val="FFFFFF"/>
                </a:solidFill>
                <a:latin typeface="Arial"/>
                <a:cs typeface="Arial"/>
              </a:rPr>
              <a:t>buildings,</a:t>
            </a:r>
            <a:r>
              <a:rPr sz="29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9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0" dirty="0">
                <a:solidFill>
                  <a:srgbClr val="FFFFFF"/>
                </a:solidFill>
                <a:latin typeface="Arial"/>
                <a:cs typeface="Arial"/>
              </a:rPr>
              <a:t>others</a:t>
            </a:r>
            <a:r>
              <a:rPr sz="29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65" dirty="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sz="2900" spc="195" dirty="0">
                <a:solidFill>
                  <a:srgbClr val="FFFFFF"/>
                </a:solidFill>
                <a:latin typeface="Arial"/>
                <a:cs typeface="Arial"/>
              </a:rPr>
              <a:t>frequently</a:t>
            </a:r>
            <a:r>
              <a:rPr sz="29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210" dirty="0">
                <a:solidFill>
                  <a:srgbClr val="FFFFFF"/>
                </a:solidFill>
                <a:latin typeface="Arial"/>
                <a:cs typeface="Arial"/>
              </a:rPr>
              <a:t>lifted</a:t>
            </a:r>
            <a:r>
              <a:rPr sz="2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70" dirty="0">
                <a:solidFill>
                  <a:srgbClr val="FFFFFF"/>
                </a:solidFill>
                <a:latin typeface="Arial"/>
                <a:cs typeface="Arial"/>
              </a:rPr>
              <a:t>moved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21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29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85" dirty="0">
                <a:solidFill>
                  <a:srgbClr val="FFFFFF"/>
                </a:solidFill>
                <a:latin typeface="Arial"/>
                <a:cs typeface="Arial"/>
              </a:rPr>
              <a:t>cranes</a:t>
            </a:r>
            <a:endParaRPr sz="2900">
              <a:latin typeface="Arial"/>
              <a:cs typeface="Arial"/>
            </a:endParaRPr>
          </a:p>
          <a:p>
            <a:pPr marL="326390" marR="835025" indent="-314325">
              <a:lnSpc>
                <a:spcPts val="4100"/>
              </a:lnSpc>
              <a:buChar char="•"/>
              <a:tabLst>
                <a:tab pos="326390" algn="l"/>
              </a:tabLst>
            </a:pPr>
            <a:r>
              <a:rPr sz="29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9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00" dirty="0">
                <a:solidFill>
                  <a:srgbClr val="FFFFFF"/>
                </a:solidFill>
                <a:latin typeface="Arial"/>
                <a:cs typeface="Arial"/>
              </a:rPr>
              <a:t>Aerospace</a:t>
            </a:r>
            <a:r>
              <a:rPr sz="29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9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14" dirty="0">
                <a:solidFill>
                  <a:srgbClr val="FFFFFF"/>
                </a:solidFill>
                <a:latin typeface="Arial"/>
                <a:cs typeface="Arial"/>
              </a:rPr>
              <a:t>Defence</a:t>
            </a:r>
            <a:r>
              <a:rPr sz="29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14" dirty="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sz="29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5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9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35" dirty="0">
                <a:solidFill>
                  <a:srgbClr val="FFFFFF"/>
                </a:solidFill>
                <a:latin typeface="Arial"/>
                <a:cs typeface="Arial"/>
              </a:rPr>
              <a:t>expected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24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900" spc="120" dirty="0">
                <a:solidFill>
                  <a:srgbClr val="FFFFFF"/>
                </a:solidFill>
                <a:latin typeface="Arial"/>
                <a:cs typeface="Arial"/>
              </a:rPr>
              <a:t>expand</a:t>
            </a:r>
            <a:r>
              <a:rPr sz="2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90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29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9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significant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-105" dirty="0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r>
              <a:rPr sz="29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30" dirty="0">
                <a:solidFill>
                  <a:srgbClr val="FFFFFF"/>
                </a:solidFill>
                <a:latin typeface="Arial"/>
                <a:cs typeface="Arial"/>
              </a:rPr>
              <a:t>retaining</a:t>
            </a:r>
            <a:r>
              <a:rPr sz="2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55" dirty="0">
                <a:solidFill>
                  <a:srgbClr val="FFFFFF"/>
                </a:solidFill>
                <a:latin typeface="Arial"/>
                <a:cs typeface="Arial"/>
              </a:rPr>
              <a:t>position </a:t>
            </a:r>
            <a:r>
              <a:rPr sz="2900" spc="200" dirty="0">
                <a:solidFill>
                  <a:srgbClr val="FFFFFF"/>
                </a:solidFill>
                <a:latin typeface="Arial"/>
                <a:cs typeface="Arial"/>
              </a:rPr>
              <a:t>throughout</a:t>
            </a:r>
            <a:r>
              <a:rPr sz="29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9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9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60" dirty="0">
                <a:solidFill>
                  <a:srgbClr val="FFFFFF"/>
                </a:solidFill>
                <a:latin typeface="Arial"/>
                <a:cs typeface="Arial"/>
              </a:rPr>
              <a:t>forecast</a:t>
            </a:r>
            <a:r>
              <a:rPr sz="29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spc="140" dirty="0">
                <a:solidFill>
                  <a:srgbClr val="FFFFFF"/>
                </a:solidFill>
                <a:latin typeface="Arial"/>
                <a:cs typeface="Arial"/>
              </a:rPr>
              <a:t>period.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1947" y="1844039"/>
            <a:ext cx="3275076" cy="143560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92868" y="2127504"/>
            <a:ext cx="4507991" cy="8686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76704" y="2127504"/>
            <a:ext cx="3226307" cy="8549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86016" y="3450335"/>
            <a:ext cx="5462016" cy="114757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723876" y="3197351"/>
            <a:ext cx="5279135" cy="9982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78723" y="4597908"/>
            <a:ext cx="4311396" cy="11308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723876" y="4597908"/>
            <a:ext cx="4419600" cy="71018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633716" y="6051803"/>
            <a:ext cx="4716780" cy="76809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307567" y="5666232"/>
            <a:ext cx="4695444" cy="11445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51776" y="7277100"/>
            <a:ext cx="4396739" cy="50291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448031" y="7010400"/>
            <a:ext cx="4171187" cy="90830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633716" y="8237219"/>
            <a:ext cx="4613148" cy="76047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976859" y="8118347"/>
            <a:ext cx="3913632" cy="109270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565892" y="9317735"/>
            <a:ext cx="3764280" cy="74066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551419" y="9258300"/>
            <a:ext cx="2683764" cy="858012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634" rIns="0" bIns="0" rtlCol="0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spc="-375" dirty="0"/>
              <a:t>KEY</a:t>
            </a:r>
            <a:r>
              <a:rPr spc="-220" dirty="0"/>
              <a:t> </a:t>
            </a:r>
            <a:r>
              <a:rPr spc="-290" dirty="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b="1" dirty="0">
                <a:latin typeface="Georgia"/>
                <a:cs typeface="Georgia"/>
              </a:rPr>
              <a:t>For</a:t>
            </a:r>
            <a:r>
              <a:rPr sz="3400" b="1" spc="-5" dirty="0">
                <a:latin typeface="Georgia"/>
                <a:cs typeface="Georgia"/>
              </a:rPr>
              <a:t> </a:t>
            </a:r>
            <a:r>
              <a:rPr sz="3400" b="1" dirty="0">
                <a:latin typeface="Georgia"/>
                <a:cs typeface="Georgia"/>
              </a:rPr>
              <a:t>Full</a:t>
            </a:r>
            <a:r>
              <a:rPr sz="3400" b="1" spc="-15" dirty="0">
                <a:latin typeface="Georgia"/>
                <a:cs typeface="Georgia"/>
              </a:rPr>
              <a:t> </a:t>
            </a:r>
            <a:r>
              <a:rPr sz="3400" b="1" spc="-10" dirty="0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000" spc="-565" dirty="0">
                <a:latin typeface="Arial Black"/>
                <a:cs typeface="Arial Black"/>
              </a:rPr>
              <a:t>Contact</a:t>
            </a:r>
            <a:r>
              <a:rPr sz="9000" spc="-865" dirty="0">
                <a:latin typeface="Arial Black"/>
                <a:cs typeface="Arial Black"/>
              </a:rPr>
              <a:t> </a:t>
            </a:r>
            <a:r>
              <a:rPr sz="9000" spc="-775" dirty="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25573" y="3903619"/>
            <a:ext cx="14893290" cy="6264910"/>
          </a:xfrm>
          <a:prstGeom prst="rect">
            <a:avLst/>
          </a:prstGeom>
        </p:spPr>
        <p:txBody>
          <a:bodyPr vert="horz" wrap="square" lIns="0" tIns="563245" rIns="0" bIns="0" rtlCol="0">
            <a:spAutoFit/>
          </a:bodyPr>
          <a:lstStyle/>
          <a:p>
            <a:pPr marR="450215" algn="ctr">
              <a:lnSpc>
                <a:spcPct val="100000"/>
              </a:lnSpc>
              <a:spcBef>
                <a:spcPts val="4435"/>
              </a:spcBef>
            </a:pPr>
            <a:r>
              <a:rPr sz="6550" b="1" dirty="0">
                <a:latin typeface="Lato"/>
                <a:cs typeface="Lato"/>
              </a:rPr>
              <a:t>COGNITIVE</a:t>
            </a:r>
            <a:r>
              <a:rPr sz="6550" b="1" spc="-95" dirty="0">
                <a:latin typeface="Lato"/>
                <a:cs typeface="Lato"/>
              </a:rPr>
              <a:t> </a:t>
            </a:r>
            <a:r>
              <a:rPr sz="6550" b="1" dirty="0">
                <a:latin typeface="Lato"/>
                <a:cs typeface="Lato"/>
              </a:rPr>
              <a:t>MARKET</a:t>
            </a:r>
            <a:r>
              <a:rPr sz="6550" b="1" spc="-65" dirty="0">
                <a:latin typeface="Lato"/>
                <a:cs typeface="Lato"/>
              </a:rPr>
              <a:t> </a:t>
            </a:r>
            <a:r>
              <a:rPr sz="6550" b="1" spc="-10" dirty="0">
                <a:latin typeface="Lato"/>
                <a:cs typeface="Lato"/>
              </a:rPr>
              <a:t>RESEARCH</a:t>
            </a:r>
            <a:endParaRPr sz="6550">
              <a:latin typeface="Lato"/>
              <a:cs typeface="Lato"/>
            </a:endParaRPr>
          </a:p>
          <a:p>
            <a:pPr marR="729615" algn="ctr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sz="3500" spc="235" dirty="0">
                <a:latin typeface="Lato"/>
                <a:cs typeface="Lato"/>
              </a:rPr>
              <a:t>Tel:</a:t>
            </a:r>
            <a:r>
              <a:rPr sz="3500" dirty="0">
                <a:latin typeface="Lato"/>
                <a:cs typeface="Lato"/>
              </a:rPr>
              <a:t>	+</a:t>
            </a:r>
            <a:r>
              <a:rPr sz="3500" spc="-555" dirty="0">
                <a:latin typeface="Lato"/>
                <a:cs typeface="Lato"/>
              </a:rPr>
              <a:t> </a:t>
            </a:r>
            <a:r>
              <a:rPr sz="3500" spc="-50" dirty="0">
                <a:latin typeface="Lato"/>
                <a:cs typeface="Lato"/>
              </a:rPr>
              <a:t>1</a:t>
            </a:r>
            <a:r>
              <a:rPr sz="3500" dirty="0">
                <a:latin typeface="Lato"/>
                <a:cs typeface="Lato"/>
              </a:rPr>
              <a:t>	</a:t>
            </a:r>
            <a:r>
              <a:rPr sz="3500" spc="225" dirty="0">
                <a:latin typeface="Lato"/>
                <a:cs typeface="Lato"/>
              </a:rPr>
              <a:t>312</a:t>
            </a:r>
            <a:r>
              <a:rPr sz="3500" spc="-515" dirty="0">
                <a:latin typeface="Lato"/>
                <a:cs typeface="Lato"/>
              </a:rPr>
              <a:t> </a:t>
            </a:r>
            <a:r>
              <a:rPr sz="3500" dirty="0">
                <a:latin typeface="Lato"/>
                <a:cs typeface="Lato"/>
              </a:rPr>
              <a:t>-</a:t>
            </a:r>
            <a:r>
              <a:rPr sz="3500" spc="-550" dirty="0">
                <a:latin typeface="Lato"/>
                <a:cs typeface="Lato"/>
              </a:rPr>
              <a:t> </a:t>
            </a:r>
            <a:r>
              <a:rPr sz="3500" spc="229" dirty="0">
                <a:latin typeface="Lato"/>
                <a:cs typeface="Lato"/>
              </a:rPr>
              <a:t>376</a:t>
            </a:r>
            <a:r>
              <a:rPr sz="3500" spc="-550" dirty="0">
                <a:latin typeface="Lato"/>
                <a:cs typeface="Lato"/>
              </a:rPr>
              <a:t> </a:t>
            </a:r>
            <a:r>
              <a:rPr sz="3500" dirty="0">
                <a:latin typeface="Lato"/>
                <a:cs typeface="Lato"/>
              </a:rPr>
              <a:t>-</a:t>
            </a:r>
            <a:r>
              <a:rPr sz="3500" spc="-545" dirty="0">
                <a:latin typeface="Lato"/>
                <a:cs typeface="Lato"/>
              </a:rPr>
              <a:t> </a:t>
            </a:r>
            <a:r>
              <a:rPr sz="3500" spc="235" dirty="0">
                <a:latin typeface="Lato"/>
                <a:cs typeface="Lato"/>
              </a:rPr>
              <a:t>8303</a:t>
            </a:r>
            <a:r>
              <a:rPr sz="3500" dirty="0">
                <a:latin typeface="Lato"/>
                <a:cs typeface="Lato"/>
              </a:rPr>
              <a:t>	</a:t>
            </a:r>
            <a:r>
              <a:rPr sz="3500" spc="-50" dirty="0">
                <a:latin typeface="Lato"/>
                <a:cs typeface="Lato"/>
              </a:rPr>
              <a:t>|</a:t>
            </a:r>
            <a:r>
              <a:rPr sz="3500" dirty="0">
                <a:latin typeface="Lato"/>
                <a:cs typeface="Lato"/>
              </a:rPr>
              <a:t>	+</a:t>
            </a:r>
            <a:r>
              <a:rPr sz="3500" spc="-565" dirty="0">
                <a:latin typeface="Lato"/>
                <a:cs typeface="Lato"/>
              </a:rPr>
              <a:t> </a:t>
            </a:r>
            <a:r>
              <a:rPr sz="3500" spc="145" dirty="0">
                <a:latin typeface="Lato"/>
                <a:cs typeface="Lato"/>
              </a:rPr>
              <a:t>44</a:t>
            </a:r>
            <a:r>
              <a:rPr sz="3500" dirty="0">
                <a:latin typeface="Lato"/>
                <a:cs typeface="Lato"/>
              </a:rPr>
              <a:t>	</a:t>
            </a:r>
            <a:r>
              <a:rPr sz="3500" spc="225" dirty="0">
                <a:latin typeface="Lato"/>
                <a:cs typeface="Lato"/>
              </a:rPr>
              <a:t>020</a:t>
            </a:r>
            <a:r>
              <a:rPr sz="3500" spc="-490" dirty="0">
                <a:latin typeface="Lato"/>
                <a:cs typeface="Lato"/>
              </a:rPr>
              <a:t> </a:t>
            </a:r>
            <a:r>
              <a:rPr sz="3500" dirty="0">
                <a:latin typeface="Lato"/>
                <a:cs typeface="Lato"/>
              </a:rPr>
              <a:t>-</a:t>
            </a:r>
            <a:r>
              <a:rPr sz="3500" spc="-545" dirty="0">
                <a:latin typeface="Lato"/>
                <a:cs typeface="Lato"/>
              </a:rPr>
              <a:t> </a:t>
            </a:r>
            <a:r>
              <a:rPr sz="3500" spc="254" dirty="0">
                <a:latin typeface="Lato"/>
                <a:cs typeface="Lato"/>
              </a:rPr>
              <a:t>8123</a:t>
            </a:r>
            <a:r>
              <a:rPr sz="3500" spc="-545" dirty="0">
                <a:latin typeface="Lato"/>
                <a:cs typeface="Lato"/>
              </a:rPr>
              <a:t> </a:t>
            </a:r>
            <a:r>
              <a:rPr sz="3500" dirty="0">
                <a:latin typeface="Lato"/>
                <a:cs typeface="Lato"/>
              </a:rPr>
              <a:t>-</a:t>
            </a:r>
            <a:r>
              <a:rPr sz="3500" spc="-545" dirty="0">
                <a:latin typeface="Lato"/>
                <a:cs typeface="Lato"/>
              </a:rPr>
              <a:t> </a:t>
            </a:r>
            <a:r>
              <a:rPr sz="3500" spc="235" dirty="0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marR="730250" algn="ctr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sz="3500" spc="275" dirty="0">
                <a:latin typeface="Lato"/>
                <a:cs typeface="Lato"/>
              </a:rPr>
              <a:t>India:</a:t>
            </a:r>
            <a:r>
              <a:rPr sz="3500" dirty="0">
                <a:latin typeface="Lato"/>
                <a:cs typeface="Lato"/>
              </a:rPr>
              <a:t>	(</a:t>
            </a:r>
            <a:r>
              <a:rPr sz="3500" spc="-565" dirty="0">
                <a:latin typeface="Lato"/>
                <a:cs typeface="Lato"/>
              </a:rPr>
              <a:t> </a:t>
            </a:r>
            <a:r>
              <a:rPr sz="3500" dirty="0">
                <a:latin typeface="Lato"/>
                <a:cs typeface="Lato"/>
              </a:rPr>
              <a:t>+</a:t>
            </a:r>
            <a:r>
              <a:rPr sz="3500" spc="-555" dirty="0">
                <a:latin typeface="Lato"/>
                <a:cs typeface="Lato"/>
              </a:rPr>
              <a:t> </a:t>
            </a:r>
            <a:r>
              <a:rPr sz="3500" spc="170" dirty="0">
                <a:latin typeface="Lato"/>
                <a:cs typeface="Lato"/>
              </a:rPr>
              <a:t>91</a:t>
            </a:r>
            <a:r>
              <a:rPr sz="3500" spc="-555" dirty="0">
                <a:latin typeface="Lato"/>
                <a:cs typeface="Lato"/>
              </a:rPr>
              <a:t> </a:t>
            </a:r>
            <a:r>
              <a:rPr sz="3500" spc="-50" dirty="0">
                <a:latin typeface="Lato"/>
                <a:cs typeface="Lato"/>
              </a:rPr>
              <a:t>)</a:t>
            </a:r>
            <a:r>
              <a:rPr sz="3500" dirty="0">
                <a:latin typeface="Lato"/>
                <a:cs typeface="Lato"/>
              </a:rPr>
              <a:t>	</a:t>
            </a:r>
            <a:r>
              <a:rPr sz="3500" spc="225" dirty="0">
                <a:latin typeface="Lato"/>
                <a:cs typeface="Lato"/>
              </a:rPr>
              <a:t>983</a:t>
            </a:r>
            <a:r>
              <a:rPr sz="3500" spc="-490" dirty="0">
                <a:latin typeface="Lato"/>
                <a:cs typeface="Lato"/>
              </a:rPr>
              <a:t> </a:t>
            </a:r>
            <a:r>
              <a:rPr sz="3500" dirty="0">
                <a:latin typeface="Lato"/>
                <a:cs typeface="Lato"/>
              </a:rPr>
              <a:t>-</a:t>
            </a:r>
            <a:r>
              <a:rPr sz="3500" spc="-550" dirty="0">
                <a:latin typeface="Lato"/>
                <a:cs typeface="Lato"/>
              </a:rPr>
              <a:t> </a:t>
            </a:r>
            <a:r>
              <a:rPr sz="3500" spc="229" dirty="0">
                <a:latin typeface="Lato"/>
                <a:cs typeface="Lato"/>
              </a:rPr>
              <a:t>496</a:t>
            </a:r>
            <a:r>
              <a:rPr sz="3500" spc="-550" dirty="0">
                <a:latin typeface="Lato"/>
                <a:cs typeface="Lato"/>
              </a:rPr>
              <a:t> </a:t>
            </a:r>
            <a:r>
              <a:rPr sz="3500" dirty="0">
                <a:latin typeface="Lato"/>
                <a:cs typeface="Lato"/>
              </a:rPr>
              <a:t>-</a:t>
            </a:r>
            <a:r>
              <a:rPr sz="3500" spc="-545" dirty="0">
                <a:latin typeface="Lato"/>
                <a:cs typeface="Lato"/>
              </a:rPr>
              <a:t> </a:t>
            </a:r>
            <a:r>
              <a:rPr sz="3500" spc="235" dirty="0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marR="508634" algn="ctr">
              <a:lnSpc>
                <a:spcPct val="100000"/>
              </a:lnSpc>
              <a:spcBef>
                <a:spcPts val="2045"/>
              </a:spcBef>
            </a:pPr>
            <a:r>
              <a:rPr sz="3500" spc="295" dirty="0">
                <a:latin typeface="Lato"/>
                <a:cs typeface="Lato"/>
              </a:rPr>
              <a:t>sales@</a:t>
            </a:r>
            <a:r>
              <a:rPr sz="3500" spc="-500" dirty="0">
                <a:latin typeface="Lato"/>
                <a:cs typeface="Lato"/>
              </a:rPr>
              <a:t> </a:t>
            </a:r>
            <a:r>
              <a:rPr sz="3500" spc="335" dirty="0">
                <a:latin typeface="Lato"/>
                <a:cs typeface="Lato"/>
              </a:rPr>
              <a:t>cognitivemarketresearch.</a:t>
            </a:r>
            <a:r>
              <a:rPr sz="3500" spc="-495" dirty="0">
                <a:latin typeface="Lato"/>
                <a:cs typeface="Lato"/>
              </a:rPr>
              <a:t> </a:t>
            </a:r>
            <a:r>
              <a:rPr sz="3500" spc="200" dirty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sz="4100" spc="320" dirty="0">
                <a:latin typeface="Lato"/>
                <a:cs typeface="Lato"/>
              </a:rPr>
              <a:t>Access</a:t>
            </a:r>
            <a:r>
              <a:rPr sz="4100" dirty="0">
                <a:latin typeface="Lato"/>
                <a:cs typeface="Lato"/>
              </a:rPr>
              <a:t>	</a:t>
            </a:r>
            <a:r>
              <a:rPr sz="4100" spc="240" dirty="0">
                <a:latin typeface="Lato"/>
                <a:cs typeface="Lato"/>
              </a:rPr>
              <a:t>the</a:t>
            </a:r>
            <a:r>
              <a:rPr sz="4100" dirty="0">
                <a:latin typeface="Lato"/>
                <a:cs typeface="Lato"/>
              </a:rPr>
              <a:t>	</a:t>
            </a:r>
            <a:r>
              <a:rPr sz="4100" spc="285" dirty="0">
                <a:latin typeface="Lato"/>
                <a:cs typeface="Lato"/>
              </a:rPr>
              <a:t>Full</a:t>
            </a:r>
            <a:r>
              <a:rPr sz="4100" dirty="0">
                <a:latin typeface="Lato"/>
                <a:cs typeface="Lato"/>
              </a:rPr>
              <a:t>	</a:t>
            </a:r>
            <a:r>
              <a:rPr sz="4100" spc="325" dirty="0">
                <a:latin typeface="Lato"/>
                <a:cs typeface="Lato"/>
              </a:rPr>
              <a:t>Report</a:t>
            </a:r>
            <a:r>
              <a:rPr sz="4100" dirty="0">
                <a:latin typeface="Lato"/>
                <a:cs typeface="Lato"/>
              </a:rPr>
              <a:t>	</a:t>
            </a:r>
            <a:r>
              <a:rPr sz="4100" spc="-50" dirty="0">
                <a:latin typeface="Lato"/>
                <a:cs typeface="Lato"/>
              </a:rPr>
              <a:t>:</a:t>
            </a:r>
            <a:r>
              <a:rPr sz="4100" dirty="0">
                <a:latin typeface="Lato"/>
                <a:cs typeface="Lato"/>
              </a:rPr>
              <a:t>	</a:t>
            </a:r>
            <a:r>
              <a:rPr sz="4100" u="sng" spc="3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http://tinyurl.com/3hc35rab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marL="414020" algn="ctr">
              <a:lnSpc>
                <a:spcPts val="3620"/>
              </a:lnSpc>
              <a:tabLst>
                <a:tab pos="1964689" algn="l"/>
                <a:tab pos="3045460" algn="l"/>
                <a:tab pos="3924935" algn="l"/>
              </a:tabLst>
            </a:pPr>
            <a:r>
              <a:rPr sz="3200" spc="265" dirty="0">
                <a:latin typeface="Lato"/>
                <a:cs typeface="Lato"/>
              </a:rPr>
              <a:t>Please</a:t>
            </a:r>
            <a:r>
              <a:rPr sz="3200" dirty="0">
                <a:latin typeface="Lato"/>
                <a:cs typeface="Lato"/>
              </a:rPr>
              <a:t>	</a:t>
            </a:r>
            <a:r>
              <a:rPr sz="3200" spc="240" dirty="0">
                <a:latin typeface="Lato"/>
                <a:cs typeface="Lato"/>
              </a:rPr>
              <a:t>visit</a:t>
            </a:r>
            <a:r>
              <a:rPr sz="3200" dirty="0">
                <a:latin typeface="Lato"/>
                <a:cs typeface="Lato"/>
              </a:rPr>
              <a:t>	</a:t>
            </a:r>
            <a:r>
              <a:rPr sz="3200" spc="190" dirty="0">
                <a:latin typeface="Lato"/>
                <a:cs typeface="Lato"/>
              </a:rPr>
              <a:t>our</a:t>
            </a:r>
            <a:r>
              <a:rPr sz="3200" dirty="0">
                <a:latin typeface="Lato"/>
                <a:cs typeface="Lato"/>
              </a:rPr>
              <a:t>	</a:t>
            </a:r>
            <a:r>
              <a:rPr sz="3200" spc="270" dirty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marL="463550" algn="ctr">
              <a:lnSpc>
                <a:spcPts val="3620"/>
              </a:lnSpc>
            </a:pPr>
            <a:r>
              <a:rPr sz="3200" u="sng" spc="30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389</Words>
  <Application>Microsoft Office PowerPoint</Application>
  <PresentationFormat>Custom</PresentationFormat>
  <Paragraphs>62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Georgia</vt:lpstr>
      <vt:lpstr>Lato</vt:lpstr>
      <vt:lpstr>Verdana</vt:lpstr>
      <vt:lpstr>Office Theme</vt:lpstr>
      <vt:lpstr>GLOBAL CANE MARKET REPORT 2024</vt:lpstr>
      <vt:lpstr>INTRODUCTION</vt:lpstr>
      <vt:lpstr>KEY INSIGHTS</vt:lpstr>
      <vt:lpstr>REVENUE MARKET SHARE BY SEGMENTS 2022</vt:lpstr>
      <vt:lpstr>Global Crane Market Revenue share for 2022</vt:lpstr>
      <vt:lpstr>PowerPoint Presentation</vt:lpstr>
      <vt:lpstr>AUTHOR'S PERSPECTIVE</vt:lpstr>
      <vt:lpstr>KEY PLAYERS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CANE MARKET REPORT 2024</dc:title>
  <cp:lastModifiedBy>decipher market</cp:lastModifiedBy>
  <cp:revision>1</cp:revision>
  <dcterms:created xsi:type="dcterms:W3CDTF">2024-01-10T11:11:21Z</dcterms:created>
  <dcterms:modified xsi:type="dcterms:W3CDTF">2024-01-10T11:11:49Z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