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Barlow SemiCondense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Bold" panose="020B0604020202020204" charset="0"/>
      <p:regular r:id="rId20"/>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hyperlink" Target="https://www.cognitivemarketresearch.com/cranberry-juice-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206058" y="3178491"/>
            <a:ext cx="11875885" cy="3930018"/>
            <a:chExt cx="2456152" cy="812800"/>
          </a:xfrm>
        </p:grpSpPr>
        <p:sp>
          <p:nvSpPr>
            <p:cNvPr id="4" name="Freeform 4"/>
            <p:cNvSpPr/>
            <p:nvPr/>
          </p:nvSpPr>
          <p:spPr>
            <a:xfrm>
              <a:off x="0" y="0"/>
              <a:ext cx="2456151" cy="812800"/>
            </a:xfrm>
            <a:custGeom>
              <a:rect l="l" t="t" r="r" b="b"/>
              <a:pathLst>
                <a:path w="2456151" h="812800">
                  <a:moveTo>
                    <a:pt x="0" y="0"/>
                  </a:moveTo>
                  <a:lnTo>
                    <a:pt x="2456151" y="0"/>
                  </a:lnTo>
                  <a:lnTo>
                    <a:pt x="2456151" y="812800"/>
                  </a:lnTo>
                  <a:lnTo>
                    <a:pt x="0" y="812800"/>
                  </a:lnTo>
                  <a:close/>
                </a:path>
              </a:pathLst>
            </a:custGeom>
            <a:solidFill>
              <a:srgbClr val="FFFFFF">
                <a:alpha val="72941"/>
              </a:srgbClr>
            </a:solidFill>
          </p:spPr>
          <p:txBody>
            <a:bodyPr/>
            <a:lstStyle/>
            <a:p/>
          </p:txBody>
        </p:sp>
        <p:sp>
          <p:nvSpPr>
            <p:cNvPr id="5" name="TextBox 5"/>
            <p:cNvSpPr txBox="1"/>
            <p:nvPr/>
          </p:nvSpPr>
          <p:spPr>
            <a:xfrm>
              <a:off x="0" y="-38100"/>
              <a:ext cx="2456152" cy="850900"/>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2667000" y="4000500"/>
            <a:ext cx="13176941" cy="2552109"/>
          </a:xfrm>
          <a:prstGeom prst="rect">
            <a:avLst/>
          </a:prstGeom>
        </p:spPr>
        <p:txBody>
          <a:bodyPr wrap="square" lIns="0" tIns="0" rIns="0" bIns="0" rtlCol="0" anchor="t">
            <a:spAutoFit/>
          </a:bodyPr>
          <a:lstStyle/>
          <a:p>
            <a:pPr algn="ctr">
              <a:lnSpc>
                <a:spcPts val="9811"/>
              </a:lnSpc>
            </a:pPr>
            <a:r>
              <a:rPr lang="en-US" sz="9170">
                <a:solidFill>
                  <a:srgbClr val="273204"/>
                </a:solidFill>
                <a:latin typeface="Poppins Bold"/>
              </a:rPr>
              <a:t>CRANBERRY JUICE MARKET REPORT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037" b="-6481"/>
            </a:stretch>
          </a:blipFill>
        </p:spPr>
        <p:txBody>
          <a:bodyPr/>
          <a:lstStyle/>
          <a:p/>
        </p:txBody>
      </p:sp>
      <p:sp>
        <p:nvSpPr>
          <p:cNvPr id="3" name="TextBox 3"/>
          <p:cNvSpPr txBox="1"/>
          <p:nvPr/>
        </p:nvSpPr>
        <p:spPr>
          <a:xfrm>
            <a:off x="10157114" y="1251239"/>
            <a:ext cx="7299007" cy="842009"/>
          </a:xfrm>
          <a:prstGeom prst="rect">
            <a:avLst/>
          </a:prstGeom>
        </p:spPr>
        <p:txBody>
          <a:bodyPr lIns="0" tIns="0" rIns="0" bIns="0" rtlCol="0" anchor="t">
            <a:spAutoFit/>
          </a:bodyPr>
          <a:lstStyle/>
          <a:p>
            <a:pPr algn="ctr">
              <a:lnSpc>
                <a:spcPts val="6419"/>
              </a:lnSpc>
              <a:spcBef>
                <a:spcPct val="0"/>
              </a:spcBef>
            </a:pPr>
            <a:r>
              <a:rPr lang="en-US" sz="5999">
                <a:solidFill>
                  <a:srgbClr val="FFFFFF"/>
                </a:solidFill>
                <a:latin typeface="Poppins Bold"/>
              </a:rPr>
              <a:t>INTRODUCTION</a:t>
            </a:r>
          </a:p>
        </p:txBody>
      </p:sp>
      <p:sp>
        <p:nvSpPr>
          <p:cNvPr id="4" name="TextBox 4"/>
          <p:cNvSpPr txBox="1"/>
          <p:nvPr/>
        </p:nvSpPr>
        <p:spPr>
          <a:xfrm>
            <a:off x="9144000" y="3489464"/>
            <a:ext cx="8584882" cy="5535041"/>
          </a:xfrm>
          <a:prstGeom prst="rect">
            <a:avLst/>
          </a:prstGeom>
        </p:spPr>
        <p:txBody>
          <a:bodyPr lIns="0" tIns="0" rIns="0" bIns="0" rtlCol="0" anchor="t">
            <a:spAutoFit/>
          </a:bodyPr>
          <a:lstStyle/>
          <a:p>
            <a:pPr>
              <a:lnSpc>
                <a:spcPts val="4386"/>
              </a:lnSpc>
              <a:spcBef>
                <a:spcPct val="0"/>
              </a:spcBef>
            </a:pPr>
            <a:r>
              <a:rPr lang="en-US" sz="4099">
                <a:solidFill>
                  <a:srgbClr val="FFFFFF"/>
                </a:solidFill>
                <a:latin typeface="Canva Sans Bold"/>
              </a:rPr>
              <a:t>Cranberry Juice is the liquid juice of cranberry, which is a native to North America recognized for its red colour, tart taste, versatility. Cranberry products include cranberry juice, dried cranberry, cranberry sauce, frozen cranberry, cranberry powder, and dietary supplements containing cranberry extracts.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552" b="-4966"/>
            </a:stretch>
          </a:blipFill>
        </p:spPr>
        <p:txBody>
          <a:bodyPr/>
          <a:lstStyle/>
          <a:p/>
        </p:txBody>
      </p:sp>
      <p:sp>
        <p:nvSpPr>
          <p:cNvPr id="3" name="TextBox 3"/>
          <p:cNvSpPr txBox="1"/>
          <p:nvPr/>
        </p:nvSpPr>
        <p:spPr>
          <a:xfrm>
            <a:off x="682315" y="1685980"/>
            <a:ext cx="7963503" cy="847723"/>
          </a:xfrm>
          <a:prstGeom prst="rect">
            <a:avLst/>
          </a:prstGeom>
        </p:spPr>
        <p:txBody>
          <a:bodyPr lIns="0" tIns="0" rIns="0" bIns="0" rtlCol="0" anchor="t">
            <a:spAutoFit/>
          </a:bodyPr>
          <a:lstStyle/>
          <a:p>
            <a:pPr algn="ctr">
              <a:lnSpc>
                <a:spcPts val="6299"/>
              </a:lnSpc>
            </a:pPr>
            <a:r>
              <a:rPr lang="en-US" sz="6999">
                <a:solidFill>
                  <a:srgbClr val="FFFFFF"/>
                </a:solidFill>
                <a:latin typeface="Poppins Bold"/>
              </a:rPr>
              <a:t>KEY INSIGHTS</a:t>
            </a:r>
          </a:p>
        </p:txBody>
      </p:sp>
      <p:sp>
        <p:nvSpPr>
          <p:cNvPr id="4" name="Freeform 4"/>
          <p:cNvSpPr/>
          <p:nvPr/>
        </p:nvSpPr>
        <p:spPr>
          <a:xfrm>
            <a:off x="910774" y="7955736"/>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5" name="Group 5"/>
          <p:cNvGrpSpPr/>
          <p:nvPr/>
        </p:nvGrpSpPr>
        <p:grpSpPr>
          <a:xfrm>
            <a:off x="682315" y="7713104"/>
            <a:ext cx="7969297" cy="1585500"/>
            <a:chExt cx="2156186" cy="428975"/>
          </a:xfrm>
        </p:grpSpPr>
        <p:sp>
          <p:nvSpPr>
            <p:cNvPr id="6" name="Freeform 6"/>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AC1914"/>
            </a:solidFill>
          </p:spPr>
          <p:txBody>
            <a:bodyPr/>
            <a:lstStyle/>
            <a:p/>
          </p:txBody>
        </p:sp>
        <p:sp>
          <p:nvSpPr>
            <p:cNvPr id="7" name="TextBox 7"/>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8" name="Freeform 8"/>
          <p:cNvSpPr/>
          <p:nvPr/>
        </p:nvSpPr>
        <p:spPr>
          <a:xfrm>
            <a:off x="910774" y="5935021"/>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9" name="Group 9"/>
          <p:cNvGrpSpPr/>
          <p:nvPr/>
        </p:nvGrpSpPr>
        <p:grpSpPr>
          <a:xfrm>
            <a:off x="682315" y="5694903"/>
            <a:ext cx="7969297" cy="1585500"/>
            <a:chExt cx="2156186" cy="428975"/>
          </a:xfrm>
        </p:grpSpPr>
        <p:sp>
          <p:nvSpPr>
            <p:cNvPr id="10" name="Freeform 10"/>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AC1914"/>
            </a:solidFill>
          </p:spPr>
          <p:txBody>
            <a:bodyPr/>
            <a:lstStyle/>
            <a:p/>
          </p:txBody>
        </p:sp>
        <p:sp>
          <p:nvSpPr>
            <p:cNvPr id="11" name="TextBox 11"/>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2" name="Freeform 12"/>
          <p:cNvSpPr/>
          <p:nvPr/>
        </p:nvSpPr>
        <p:spPr>
          <a:xfrm>
            <a:off x="910774" y="3917584"/>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3" name="Group 13"/>
          <p:cNvGrpSpPr/>
          <p:nvPr/>
        </p:nvGrpSpPr>
        <p:grpSpPr>
          <a:xfrm>
            <a:off x="682315" y="3676703"/>
            <a:ext cx="7969297" cy="1585500"/>
            <a:chExt cx="2156186" cy="428975"/>
          </a:xfrm>
        </p:grpSpPr>
        <p:sp>
          <p:nvSpPr>
            <p:cNvPr id="14" name="Freeform 14"/>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AC1914"/>
            </a:solidFill>
          </p:spPr>
          <p:txBody>
            <a:bodyPr/>
            <a:lstStyle/>
            <a:p/>
          </p:txBody>
        </p:sp>
        <p:sp>
          <p:nvSpPr>
            <p:cNvPr id="15" name="TextBox 15"/>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6" name="AutoShape 16"/>
          <p:cNvSpPr/>
          <p:nvPr/>
        </p:nvSpPr>
        <p:spPr>
          <a:xfrm flipH="1" flipV="1">
            <a:off x="2335101" y="4052796"/>
            <a:ext cx="0" cy="833315"/>
          </a:xfrm>
          <a:prstGeom prst="line">
            <a:avLst/>
          </a:prstGeom>
          <a:ln w="28575" cap="flat">
            <a:solidFill>
              <a:srgbClr val="FFFFFF"/>
            </a:solidFill>
            <a:prstDash val="solid"/>
            <a:headEnd type="none" w="sm" len="sm"/>
            <a:tailEnd type="none" w="sm" len="sm"/>
          </a:ln>
        </p:spPr>
        <p:txBody>
          <a:bodyPr/>
          <a:lstStyle/>
          <a:p/>
        </p:txBody>
      </p:sp>
      <p:sp>
        <p:nvSpPr>
          <p:cNvPr id="17" name="AutoShape 17"/>
          <p:cNvSpPr/>
          <p:nvPr/>
        </p:nvSpPr>
        <p:spPr>
          <a:xfrm flipH="1" flipV="1">
            <a:off x="2335101" y="6070996"/>
            <a:ext cx="0" cy="833315"/>
          </a:xfrm>
          <a:prstGeom prst="line">
            <a:avLst/>
          </a:prstGeom>
          <a:ln w="28575" cap="flat">
            <a:solidFill>
              <a:srgbClr val="FFFFFF"/>
            </a:solidFill>
            <a:prstDash val="solid"/>
            <a:headEnd type="none" w="sm" len="sm"/>
            <a:tailEnd type="none" w="sm" len="sm"/>
          </a:ln>
        </p:spPr>
        <p:txBody>
          <a:bodyPr/>
          <a:lstStyle/>
          <a:p/>
        </p:txBody>
      </p:sp>
      <p:sp>
        <p:nvSpPr>
          <p:cNvPr id="18" name="AutoShape 18"/>
          <p:cNvSpPr/>
          <p:nvPr/>
        </p:nvSpPr>
        <p:spPr>
          <a:xfrm flipH="1" flipV="1">
            <a:off x="2335101" y="8089196"/>
            <a:ext cx="0" cy="833315"/>
          </a:xfrm>
          <a:prstGeom prst="line">
            <a:avLst/>
          </a:prstGeom>
          <a:ln w="28575" cap="flat">
            <a:solidFill>
              <a:srgbClr val="FFFFFF"/>
            </a:solidFill>
            <a:prstDash val="solid"/>
            <a:headEnd type="none" w="sm" len="sm"/>
            <a:tailEnd type="none" w="sm" len="sm"/>
          </a:ln>
        </p:spPr>
        <p:txBody>
          <a:bodyPr/>
          <a:lstStyle/>
          <a:p/>
        </p:txBody>
      </p:sp>
      <p:sp>
        <p:nvSpPr>
          <p:cNvPr id="19" name="TextBox 19"/>
          <p:cNvSpPr txBox="1"/>
          <p:nvPr/>
        </p:nvSpPr>
        <p:spPr>
          <a:xfrm>
            <a:off x="2497101" y="3807957"/>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MARKET SIZE</a:t>
            </a:r>
          </a:p>
          <a:p>
            <a:pPr algn="ctr">
              <a:lnSpc>
                <a:spcPts val="4805"/>
              </a:lnSpc>
              <a:spcBef>
                <a:spcPct val="0"/>
              </a:spcBef>
            </a:pPr>
            <a:r>
              <a:rPr lang="en-US" sz="3432" spc="109">
                <a:solidFill>
                  <a:srgbClr val="FFFFFF"/>
                </a:solidFill>
                <a:latin typeface="Barlow Semi-Bold"/>
              </a:rPr>
              <a:t>2,712.30 Million</a:t>
            </a:r>
          </a:p>
        </p:txBody>
      </p:sp>
      <p:sp>
        <p:nvSpPr>
          <p:cNvPr id="20" name="TextBox 20"/>
          <p:cNvSpPr txBox="1"/>
          <p:nvPr/>
        </p:nvSpPr>
        <p:spPr>
          <a:xfrm>
            <a:off x="2497101" y="5844692"/>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FORECAST</a:t>
            </a:r>
          </a:p>
          <a:p>
            <a:pPr algn="ctr">
              <a:lnSpc>
                <a:spcPts val="4805"/>
              </a:lnSpc>
              <a:spcBef>
                <a:spcPct val="0"/>
              </a:spcBef>
            </a:pPr>
            <a:r>
              <a:rPr lang="en-US" sz="3432" spc="109">
                <a:solidFill>
                  <a:srgbClr val="FFFFFF"/>
                </a:solidFill>
                <a:latin typeface="Barlow Semi-Bold"/>
              </a:rPr>
              <a:t>3,735.76 Million</a:t>
            </a:r>
          </a:p>
        </p:txBody>
      </p:sp>
      <p:sp>
        <p:nvSpPr>
          <p:cNvPr id="21" name="TextBox 21"/>
          <p:cNvSpPr txBox="1"/>
          <p:nvPr/>
        </p:nvSpPr>
        <p:spPr>
          <a:xfrm>
            <a:off x="2497101" y="7879536"/>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CAGR</a:t>
            </a:r>
          </a:p>
          <a:p>
            <a:pPr algn="ctr">
              <a:lnSpc>
                <a:spcPts val="4805"/>
              </a:lnSpc>
              <a:spcBef>
                <a:spcPct val="0"/>
              </a:spcBef>
            </a:pPr>
            <a:r>
              <a:rPr lang="en-US" sz="3432" spc="109">
                <a:solidFill>
                  <a:srgbClr val="FFFFFF"/>
                </a:solidFill>
                <a:latin typeface="Barlow Semi-Bold"/>
              </a:rPr>
              <a:t>2.98%</a:t>
            </a:r>
          </a:p>
        </p:txBody>
      </p:sp>
      <p:sp>
        <p:nvSpPr>
          <p:cNvPr id="22" name="TextBox 22"/>
          <p:cNvSpPr txBox="1"/>
          <p:nvPr/>
        </p:nvSpPr>
        <p:spPr>
          <a:xfrm>
            <a:off x="810013" y="4178672"/>
            <a:ext cx="1441764" cy="599365"/>
          </a:xfrm>
          <a:prstGeom prst="rect">
            <a:avLst/>
          </a:prstGeom>
        </p:spPr>
        <p:txBody>
          <a:bodyPr lIns="0" tIns="0" rIns="0" bIns="0" rtlCol="0" anchor="t">
            <a:spAutoFit/>
          </a:bodyPr>
          <a:lstStyle/>
          <a:p>
            <a:pPr algn="ctr">
              <a:lnSpc>
                <a:spcPts val="4805"/>
              </a:lnSpc>
              <a:spcBef>
                <a:spcPct val="0"/>
              </a:spcBef>
            </a:pPr>
            <a:r>
              <a:rPr lang="en-US" sz="3432" spc="109">
                <a:solidFill>
                  <a:srgbClr val="FFFFFF"/>
                </a:solidFill>
                <a:latin typeface="Barlow Semi-Bold"/>
              </a:rPr>
              <a:t>2016</a:t>
            </a:r>
          </a:p>
        </p:txBody>
      </p:sp>
      <p:sp>
        <p:nvSpPr>
          <p:cNvPr id="23" name="TextBox 23"/>
          <p:cNvSpPr txBox="1"/>
          <p:nvPr/>
        </p:nvSpPr>
        <p:spPr>
          <a:xfrm>
            <a:off x="876988" y="6172648"/>
            <a:ext cx="1441764" cy="599365"/>
          </a:xfrm>
          <a:prstGeom prst="rect">
            <a:avLst/>
          </a:prstGeom>
        </p:spPr>
        <p:txBody>
          <a:bodyPr lIns="0" tIns="0" rIns="0" bIns="0" rtlCol="0" anchor="t">
            <a:spAutoFit/>
          </a:bodyPr>
          <a:lstStyle/>
          <a:p>
            <a:pPr algn="ctr">
              <a:lnSpc>
                <a:spcPts val="4805"/>
              </a:lnSpc>
              <a:spcBef>
                <a:spcPct val="0"/>
              </a:spcBef>
            </a:pPr>
            <a:r>
              <a:rPr lang="en-US" sz="3432" spc="109">
                <a:solidFill>
                  <a:srgbClr val="FFFFFF"/>
                </a:solidFill>
                <a:latin typeface="Barlow Semi-Bold"/>
              </a:rPr>
              <a:t>2028</a:t>
            </a:r>
          </a:p>
        </p:txBody>
      </p:sp>
      <p:sp>
        <p:nvSpPr>
          <p:cNvPr id="24" name="TextBox 24"/>
          <p:cNvSpPr txBox="1"/>
          <p:nvPr/>
        </p:nvSpPr>
        <p:spPr>
          <a:xfrm>
            <a:off x="810013" y="7862892"/>
            <a:ext cx="1441764"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2023-</a:t>
            </a:r>
          </a:p>
          <a:p>
            <a:pPr algn="ctr">
              <a:lnSpc>
                <a:spcPts val="4805"/>
              </a:lnSpc>
              <a:spcBef>
                <a:spcPct val="0"/>
              </a:spcBef>
            </a:pPr>
            <a:r>
              <a:rPr lang="en-US" sz="3432" spc="109">
                <a:solidFill>
                  <a:srgbClr val="FFFFFF"/>
                </a:solidFill>
                <a:latin typeface="Barlow Semi-Bold"/>
              </a:rPr>
              <a:t>2030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195" b="-7323"/>
            </a:stretch>
          </a:blipFill>
        </p:spPr>
        <p:txBody>
          <a:bodyPr/>
          <a:lstStyle/>
          <a:p/>
        </p:txBody>
      </p:sp>
      <p:grpSp>
        <p:nvGrpSpPr>
          <p:cNvPr id="3" name="Group 3"/>
          <p:cNvGrpSpPr/>
          <p:nvPr/>
        </p:nvGrpSpPr>
        <p:grpSpPr>
          <a:xfrm>
            <a:off x="1432996" y="3073554"/>
            <a:ext cx="7053526" cy="2246028"/>
            <a:chExt cx="1456271" cy="463715"/>
          </a:xfrm>
        </p:grpSpPr>
        <p:sp>
          <p:nvSpPr>
            <p:cNvPr id="4" name="Freeform 4"/>
            <p:cNvSpPr/>
            <p:nvPr/>
          </p:nvSpPr>
          <p:spPr>
            <a:xfrm>
              <a:off x="0" y="0"/>
              <a:ext cx="1456271" cy="463715"/>
            </a:xfrm>
            <a:custGeom>
              <a:rect l="l" t="t" r="r" b="b"/>
              <a:pathLst>
                <a:path w="1456271" h="463715">
                  <a:moveTo>
                    <a:pt x="0" y="0"/>
                  </a:moveTo>
                  <a:lnTo>
                    <a:pt x="1456271" y="0"/>
                  </a:lnTo>
                  <a:lnTo>
                    <a:pt x="1456271" y="463715"/>
                  </a:lnTo>
                  <a:lnTo>
                    <a:pt x="0" y="463715"/>
                  </a:lnTo>
                  <a:close/>
                </a:path>
              </a:pathLst>
            </a:custGeom>
            <a:solidFill>
              <a:srgbClr val="B73E3E"/>
            </a:solidFill>
          </p:spPr>
          <p:txBody>
            <a:bodyPr/>
            <a:lstStyle/>
            <a:p/>
          </p:txBody>
        </p:sp>
        <p:sp>
          <p:nvSpPr>
            <p:cNvPr id="5" name="TextBox 5"/>
            <p:cNvSpPr txBox="1"/>
            <p:nvPr/>
          </p:nvSpPr>
          <p:spPr>
            <a:xfrm>
              <a:off x="0" y="-47625"/>
              <a:ext cx="1456271" cy="511340"/>
            </a:xfrm>
            <a:prstGeom prst="rect">
              <a:avLst/>
            </a:prstGeom>
          </p:spPr>
          <p:txBody>
            <a:bodyPr lIns="50800" tIns="50800" rIns="50800" bIns="50800" rtlCol="0" anchor="ctr"/>
            <a:lstStyle/>
            <a:p>
              <a:pPr algn="ctr">
                <a:lnSpc>
                  <a:spcPts val="2399"/>
                </a:lnSpc>
              </a:pPr>
              <a:endParaRPr/>
            </a:p>
          </p:txBody>
        </p:sp>
      </p:grpSp>
      <p:grpSp>
        <p:nvGrpSpPr>
          <p:cNvPr id="6" name="Group 6"/>
          <p:cNvGrpSpPr/>
          <p:nvPr/>
        </p:nvGrpSpPr>
        <p:grpSpPr>
          <a:xfrm>
            <a:off x="517128" y="2804387"/>
            <a:ext cx="2515195" cy="2515195"/>
            <a:chExt cx="812800" cy="812800"/>
          </a:xfrm>
        </p:grpSpPr>
        <p:sp>
          <p:nvSpPr>
            <p:cNvPr id="7" name="Freeform 7"/>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B73E3E"/>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9" name="Group 9"/>
          <p:cNvGrpSpPr/>
          <p:nvPr/>
        </p:nvGrpSpPr>
        <p:grpSpPr>
          <a:xfrm>
            <a:off x="697794" y="2985052"/>
            <a:ext cx="2153864" cy="2153864"/>
            <a:chExt cx="812800" cy="812800"/>
          </a:xfrm>
        </p:grpSpPr>
        <p:sp>
          <p:nvSpPr>
            <p:cNvPr id="10" name="Freeform 10"/>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2" name="Group 12"/>
          <p:cNvGrpSpPr/>
          <p:nvPr/>
        </p:nvGrpSpPr>
        <p:grpSpPr>
          <a:xfrm>
            <a:off x="1432996" y="6633747"/>
            <a:ext cx="7053526" cy="2246028"/>
            <a:chExt cx="1456271" cy="463715"/>
          </a:xfrm>
        </p:grpSpPr>
        <p:sp>
          <p:nvSpPr>
            <p:cNvPr id="13" name="Freeform 13"/>
            <p:cNvSpPr/>
            <p:nvPr/>
          </p:nvSpPr>
          <p:spPr>
            <a:xfrm>
              <a:off x="0" y="0"/>
              <a:ext cx="1456271" cy="463715"/>
            </a:xfrm>
            <a:custGeom>
              <a:rect l="l" t="t" r="r" b="b"/>
              <a:pathLst>
                <a:path w="1456271" h="463715">
                  <a:moveTo>
                    <a:pt x="0" y="0"/>
                  </a:moveTo>
                  <a:lnTo>
                    <a:pt x="1456271" y="0"/>
                  </a:lnTo>
                  <a:lnTo>
                    <a:pt x="1456271" y="463715"/>
                  </a:lnTo>
                  <a:lnTo>
                    <a:pt x="0" y="463715"/>
                  </a:lnTo>
                  <a:close/>
                </a:path>
              </a:pathLst>
            </a:custGeom>
            <a:solidFill>
              <a:srgbClr val="971018"/>
            </a:solidFill>
          </p:spPr>
          <p:txBody>
            <a:bodyPr/>
            <a:lstStyle/>
            <a:p/>
          </p:txBody>
        </p:sp>
        <p:sp>
          <p:nvSpPr>
            <p:cNvPr id="14" name="TextBox 14"/>
            <p:cNvSpPr txBox="1"/>
            <p:nvPr/>
          </p:nvSpPr>
          <p:spPr>
            <a:xfrm>
              <a:off x="0" y="-47625"/>
              <a:ext cx="1456271" cy="511340"/>
            </a:xfrm>
            <a:prstGeom prst="rect">
              <a:avLst/>
            </a:prstGeom>
          </p:spPr>
          <p:txBody>
            <a:bodyPr lIns="50800" tIns="50800" rIns="50800" bIns="50800" rtlCol="0" anchor="ctr"/>
            <a:lstStyle/>
            <a:p>
              <a:pPr algn="ctr">
                <a:lnSpc>
                  <a:spcPts val="2399"/>
                </a:lnSpc>
              </a:pPr>
              <a:endParaRPr/>
            </a:p>
          </p:txBody>
        </p:sp>
      </p:grpSp>
      <p:grpSp>
        <p:nvGrpSpPr>
          <p:cNvPr id="15" name="Group 15"/>
          <p:cNvGrpSpPr/>
          <p:nvPr/>
        </p:nvGrpSpPr>
        <p:grpSpPr>
          <a:xfrm>
            <a:off x="517128" y="6364579"/>
            <a:ext cx="2515195" cy="2515195"/>
            <a:chExt cx="812800" cy="812800"/>
          </a:xfrm>
        </p:grpSpPr>
        <p:sp>
          <p:nvSpPr>
            <p:cNvPr id="16" name="Freeform 16"/>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971018"/>
            </a:solidFill>
          </p:spPr>
          <p:txBody>
            <a:bodyPr/>
            <a:lstStyl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8" name="Group 18"/>
          <p:cNvGrpSpPr/>
          <p:nvPr/>
        </p:nvGrpSpPr>
        <p:grpSpPr>
          <a:xfrm>
            <a:off x="697794" y="6545245"/>
            <a:ext cx="2153864" cy="2153864"/>
            <a:chExt cx="812800" cy="812800"/>
          </a:xfrm>
        </p:grpSpPr>
        <p:sp>
          <p:nvSpPr>
            <p:cNvPr id="19" name="Freeform 19"/>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sp>
        <p:nvSpPr>
          <p:cNvPr id="21" name="Freeform 21"/>
          <p:cNvSpPr/>
          <p:nvPr/>
        </p:nvSpPr>
        <p:spPr>
          <a:xfrm>
            <a:off x="1028700" y="3361020"/>
            <a:ext cx="1423278" cy="1401929"/>
          </a:xfrm>
          <a:custGeom>
            <a:rect l="l" t="t" r="r" b="b"/>
            <a:pathLst>
              <a:path w="1423278" h="1401929">
                <a:moveTo>
                  <a:pt x="0" y="0"/>
                </a:moveTo>
                <a:lnTo>
                  <a:pt x="1423278" y="0"/>
                </a:lnTo>
                <a:lnTo>
                  <a:pt x="1423278" y="1401929"/>
                </a:lnTo>
                <a:lnTo>
                  <a:pt x="0" y="1401929"/>
                </a:lnTo>
                <a:lnTo>
                  <a:pt x="0" y="0"/>
                </a:lnTo>
                <a:close/>
              </a:path>
            </a:pathLst>
          </a:custGeom>
          <a:blipFill>
            <a:blip r:embed="rId3"/>
            <a:stretch>
              <a:fillRect/>
            </a:stretch>
          </a:blipFill>
        </p:spPr>
        <p:txBody>
          <a:bodyPr/>
          <a:lstStyle/>
          <a:p/>
        </p:txBody>
      </p:sp>
      <p:sp>
        <p:nvSpPr>
          <p:cNvPr id="22" name="Freeform 22"/>
          <p:cNvSpPr/>
          <p:nvPr/>
        </p:nvSpPr>
        <p:spPr>
          <a:xfrm>
            <a:off x="1432996" y="6751389"/>
            <a:ext cx="779867" cy="1741577"/>
          </a:xfrm>
          <a:custGeom>
            <a:rect l="l" t="t" r="r" b="b"/>
            <a:pathLst>
              <a:path w="779867" h="1741577">
                <a:moveTo>
                  <a:pt x="0" y="0"/>
                </a:moveTo>
                <a:lnTo>
                  <a:pt x="779867" y="0"/>
                </a:lnTo>
                <a:lnTo>
                  <a:pt x="779867" y="1741577"/>
                </a:lnTo>
                <a:lnTo>
                  <a:pt x="0" y="1741577"/>
                </a:lnTo>
                <a:lnTo>
                  <a:pt x="0" y="0"/>
                </a:lnTo>
                <a:close/>
              </a:path>
            </a:pathLst>
          </a:custGeom>
          <a:blipFill>
            <a:blip r:embed="rId4"/>
            <a:stretch>
              <a:fillRect t="-885" b="-885"/>
            </a:stretch>
          </a:blipFill>
        </p:spPr>
        <p:txBody>
          <a:bodyPr/>
          <a:lstStyle/>
          <a:p/>
        </p:txBody>
      </p:sp>
      <p:sp>
        <p:nvSpPr>
          <p:cNvPr id="23" name="TextBox 23"/>
          <p:cNvSpPr txBox="1"/>
          <p:nvPr/>
        </p:nvSpPr>
        <p:spPr>
          <a:xfrm>
            <a:off x="1230587" y="326158"/>
            <a:ext cx="16678145" cy="936628"/>
          </a:xfrm>
          <a:prstGeom prst="rect">
            <a:avLst/>
          </a:prstGeom>
        </p:spPr>
        <p:txBody>
          <a:bodyPr lIns="0" tIns="0" rIns="0" bIns="0" rtlCol="0" anchor="t">
            <a:spAutoFit/>
          </a:bodyPr>
          <a:lstStyle/>
          <a:p>
            <a:pPr algn="ctr">
              <a:lnSpc>
                <a:spcPts val="7699"/>
              </a:lnSpc>
            </a:pPr>
            <a:r>
              <a:rPr lang="en-US" sz="5499">
                <a:solidFill>
                  <a:srgbClr val="FFFFFF"/>
                </a:solidFill>
                <a:latin typeface="Poppins Bold"/>
              </a:rPr>
              <a:t>REVENUE MARKET SHARE BY SEGMENTS 2022</a:t>
            </a:r>
          </a:p>
        </p:txBody>
      </p:sp>
      <p:sp>
        <p:nvSpPr>
          <p:cNvPr id="24" name="TextBox 24"/>
          <p:cNvSpPr txBox="1"/>
          <p:nvPr/>
        </p:nvSpPr>
        <p:spPr>
          <a:xfrm>
            <a:off x="3401417" y="3011059"/>
            <a:ext cx="4284696" cy="688975"/>
          </a:xfrm>
          <a:prstGeom prst="rect">
            <a:avLst/>
          </a:prstGeom>
        </p:spPr>
        <p:txBody>
          <a:bodyPr lIns="0" tIns="0" rIns="0" bIns="0" rtlCol="0" anchor="t">
            <a:spAutoFit/>
          </a:bodyPr>
          <a:lstStyle/>
          <a:p>
            <a:pPr marL="0" lvl="1" indent="0" algn="ctr">
              <a:lnSpc>
                <a:spcPts val="5599"/>
              </a:lnSpc>
              <a:spcBef>
                <a:spcPct val="0"/>
              </a:spcBef>
            </a:pPr>
            <a:r>
              <a:rPr lang="en-US" sz="3999" spc="127">
                <a:solidFill>
                  <a:srgbClr val="FFFFFF"/>
                </a:solidFill>
                <a:latin typeface="Barlow Semi-Bold"/>
              </a:rPr>
              <a:t>by Type</a:t>
            </a:r>
          </a:p>
        </p:txBody>
      </p:sp>
      <p:sp>
        <p:nvSpPr>
          <p:cNvPr id="25" name="TextBox 25"/>
          <p:cNvSpPr txBox="1"/>
          <p:nvPr/>
        </p:nvSpPr>
        <p:spPr>
          <a:xfrm>
            <a:off x="3401417" y="3622675"/>
            <a:ext cx="5085106" cy="1444307"/>
          </a:xfrm>
          <a:prstGeom prst="rect">
            <a:avLst/>
          </a:prstGeom>
        </p:spPr>
        <p:txBody>
          <a:bodyPr lIns="0" tIns="0" rIns="0" bIns="0" rtlCol="0" anchor="t">
            <a:spAutoFit/>
          </a:bodyPr>
          <a:lstStyle/>
          <a:p>
            <a:pPr algn="ctr">
              <a:lnSpc>
                <a:spcPts val="5949"/>
              </a:lnSpc>
            </a:pPr>
            <a:r>
              <a:rPr lang="en-US" sz="4999" spc="259">
                <a:solidFill>
                  <a:srgbClr val="FFFFFF"/>
                </a:solidFill>
                <a:latin typeface="Barlow SemiCondensed"/>
              </a:rPr>
              <a:t>General : </a:t>
            </a:r>
          </a:p>
          <a:p>
            <a:pPr algn="ctr">
              <a:lnSpc>
                <a:spcPts val="5354"/>
              </a:lnSpc>
            </a:pPr>
            <a:r>
              <a:rPr lang="en-US" sz="4499" spc="233">
                <a:solidFill>
                  <a:srgbClr val="FFFFFF"/>
                </a:solidFill>
                <a:latin typeface="Barlow SemiCondensed"/>
              </a:rPr>
              <a:t>USD 2,907.07 Million</a:t>
            </a:r>
          </a:p>
        </p:txBody>
      </p:sp>
      <p:sp>
        <p:nvSpPr>
          <p:cNvPr id="26" name="TextBox 26"/>
          <p:cNvSpPr txBox="1"/>
          <p:nvPr/>
        </p:nvSpPr>
        <p:spPr>
          <a:xfrm>
            <a:off x="2796100" y="6548022"/>
            <a:ext cx="5864424" cy="688975"/>
          </a:xfrm>
          <a:prstGeom prst="rect">
            <a:avLst/>
          </a:prstGeom>
        </p:spPr>
        <p:txBody>
          <a:bodyPr lIns="0" tIns="0" rIns="0" bIns="0" rtlCol="0" anchor="t">
            <a:spAutoFit/>
          </a:bodyPr>
          <a:lstStyle/>
          <a:p>
            <a:pPr marL="0" lvl="1" indent="0" algn="ctr">
              <a:lnSpc>
                <a:spcPts val="5599"/>
              </a:lnSpc>
              <a:spcBef>
                <a:spcPct val="0"/>
              </a:spcBef>
            </a:pPr>
            <a:r>
              <a:rPr lang="en-US" sz="3999" spc="127">
                <a:solidFill>
                  <a:srgbClr val="FFFFFF"/>
                </a:solidFill>
                <a:latin typeface="Barlow Semi-Bold"/>
              </a:rPr>
              <a:t>Distributional Channel</a:t>
            </a:r>
          </a:p>
        </p:txBody>
      </p:sp>
      <p:sp>
        <p:nvSpPr>
          <p:cNvPr id="27" name="TextBox 27"/>
          <p:cNvSpPr txBox="1"/>
          <p:nvPr/>
        </p:nvSpPr>
        <p:spPr>
          <a:xfrm>
            <a:off x="2796100" y="7254802"/>
            <a:ext cx="5864424" cy="1444307"/>
          </a:xfrm>
          <a:prstGeom prst="rect">
            <a:avLst/>
          </a:prstGeom>
        </p:spPr>
        <p:txBody>
          <a:bodyPr lIns="0" tIns="0" rIns="0" bIns="0" rtlCol="0" anchor="t">
            <a:spAutoFit/>
          </a:bodyPr>
          <a:lstStyle/>
          <a:p>
            <a:pPr algn="ctr">
              <a:lnSpc>
                <a:spcPts val="5949"/>
              </a:lnSpc>
            </a:pPr>
            <a:r>
              <a:rPr lang="en-US" sz="4999" spc="259">
                <a:solidFill>
                  <a:srgbClr val="FFFFFF"/>
                </a:solidFill>
                <a:latin typeface="Barlow SemiCondensed"/>
              </a:rPr>
              <a:t>Retail :</a:t>
            </a:r>
          </a:p>
          <a:p>
            <a:pPr algn="ctr">
              <a:lnSpc>
                <a:spcPts val="5354"/>
              </a:lnSpc>
            </a:pPr>
            <a:r>
              <a:rPr lang="en-US" sz="4499" spc="233">
                <a:solidFill>
                  <a:srgbClr val="FFFFFF"/>
                </a:solidFill>
                <a:latin typeface="Barlow SemiCondensed"/>
              </a:rPr>
              <a:t>USD 2,364.48 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0050" b="-47727"/>
            </a:stretch>
          </a:blipFill>
        </p:spPr>
        <p:txBody>
          <a:bodyPr/>
          <a:lstStyle/>
          <a:p/>
        </p:txBody>
      </p:sp>
      <p:sp>
        <p:nvSpPr>
          <p:cNvPr id="3" name="TextBox 3"/>
          <p:cNvSpPr txBox="1"/>
          <p:nvPr/>
        </p:nvSpPr>
        <p:spPr>
          <a:xfrm>
            <a:off x="271967" y="131618"/>
            <a:ext cx="17744066"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Poppins Bold"/>
              </a:rPr>
              <a:t>GLOBAL CRANBERRY JUICE MARKET REVENUE SHARE FOR 2022</a:t>
            </a:r>
          </a:p>
        </p:txBody>
      </p:sp>
      <p:sp>
        <p:nvSpPr>
          <p:cNvPr id="4" name="TextBox 4"/>
          <p:cNvSpPr txBox="1"/>
          <p:nvPr/>
        </p:nvSpPr>
        <p:spPr>
          <a:xfrm>
            <a:off x="727364" y="4560179"/>
            <a:ext cx="7048576" cy="1917701"/>
          </a:xfrm>
          <a:prstGeom prst="rect">
            <a:avLst/>
          </a:prstGeom>
        </p:spPr>
        <p:txBody>
          <a:bodyPr lIns="0" tIns="0" rIns="0" bIns="0" rtlCol="0" anchor="t">
            <a:spAutoFit/>
          </a:bodyPr>
          <a:lstStyle/>
          <a:p>
            <a:pPr algn="ctr">
              <a:lnSpc>
                <a:spcPts val="7699"/>
              </a:lnSpc>
              <a:spcBef>
                <a:spcPct val="0"/>
              </a:spcBef>
            </a:pPr>
            <a:r>
              <a:rPr lang="en-US" sz="5499" spc="175">
                <a:solidFill>
                  <a:srgbClr val="7C1E26"/>
                </a:solidFill>
                <a:latin typeface="Barlow Semi-Bold"/>
              </a:rPr>
              <a:t>Asia Pacific </a:t>
            </a:r>
          </a:p>
          <a:p>
            <a:pPr algn="ctr">
              <a:lnSpc>
                <a:spcPts val="7699"/>
              </a:lnSpc>
              <a:spcBef>
                <a:spcPct val="0"/>
              </a:spcBef>
            </a:pPr>
            <a:r>
              <a:rPr lang="en-US" sz="5499" spc="175">
                <a:solidFill>
                  <a:srgbClr val="7C1E26"/>
                </a:solidFill>
                <a:latin typeface="Barlow Semi-Bold"/>
              </a:rPr>
              <a:t>USD 1,039.29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471" b="-13047"/>
            </a:stretch>
          </a:blipFill>
        </p:spPr>
        <p:txBody>
          <a:bodyPr/>
          <a:lstStyle/>
          <a:p/>
        </p:txBody>
      </p:sp>
      <p:grpSp>
        <p:nvGrpSpPr>
          <p:cNvPr id="3" name="Group 3"/>
          <p:cNvGrpSpPr/>
          <p:nvPr/>
        </p:nvGrpSpPr>
        <p:grpSpPr>
          <a:xfrm>
            <a:off x="6042476" y="1858233"/>
            <a:ext cx="8451205" cy="311488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253887" y="5313878"/>
            <a:ext cx="9239794" cy="3114889"/>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971018"/>
            </a:solidFill>
          </p:spPr>
          <p:txBody>
            <a:bodyPr/>
            <a:lstStyle/>
            <a:p/>
          </p:txBody>
        </p:sp>
      </p:grpSp>
      <p:grpSp>
        <p:nvGrpSpPr>
          <p:cNvPr id="7" name="Group 7"/>
          <p:cNvGrpSpPr/>
          <p:nvPr/>
        </p:nvGrpSpPr>
        <p:grpSpPr>
          <a:xfrm>
            <a:off x="5253887" y="1858233"/>
            <a:ext cx="9239794" cy="3114889"/>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6D3826"/>
            </a:solidFill>
          </p:spPr>
          <p:txBody>
            <a:bodyPr/>
            <a:lstStyle/>
            <a:p/>
          </p:txBody>
        </p:sp>
      </p:grpSp>
      <p:grpSp>
        <p:nvGrpSpPr>
          <p:cNvPr id="9" name="Group 9"/>
          <p:cNvGrpSpPr/>
          <p:nvPr/>
        </p:nvGrpSpPr>
        <p:grpSpPr>
          <a:xfrm>
            <a:off x="4067050" y="2340151"/>
            <a:ext cx="2373674" cy="2151053"/>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971018"/>
            </a:solidFill>
          </p:spPr>
          <p:txBody>
            <a:bodyPr/>
            <a:lstStyle/>
            <a:p/>
          </p:txBody>
        </p:sp>
      </p:grpSp>
      <p:grpSp>
        <p:nvGrpSpPr>
          <p:cNvPr id="11" name="Group 11"/>
          <p:cNvGrpSpPr/>
          <p:nvPr/>
        </p:nvGrpSpPr>
        <p:grpSpPr>
          <a:xfrm>
            <a:off x="4067050" y="5795796"/>
            <a:ext cx="2373674" cy="2151053"/>
            <a:chExt cx="1923438" cy="1743043"/>
          </a:xfrm>
        </p:grpSpPr>
        <p:sp>
          <p:nvSpPr>
            <p:cNvPr id="12" name="Freeform 12"/>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6D3826"/>
            </a:solidFill>
          </p:spPr>
          <p:txBody>
            <a:bodyPr/>
            <a:lstStyle/>
            <a:p/>
          </p:txBody>
        </p:sp>
      </p:grpSp>
      <p:grpSp>
        <p:nvGrpSpPr>
          <p:cNvPr id="13" name="Group 13"/>
          <p:cNvGrpSpPr>
            <a:grpSpLocks noChangeAspect="1"/>
          </p:cNvGrpSpPr>
          <p:nvPr/>
        </p:nvGrpSpPr>
        <p:grpSpPr>
          <a:xfrm rot="5400000">
            <a:off x="6315417" y="3104377"/>
            <a:ext cx="718938" cy="62260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71018"/>
            </a:solidFill>
          </p:spPr>
          <p:txBody>
            <a:bodyPr/>
            <a:lstStyle/>
            <a:p/>
          </p:txBody>
        </p:sp>
      </p:grpSp>
      <p:grpSp>
        <p:nvGrpSpPr>
          <p:cNvPr id="15" name="Group 15"/>
          <p:cNvGrpSpPr>
            <a:grpSpLocks noChangeAspect="1"/>
          </p:cNvGrpSpPr>
          <p:nvPr/>
        </p:nvGrpSpPr>
        <p:grpSpPr>
          <a:xfrm rot="5400000">
            <a:off x="6315417" y="6560022"/>
            <a:ext cx="718938" cy="622600"/>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D3826"/>
            </a:solidFill>
          </p:spPr>
          <p:txBody>
            <a:bodyPr/>
            <a:lstStyle/>
            <a:p/>
          </p:txBody>
        </p:sp>
      </p:grpSp>
      <p:sp>
        <p:nvSpPr>
          <p:cNvPr id="17" name="TextBox 17"/>
          <p:cNvSpPr txBox="1"/>
          <p:nvPr/>
        </p:nvSpPr>
        <p:spPr>
          <a:xfrm>
            <a:off x="4067050" y="3050256"/>
            <a:ext cx="2373674" cy="560350"/>
          </a:xfrm>
          <a:prstGeom prst="rect">
            <a:avLst/>
          </a:prstGeom>
        </p:spPr>
        <p:txBody>
          <a:bodyPr lIns="0" tIns="0" rIns="0" bIns="0" rtlCol="0" anchor="t">
            <a:spAutoFit/>
          </a:bodyPr>
          <a:lstStyle/>
          <a:p>
            <a:pPr algn="ctr">
              <a:lnSpc>
                <a:spcPts val="4611"/>
              </a:lnSpc>
              <a:spcBef>
                <a:spcPct val="0"/>
              </a:spcBef>
            </a:pPr>
            <a:r>
              <a:rPr lang="en-US" sz="3293" spc="105">
                <a:solidFill>
                  <a:srgbClr val="FFFFFF"/>
                </a:solidFill>
                <a:latin typeface="Garet Bold"/>
              </a:rPr>
              <a:t>Drivers</a:t>
            </a:r>
          </a:p>
        </p:txBody>
      </p:sp>
      <p:sp>
        <p:nvSpPr>
          <p:cNvPr id="18" name="TextBox 18"/>
          <p:cNvSpPr txBox="1"/>
          <p:nvPr/>
        </p:nvSpPr>
        <p:spPr>
          <a:xfrm>
            <a:off x="3794319" y="6557810"/>
            <a:ext cx="2919137" cy="560350"/>
          </a:xfrm>
          <a:prstGeom prst="rect">
            <a:avLst/>
          </a:prstGeom>
        </p:spPr>
        <p:txBody>
          <a:bodyPr lIns="0" tIns="0" rIns="0" bIns="0" rtlCol="0" anchor="t">
            <a:spAutoFit/>
          </a:bodyPr>
          <a:lstStyle/>
          <a:p>
            <a:pPr algn="ctr">
              <a:lnSpc>
                <a:spcPts val="4611"/>
              </a:lnSpc>
              <a:spcBef>
                <a:spcPct val="0"/>
              </a:spcBef>
            </a:pPr>
            <a:r>
              <a:rPr lang="en-US" sz="3293" spc="105">
                <a:solidFill>
                  <a:srgbClr val="FFFFFF"/>
                </a:solidFill>
                <a:latin typeface="Garet Bold"/>
              </a:rPr>
              <a:t>Restraints</a:t>
            </a:r>
          </a:p>
        </p:txBody>
      </p:sp>
      <p:sp>
        <p:nvSpPr>
          <p:cNvPr id="19" name="TextBox 19"/>
          <p:cNvSpPr txBox="1"/>
          <p:nvPr/>
        </p:nvSpPr>
        <p:spPr>
          <a:xfrm>
            <a:off x="7131773" y="2165049"/>
            <a:ext cx="6973063" cy="2184946"/>
          </a:xfrm>
          <a:prstGeom prst="rect">
            <a:avLst/>
          </a:prstGeom>
        </p:spPr>
        <p:txBody>
          <a:bodyPr lIns="0" tIns="0" rIns="0" bIns="0" rtlCol="0" anchor="t">
            <a:spAutoFit/>
          </a:bodyPr>
          <a:lstStyle/>
          <a:p>
            <a:pPr>
              <a:lnSpc>
                <a:spcPts val="5772"/>
              </a:lnSpc>
            </a:pPr>
            <a:r>
              <a:rPr lang="en-US" sz="4933" spc="256">
                <a:solidFill>
                  <a:srgbClr val="FFFFFF"/>
                </a:solidFill>
                <a:latin typeface="Canva Sans"/>
              </a:rPr>
              <a:t>Rising demand for food &amp; beverages industry</a:t>
            </a:r>
          </a:p>
        </p:txBody>
      </p:sp>
      <p:sp>
        <p:nvSpPr>
          <p:cNvPr id="20" name="TextBox 20"/>
          <p:cNvSpPr txBox="1"/>
          <p:nvPr/>
        </p:nvSpPr>
        <p:spPr>
          <a:xfrm>
            <a:off x="7131773" y="6067561"/>
            <a:ext cx="7216322" cy="1827315"/>
          </a:xfrm>
          <a:prstGeom prst="rect">
            <a:avLst/>
          </a:prstGeom>
        </p:spPr>
        <p:txBody>
          <a:bodyPr lIns="0" tIns="0" rIns="0" bIns="0" rtlCol="0" anchor="t">
            <a:spAutoFit/>
          </a:bodyPr>
          <a:lstStyle/>
          <a:p>
            <a:pPr>
              <a:lnSpc>
                <a:spcPts val="4785"/>
              </a:lnSpc>
            </a:pPr>
            <a:r>
              <a:rPr lang="en-US" sz="4933" spc="256">
                <a:solidFill>
                  <a:srgbClr val="FFFFFF"/>
                </a:solidFill>
                <a:latin typeface="Canva Sans"/>
              </a:rPr>
              <a:t>Shortage of raw materials and huge competition </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942" b="-7575"/>
            </a:stretch>
          </a:blipFill>
        </p:spPr>
        <p:txBody>
          <a:bodyPr/>
          <a:lstStyle/>
          <a:p/>
        </p:txBody>
      </p:sp>
      <p:sp>
        <p:nvSpPr>
          <p:cNvPr id="3" name="TextBox 3"/>
          <p:cNvSpPr txBox="1"/>
          <p:nvPr/>
        </p:nvSpPr>
        <p:spPr>
          <a:xfrm>
            <a:off x="405245" y="1152525"/>
            <a:ext cx="10160058" cy="861693"/>
          </a:xfrm>
          <a:prstGeom prst="rect">
            <a:avLst/>
          </a:prstGeom>
        </p:spPr>
        <p:txBody>
          <a:bodyPr lIns="0" tIns="0" rIns="0" bIns="0" rtlCol="0" anchor="t">
            <a:spAutoFit/>
          </a:bodyPr>
          <a:lstStyle/>
          <a:p>
            <a:pPr algn="ctr">
              <a:lnSpc>
                <a:spcPts val="6564"/>
              </a:lnSpc>
            </a:pPr>
            <a:r>
              <a:rPr lang="en-US" sz="6499">
                <a:solidFill>
                  <a:srgbClr val="FFFFFF"/>
                </a:solidFill>
                <a:latin typeface="Poppins Bold"/>
              </a:rPr>
              <a:t>AUTHOR'S PERSPECTIVE</a:t>
            </a:r>
          </a:p>
        </p:txBody>
      </p:sp>
      <p:sp>
        <p:nvSpPr>
          <p:cNvPr id="4" name="TextBox 4"/>
          <p:cNvSpPr txBox="1"/>
          <p:nvPr/>
        </p:nvSpPr>
        <p:spPr>
          <a:xfrm>
            <a:off x="0" y="2746375"/>
            <a:ext cx="9751868" cy="6797675"/>
          </a:xfrm>
          <a:prstGeom prst="rect">
            <a:avLst/>
          </a:prstGeom>
        </p:spPr>
        <p:txBody>
          <a:bodyPr lIns="0" tIns="0" rIns="0" bIns="0" rtlCol="0" anchor="t">
            <a:spAutoFit/>
          </a:bodyPr>
          <a:lstStyle/>
          <a:p>
            <a:pPr marL="755647" lvl="1" indent="-377824">
              <a:lnSpc>
                <a:spcPts val="4899"/>
              </a:lnSpc>
              <a:buFont typeface="Arial"/>
              <a:buChar char="•"/>
            </a:pPr>
            <a:r>
              <a:rPr lang="en-US" sz="3499" spc="111">
                <a:solidFill>
                  <a:srgbClr val="FFFFFF"/>
                </a:solidFill>
                <a:latin typeface="Barlow Semi-Bold"/>
              </a:rPr>
              <a:t>The Global Cranberry Juice Market is witnessing significant growth in the near future.</a:t>
            </a:r>
          </a:p>
          <a:p>
            <a:pPr marL="755647" lvl="1" indent="-377824">
              <a:lnSpc>
                <a:spcPts val="4899"/>
              </a:lnSpc>
              <a:buFont typeface="Arial"/>
              <a:buChar char="•"/>
            </a:pPr>
            <a:r>
              <a:rPr lang="en-US" sz="3499" spc="111">
                <a:solidFill>
                  <a:srgbClr val="FFFFFF"/>
                </a:solidFill>
                <a:latin typeface="Barlow Semi-Bold"/>
              </a:rPr>
              <a:t>In 2023, the General segment accounted for noticeable share of global Cranberry Juice Market and is projected to experience significant growth in the near future.</a:t>
            </a:r>
          </a:p>
          <a:p>
            <a:pPr marL="755647" lvl="1" indent="-377824">
              <a:lnSpc>
                <a:spcPts val="4899"/>
              </a:lnSpc>
              <a:buFont typeface="Arial"/>
              <a:buChar char="•"/>
            </a:pPr>
            <a:r>
              <a:rPr lang="en-US" sz="3499" spc="111">
                <a:solidFill>
                  <a:srgbClr val="FFFFFF"/>
                </a:solidFill>
                <a:latin typeface="Barlow Semi-Bold"/>
              </a:rPr>
              <a:t>The Retail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6366024" y="2994444"/>
            <a:ext cx="4946310" cy="3005738"/>
          </a:xfrm>
          <a:custGeom>
            <a:rect l="l" t="t" r="r" b="b"/>
            <a:pathLst>
              <a:path w="4946310" h="3005738">
                <a:moveTo>
                  <a:pt x="0" y="0"/>
                </a:moveTo>
                <a:lnTo>
                  <a:pt x="4946310" y="0"/>
                </a:lnTo>
                <a:lnTo>
                  <a:pt x="4946310" y="3005738"/>
                </a:lnTo>
                <a:lnTo>
                  <a:pt x="0" y="3005738"/>
                </a:lnTo>
                <a:lnTo>
                  <a:pt x="0" y="0"/>
                </a:lnTo>
                <a:close/>
              </a:path>
            </a:pathLst>
          </a:custGeom>
          <a:blipFill>
            <a:blip r:embed="rId3"/>
            <a:stretch>
              <a:fillRect l="-4538" t="-3258" r="-5494" b="-4717"/>
            </a:stretch>
          </a:blipFill>
        </p:spPr>
        <p:txBody>
          <a:bodyPr/>
          <a:lstStyle/>
          <a:p/>
        </p:txBody>
      </p:sp>
      <p:sp>
        <p:nvSpPr>
          <p:cNvPr id="4" name="Freeform 4"/>
          <p:cNvSpPr/>
          <p:nvPr/>
        </p:nvSpPr>
        <p:spPr>
          <a:xfrm>
            <a:off x="7960171" y="6905057"/>
            <a:ext cx="7075490" cy="2765283"/>
          </a:xfrm>
          <a:custGeom>
            <a:rect l="l" t="t" r="r" b="b"/>
            <a:pathLst>
              <a:path w="7075489" h="2765283">
                <a:moveTo>
                  <a:pt x="0" y="0"/>
                </a:moveTo>
                <a:lnTo>
                  <a:pt x="7075490" y="0"/>
                </a:lnTo>
                <a:lnTo>
                  <a:pt x="7075490" y="2765283"/>
                </a:lnTo>
                <a:lnTo>
                  <a:pt x="0" y="2765283"/>
                </a:lnTo>
                <a:lnTo>
                  <a:pt x="0" y="0"/>
                </a:lnTo>
                <a:close/>
              </a:path>
            </a:pathLst>
          </a:custGeom>
          <a:blipFill>
            <a:blip r:embed="rId4"/>
            <a:stretch>
              <a:fillRect l="-5045" t="-25117" r="-5045" b="-22300"/>
            </a:stretch>
          </a:blipFill>
        </p:spPr>
        <p:txBody>
          <a:bodyPr/>
          <a:lstStyle/>
          <a:p/>
        </p:txBody>
      </p:sp>
      <p:sp>
        <p:nvSpPr>
          <p:cNvPr id="5" name="TextBox 5"/>
          <p:cNvSpPr txBox="1"/>
          <p:nvPr/>
        </p:nvSpPr>
        <p:spPr>
          <a:xfrm>
            <a:off x="8839179" y="1238250"/>
            <a:ext cx="7963503" cy="847723"/>
          </a:xfrm>
          <a:prstGeom prst="rect">
            <a:avLst/>
          </a:prstGeom>
        </p:spPr>
        <p:txBody>
          <a:bodyPr lIns="0" tIns="0" rIns="0" bIns="0" rtlCol="0" anchor="t">
            <a:spAutoFit/>
          </a:bodyPr>
          <a:lstStyle/>
          <a:p>
            <a:pPr algn="ctr">
              <a:lnSpc>
                <a:spcPts val="6299"/>
              </a:lnSpc>
            </a:pPr>
            <a:r>
              <a:rPr lang="en-US" sz="6999">
                <a:solidFill>
                  <a:srgbClr val="7C1E26"/>
                </a:solidFill>
                <a:latin typeface="Poppins Bold"/>
              </a:rPr>
              <a:t>KEY PLAYERS</a:t>
            </a:r>
          </a:p>
        </p:txBody>
      </p:sp>
      <p:sp>
        <p:nvSpPr>
          <p:cNvPr id="6" name="Freeform 6"/>
          <p:cNvSpPr/>
          <p:nvPr/>
        </p:nvSpPr>
        <p:spPr>
          <a:xfrm>
            <a:off x="12325953" y="3669458"/>
            <a:ext cx="5804002" cy="1993020"/>
          </a:xfrm>
          <a:custGeom>
            <a:rect l="l" t="t" r="r" b="b"/>
            <a:pathLst>
              <a:path w="5804002" h="1993020">
                <a:moveTo>
                  <a:pt x="0" y="0"/>
                </a:moveTo>
                <a:lnTo>
                  <a:pt x="5804002" y="0"/>
                </a:lnTo>
                <a:lnTo>
                  <a:pt x="5804002" y="1993020"/>
                </a:lnTo>
                <a:lnTo>
                  <a:pt x="0" y="1993020"/>
                </a:lnTo>
                <a:lnTo>
                  <a:pt x="0" y="0"/>
                </a:lnTo>
                <a:close/>
              </a:path>
            </a:pathLst>
          </a:custGeom>
          <a:blipFill>
            <a:blip r:embed="rId5"/>
            <a:stretch>
              <a:fillRect l="-3086" t="-56542" r="-1969" b="-8027"/>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flipV="1">
            <a:off x="0" y="0"/>
            <a:ext cx="18288000" cy="10287000"/>
          </a:xfrm>
          <a:custGeom>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3659" b="-41235"/>
            </a:stretch>
          </a:blipFill>
        </p:spPr>
        <p:txBody>
          <a:bodyPr/>
          <a:lstStyle/>
          <a:p/>
        </p:txBody>
      </p:sp>
      <p:sp>
        <p:nvSpPr>
          <p:cNvPr id="3" name="TextBox 3"/>
          <p:cNvSpPr txBox="1"/>
          <p:nvPr/>
        </p:nvSpPr>
        <p:spPr>
          <a:xfrm>
            <a:off x="5345680" y="507423"/>
            <a:ext cx="7331614" cy="414468"/>
          </a:xfrm>
          <a:prstGeom prst="rect">
            <a:avLst/>
          </a:prstGeom>
        </p:spPr>
        <p:txBody>
          <a:bodyPr lIns="0" tIns="0" rIns="0" bIns="0" rtlCol="0" anchor="t">
            <a:spAutoFit/>
          </a:bodyPr>
          <a:lstStyle/>
          <a:p>
            <a:pPr algn="ctr">
              <a:lnSpc>
                <a:spcPts val="3072"/>
              </a:lnSpc>
            </a:pPr>
            <a:r>
              <a:rPr lang="en-US" sz="3234">
                <a:solidFill>
                  <a:srgbClr val="000000"/>
                </a:solidFill>
                <a:latin typeface="Georgia Pro Bold"/>
              </a:rPr>
              <a:t>For Full Report</a:t>
            </a:r>
          </a:p>
        </p:txBody>
      </p:sp>
      <p:sp>
        <p:nvSpPr>
          <p:cNvPr id="4" name="TextBox 4"/>
          <p:cNvSpPr txBox="1"/>
          <p:nvPr/>
        </p:nvSpPr>
        <p:spPr>
          <a:xfrm>
            <a:off x="4173452" y="505107"/>
            <a:ext cx="9941097" cy="1461636"/>
          </a:xfrm>
          <a:prstGeom prst="rect">
            <a:avLst/>
          </a:prstGeom>
        </p:spPr>
        <p:txBody>
          <a:bodyPr lIns="0" tIns="0" rIns="0" bIns="0" rtlCol="0" anchor="t">
            <a:spAutoFit/>
          </a:bodyPr>
          <a:lstStyle/>
          <a:p>
            <a:pPr algn="ctr">
              <a:lnSpc>
                <a:spcPts val="11907"/>
              </a:lnSpc>
            </a:pPr>
            <a:r>
              <a:rPr lang="en-US" sz="8505">
                <a:solidFill>
                  <a:srgbClr val="000000"/>
                </a:solidFill>
                <a:latin typeface="Canva Sans Bold"/>
              </a:rPr>
              <a:t>Contact us</a:t>
            </a:r>
          </a:p>
        </p:txBody>
      </p:sp>
      <p:sp>
        <p:nvSpPr>
          <p:cNvPr id="5" name="Freeform 5"/>
          <p:cNvSpPr/>
          <p:nvPr/>
        </p:nvSpPr>
        <p:spPr>
          <a:xfrm>
            <a:off x="7533774" y="1818402"/>
            <a:ext cx="2955426" cy="1879220"/>
          </a:xfrm>
          <a:custGeom>
            <a:rect l="l" t="t" r="r" b="b"/>
            <a:pathLst>
              <a:path w="2955426" h="1879220">
                <a:moveTo>
                  <a:pt x="0" y="0"/>
                </a:moveTo>
                <a:lnTo>
                  <a:pt x="2955425" y="0"/>
                </a:lnTo>
                <a:lnTo>
                  <a:pt x="2955425" y="1879220"/>
                </a:lnTo>
                <a:lnTo>
                  <a:pt x="0" y="1879220"/>
                </a:lnTo>
                <a:lnTo>
                  <a:pt x="0" y="0"/>
                </a:lnTo>
                <a:close/>
              </a:path>
            </a:pathLst>
          </a:custGeom>
          <a:blipFill>
            <a:blip r:embed="rId3"/>
            <a:stretch>
              <a:fillRect/>
            </a:stretch>
          </a:blipFill>
        </p:spPr>
        <p:txBody>
          <a:bodyPr/>
          <a:lstStyle/>
          <a:p/>
        </p:txBody>
      </p:sp>
      <p:sp>
        <p:nvSpPr>
          <p:cNvPr id="6" name="TextBox 6"/>
          <p:cNvSpPr txBox="1"/>
          <p:nvPr/>
        </p:nvSpPr>
        <p:spPr>
          <a:xfrm>
            <a:off x="362281" y="3573797"/>
            <a:ext cx="17563438" cy="1062609"/>
          </a:xfrm>
          <a:prstGeom prst="rect">
            <a:avLst/>
          </a:prstGeom>
        </p:spPr>
        <p:txBody>
          <a:bodyPr lIns="0" tIns="0" rIns="0" bIns="0" rtlCol="0" anchor="t">
            <a:spAutoFit/>
          </a:bodyPr>
          <a:lstStyle/>
          <a:p>
            <a:pPr algn="ctr">
              <a:lnSpc>
                <a:spcPts val="8626"/>
              </a:lnSpc>
              <a:spcBef>
                <a:spcPct val="0"/>
              </a:spcBef>
            </a:pPr>
            <a:r>
              <a:rPr lang="en-US" sz="6161">
                <a:solidFill>
                  <a:srgbClr val="000000"/>
                </a:solidFill>
                <a:latin typeface="Lato Bold"/>
              </a:rPr>
              <a:t>COGNITIVE MARKET RESEARCH</a:t>
            </a:r>
          </a:p>
        </p:txBody>
      </p:sp>
      <p:sp>
        <p:nvSpPr>
          <p:cNvPr id="7" name="TextBox 7"/>
          <p:cNvSpPr txBox="1"/>
          <p:nvPr/>
        </p:nvSpPr>
        <p:spPr>
          <a:xfrm>
            <a:off x="4452266" y="4830578"/>
            <a:ext cx="9813972" cy="1082905"/>
          </a:xfrm>
          <a:prstGeom prst="rect">
            <a:avLst/>
          </a:prstGeom>
        </p:spPr>
        <p:txBody>
          <a:bodyPr lIns="0" tIns="0" rIns="0" bIns="0" rtlCol="0" anchor="t">
            <a:spAutoFit/>
          </a:bodyPr>
          <a:lstStyle/>
          <a:p>
            <a:pPr algn="ctr">
              <a:lnSpc>
                <a:spcPts val="4365"/>
              </a:lnSpc>
              <a:spcBef>
                <a:spcPct val="0"/>
              </a:spcBef>
            </a:pPr>
            <a:r>
              <a:rPr lang="en-US" sz="3118" spc="311">
                <a:solidFill>
                  <a:srgbClr val="000000"/>
                </a:solidFill>
                <a:latin typeface="Lato"/>
              </a:rPr>
              <a:t>Tel: +1 312-376-8303 | +44 020-8123-0732</a:t>
            </a:r>
          </a:p>
          <a:p>
            <a:pPr algn="ctr">
              <a:lnSpc>
                <a:spcPts val="4365"/>
              </a:lnSpc>
              <a:spcBef>
                <a:spcPct val="0"/>
              </a:spcBef>
            </a:pPr>
            <a:r>
              <a:rPr lang="en-US" sz="3118" spc="311">
                <a:solidFill>
                  <a:srgbClr val="000000"/>
                </a:solidFill>
                <a:latin typeface="Lato"/>
              </a:rPr>
              <a:t>India: (+91) 983-496-8611</a:t>
            </a:r>
          </a:p>
        </p:txBody>
      </p:sp>
      <p:sp>
        <p:nvSpPr>
          <p:cNvPr id="8" name="TextBox 8"/>
          <p:cNvSpPr txBox="1"/>
          <p:nvPr/>
        </p:nvSpPr>
        <p:spPr>
          <a:xfrm>
            <a:off x="2693064" y="6053943"/>
            <a:ext cx="12636846" cy="535280"/>
          </a:xfrm>
          <a:prstGeom prst="rect">
            <a:avLst/>
          </a:prstGeom>
        </p:spPr>
        <p:txBody>
          <a:bodyPr lIns="0" tIns="0" rIns="0" bIns="0" rtlCol="0" anchor="t">
            <a:spAutoFit/>
          </a:bodyPr>
          <a:lstStyle/>
          <a:p>
            <a:pPr algn="ctr">
              <a:lnSpc>
                <a:spcPts val="4360"/>
              </a:lnSpc>
            </a:pPr>
            <a:r>
              <a:rPr lang="en-US" sz="3114" spc="317">
                <a:solidFill>
                  <a:srgbClr val="000000"/>
                </a:solidFill>
                <a:latin typeface="Lato"/>
              </a:rPr>
              <a:t>sales@cognitivemarketresearch.com</a:t>
            </a:r>
          </a:p>
        </p:txBody>
      </p:sp>
      <p:sp>
        <p:nvSpPr>
          <p:cNvPr id="9" name="TextBox 9"/>
          <p:cNvSpPr txBox="1"/>
          <p:nvPr/>
        </p:nvSpPr>
        <p:spPr>
          <a:xfrm>
            <a:off x="1829091" y="6720159"/>
            <a:ext cx="15060323" cy="663091"/>
          </a:xfrm>
          <a:prstGeom prst="rect">
            <a:avLst/>
          </a:prstGeom>
        </p:spPr>
        <p:txBody>
          <a:bodyPr lIns="0" tIns="0" rIns="0" bIns="0" rtlCol="0" anchor="t">
            <a:spAutoFit/>
          </a:bodyPr>
          <a:lstStyle/>
          <a:p>
            <a:pPr algn="ctr">
              <a:lnSpc>
                <a:spcPts val="5451"/>
              </a:lnSpc>
              <a:spcBef>
                <a:spcPct val="0"/>
              </a:spcBef>
            </a:pPr>
            <a:r>
              <a:rPr lang="en-US" sz="3894" spc="389">
                <a:solidFill>
                  <a:srgbClr val="000000"/>
                </a:solidFill>
                <a:latin typeface="Lato"/>
              </a:rPr>
              <a:t>Access the Full Report :</a:t>
            </a:r>
            <a:r>
              <a:rPr lang="en-US" sz="3894" u="sng" spc="389">
                <a:solidFill>
                  <a:srgbClr val="000000"/>
                </a:solidFill>
                <a:latin typeface="Lato"/>
                <a:hlinkClick r:id="rId4" tooltip="https://www.cognitivemarketresearch.com/cranberry-juice-market-report"/>
              </a:rPr>
              <a:t>https://shorturl.at/yBW25</a:t>
            </a:r>
          </a:p>
        </p:txBody>
      </p:sp>
      <p:sp>
        <p:nvSpPr>
          <p:cNvPr id="10" name="TextBox 10"/>
          <p:cNvSpPr txBox="1"/>
          <p:nvPr/>
        </p:nvSpPr>
        <p:spPr>
          <a:xfrm>
            <a:off x="5162244" y="9296400"/>
            <a:ext cx="8507676" cy="758820"/>
          </a:xfrm>
          <a:prstGeom prst="rect">
            <a:avLst/>
          </a:prstGeom>
        </p:spPr>
        <p:txBody>
          <a:bodyPr lIns="0" tIns="0" rIns="0" bIns="0" rtlCol="0" anchor="t">
            <a:spAutoFit/>
          </a:bodyPr>
          <a:lstStyle/>
          <a:p>
            <a:pPr algn="ctr">
              <a:lnSpc>
                <a:spcPts val="2974"/>
              </a:lnSpc>
            </a:pPr>
            <a:r>
              <a:rPr lang="en-US" sz="2833" spc="283">
                <a:solidFill>
                  <a:srgbClr val="FFFFFF"/>
                </a:solidFill>
                <a:latin typeface="Lato Bold"/>
              </a:rPr>
              <a:t>Please visit our website:</a:t>
            </a:r>
          </a:p>
          <a:p>
            <a:pPr algn="ctr">
              <a:lnSpc>
                <a:spcPts val="2974"/>
              </a:lnSpc>
            </a:pPr>
            <a:r>
              <a:rPr lang="en-US" sz="2833" u="sng" spc="283">
                <a:solidFill>
                  <a:srgbClr val="FFFFFF"/>
                </a:solidFill>
                <a:latin typeface="Lato Bold"/>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Cranberry Juice Market Report</dc:title>
  <cp:lastModifiedBy>decipher market</cp:lastModifiedBy>
  <cp:revision>2</cp:revision>
  <dcterms:created xsi:type="dcterms:W3CDTF">2006-08-16T00:00:00Z</dcterms:created>
  <dcterms:modified xsi:type="dcterms:W3CDTF">2024-04-18T11:06:51Z</dcterms:modified>
</cp:coreProperties>
</file>