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Poppins" panose="00000500000000000000" pitchFamily="2" charset="0"/>
      <p:regular r:id="rId20"/>
    </p:embeddedFont>
    <p:embeddedFont>
      <p:font typeface="Poppins Bold" panose="00000800000000000000" charset="0"/>
      <p:regular r:id="rId21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6.jpeg" /><Relationship Id="rId11" Type="http://schemas.openxmlformats.org/officeDocument/2006/relationships/image" Target="../media/image17.jpeg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openxmlformats.org/officeDocument/2006/relationships/image" Target="../media/image14.jpeg" /><Relationship Id="rId9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tinyurl.com/2mzzbvwx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44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782041" y="2532784"/>
            <a:ext cx="14723918" cy="5221432"/>
            <a:chExt cx="3877904" cy="13751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77904" cy="1375192"/>
            </a:xfrm>
            <a:custGeom>
              <a:rect l="l" t="t" r="r" b="b"/>
              <a:pathLst>
                <a:path w="3877904" h="1375192">
                  <a:moveTo>
                    <a:pt x="0" y="0"/>
                  </a:moveTo>
                  <a:lnTo>
                    <a:pt x="3877904" y="0"/>
                  </a:lnTo>
                  <a:lnTo>
                    <a:pt x="3877904" y="1375192"/>
                  </a:lnTo>
                  <a:lnTo>
                    <a:pt x="0" y="1375192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77904" cy="1413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9859" y="2986443"/>
            <a:ext cx="14308282" cy="3686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94"/>
              </a:lnSpc>
            </a:pPr>
            <a:r>
              <a:rPr lang="en-US" sz="9499">
                <a:solidFill>
                  <a:srgbClr val="000000"/>
                </a:solidFill>
                <a:latin typeface="Canva Sans"/>
              </a:rPr>
              <a:t>GLOBAL </a:t>
            </a:r>
          </a:p>
          <a:p>
            <a:pPr>
              <a:lnSpc>
                <a:spcPts val="9594"/>
              </a:lnSpc>
            </a:pPr>
            <a:r>
              <a:rPr lang="en-US" sz="9499">
                <a:solidFill>
                  <a:srgbClr val="000000"/>
                </a:solidFill>
                <a:latin typeface="Canva Sans"/>
              </a:rPr>
              <a:t>CRAFT SPIRITS</a:t>
            </a:r>
          </a:p>
          <a:p>
            <a:pPr>
              <a:lnSpc>
                <a:spcPts val="9594"/>
              </a:lnSpc>
            </a:pPr>
            <a:r>
              <a:rPr lang="en-US" sz="9499">
                <a:solidFill>
                  <a:srgbClr val="000000"/>
                </a:solidFill>
                <a:latin typeface="Canva Sans"/>
              </a:rPr>
              <a:t>MARKET REPORT 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47926" y="6847286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63846" y="2378905"/>
            <a:ext cx="15360307" cy="5529190"/>
            <a:chExt cx="4595809" cy="16543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5809" cy="1654335"/>
            </a:xfrm>
            <a:custGeom>
              <a:rect l="l" t="t" r="r" b="b"/>
              <a:pathLst>
                <a:path w="4595809" h="1654335">
                  <a:moveTo>
                    <a:pt x="25705" y="0"/>
                  </a:moveTo>
                  <a:lnTo>
                    <a:pt x="4570104" y="0"/>
                  </a:lnTo>
                  <a:cubicBezTo>
                    <a:pt x="4584300" y="0"/>
                    <a:pt x="4595809" y="11509"/>
                    <a:pt x="4595809" y="25705"/>
                  </a:cubicBezTo>
                  <a:lnTo>
                    <a:pt x="4595809" y="1628630"/>
                  </a:lnTo>
                  <a:cubicBezTo>
                    <a:pt x="4595809" y="1642827"/>
                    <a:pt x="4584300" y="1654335"/>
                    <a:pt x="4570104" y="1654335"/>
                  </a:cubicBezTo>
                  <a:lnTo>
                    <a:pt x="25705" y="1654335"/>
                  </a:lnTo>
                  <a:cubicBezTo>
                    <a:pt x="11509" y="1654335"/>
                    <a:pt x="0" y="1642827"/>
                    <a:pt x="0" y="1628630"/>
                  </a:cubicBezTo>
                  <a:lnTo>
                    <a:pt x="0" y="25705"/>
                  </a:lnTo>
                  <a:cubicBezTo>
                    <a:pt x="0" y="11509"/>
                    <a:pt x="11509" y="0"/>
                    <a:pt x="25705" y="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5809" cy="1692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257093" y="2687228"/>
            <a:ext cx="7747837" cy="799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2"/>
              </a:lnSpc>
            </a:pPr>
            <a:r>
              <a:rPr lang="en-US" sz="5722">
                <a:solidFill>
                  <a:srgbClr val="000000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3796" y="3742228"/>
            <a:ext cx="14960408" cy="3847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22"/>
              </a:lnSpc>
              <a:spcBef>
                <a:spcPct val="0"/>
              </a:spcBef>
            </a:pPr>
            <a:r>
              <a:rPr lang="en-US" sz="3785">
                <a:solidFill>
                  <a:srgbClr val="000000"/>
                </a:solidFill>
                <a:latin typeface="Canva Sans"/>
              </a:rPr>
              <a:t>Craft spirits, according to the American Craft Spirits Association, are a product made by a distillery that prioritizes transparency in distillation and is open about the spirit's components, distilling location, and aging and bottling process.Craft spirits are handcrafted and usually manufactured by a small distillery that uses ingredients and resources found locally. Craft spirits are made in tiny batches, and some of the most well-known examples are gin, vodka, and rum.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027" b="-11572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62248" y="723900"/>
            <a:ext cx="7963503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44200" y="2221472"/>
            <a:ext cx="6972229" cy="2110836"/>
            <a:chExt cx="860407" cy="2604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11039" y="0"/>
                  </a:moveTo>
                  <a:lnTo>
                    <a:pt x="749368" y="0"/>
                  </a:lnTo>
                  <a:cubicBezTo>
                    <a:pt x="810693" y="0"/>
                    <a:pt x="860407" y="49714"/>
                    <a:pt x="860407" y="111039"/>
                  </a:cubicBezTo>
                  <a:lnTo>
                    <a:pt x="860407" y="149448"/>
                  </a:lnTo>
                  <a:cubicBezTo>
                    <a:pt x="860407" y="210774"/>
                    <a:pt x="810693" y="260488"/>
                    <a:pt x="749368" y="260488"/>
                  </a:cubicBezTo>
                  <a:lnTo>
                    <a:pt x="111039" y="260488"/>
                  </a:lnTo>
                  <a:cubicBezTo>
                    <a:pt x="49714" y="260488"/>
                    <a:pt x="0" y="210774"/>
                    <a:pt x="0" y="149448"/>
                  </a:cubicBezTo>
                  <a:lnTo>
                    <a:pt x="0" y="111039"/>
                  </a:lnTo>
                  <a:cubicBezTo>
                    <a:pt x="0" y="49714"/>
                    <a:pt x="49714" y="0"/>
                    <a:pt x="1110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1031215" y="2480825"/>
            <a:ext cx="1702982" cy="1700853"/>
          </a:xfrm>
          <a:custGeom>
            <a:rect l="l" t="t" r="r" b="b"/>
            <a:pathLst>
              <a:path w="1702982" h="1700853">
                <a:moveTo>
                  <a:pt x="0" y="0"/>
                </a:moveTo>
                <a:lnTo>
                  <a:pt x="1702982" y="0"/>
                </a:lnTo>
                <a:lnTo>
                  <a:pt x="1702982" y="1700853"/>
                </a:lnTo>
                <a:lnTo>
                  <a:pt x="0" y="1700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8"/>
          <p:cNvGrpSpPr/>
          <p:nvPr/>
        </p:nvGrpSpPr>
        <p:grpSpPr>
          <a:xfrm>
            <a:off x="10991511" y="2412760"/>
            <a:ext cx="1677901" cy="1677901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215894" y="2871698"/>
            <a:ext cx="1229136" cy="655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7"/>
              </a:lnSpc>
              <a:spcBef>
                <a:spcPct val="0"/>
              </a:spcBef>
            </a:pPr>
            <a:r>
              <a:rPr lang="en-US" sz="3619">
                <a:solidFill>
                  <a:srgbClr val="3A6AD6"/>
                </a:solidFill>
                <a:latin typeface="Poppins Bold"/>
              </a:rPr>
              <a:t>2016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744200" y="6913668"/>
            <a:ext cx="6972229" cy="2110836"/>
            <a:chExt cx="860407" cy="2604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11039" y="0"/>
                  </a:moveTo>
                  <a:lnTo>
                    <a:pt x="749368" y="0"/>
                  </a:lnTo>
                  <a:cubicBezTo>
                    <a:pt x="810693" y="0"/>
                    <a:pt x="860407" y="49714"/>
                    <a:pt x="860407" y="111039"/>
                  </a:cubicBezTo>
                  <a:lnTo>
                    <a:pt x="860407" y="149448"/>
                  </a:lnTo>
                  <a:cubicBezTo>
                    <a:pt x="860407" y="210774"/>
                    <a:pt x="810693" y="260488"/>
                    <a:pt x="749368" y="260488"/>
                  </a:cubicBezTo>
                  <a:lnTo>
                    <a:pt x="111039" y="260488"/>
                  </a:lnTo>
                  <a:cubicBezTo>
                    <a:pt x="49714" y="260488"/>
                    <a:pt x="0" y="210774"/>
                    <a:pt x="0" y="149448"/>
                  </a:cubicBezTo>
                  <a:lnTo>
                    <a:pt x="0" y="111039"/>
                  </a:lnTo>
                  <a:cubicBezTo>
                    <a:pt x="0" y="49714"/>
                    <a:pt x="49714" y="0"/>
                    <a:pt x="1110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1031215" y="7173021"/>
            <a:ext cx="1702982" cy="1700853"/>
          </a:xfrm>
          <a:custGeom>
            <a:rect l="l" t="t" r="r" b="b"/>
            <a:pathLst>
              <a:path w="1702982" h="1700853">
                <a:moveTo>
                  <a:pt x="0" y="0"/>
                </a:moveTo>
                <a:lnTo>
                  <a:pt x="1702982" y="0"/>
                </a:lnTo>
                <a:lnTo>
                  <a:pt x="1702982" y="1700853"/>
                </a:lnTo>
                <a:lnTo>
                  <a:pt x="0" y="1700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6" name="Group 16"/>
          <p:cNvGrpSpPr/>
          <p:nvPr/>
        </p:nvGrpSpPr>
        <p:grpSpPr>
          <a:xfrm>
            <a:off x="10991511" y="7104956"/>
            <a:ext cx="1677901" cy="1677901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215894" y="7497341"/>
            <a:ext cx="1229136" cy="1156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5"/>
              </a:lnSpc>
            </a:pPr>
            <a:r>
              <a:rPr lang="en-US" sz="3619">
                <a:solidFill>
                  <a:srgbClr val="3A6AD6"/>
                </a:solidFill>
                <a:latin typeface="Poppins Bold"/>
              </a:rPr>
              <a:t>2023- 2030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188797" y="2462476"/>
            <a:ext cx="5645823" cy="143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1"/>
              </a:lnSpc>
            </a:pPr>
            <a:r>
              <a:rPr lang="en-US" sz="4015">
                <a:solidFill>
                  <a:srgbClr val="000000"/>
                </a:solidFill>
                <a:latin typeface="Poppins"/>
              </a:rPr>
              <a:t>MARKET SIZE</a:t>
            </a:r>
          </a:p>
          <a:p>
            <a:pPr algn="ctr">
              <a:lnSpc>
                <a:spcPts val="5621"/>
              </a:lnSpc>
              <a:spcBef>
                <a:spcPct val="0"/>
              </a:spcBef>
            </a:pPr>
            <a:r>
              <a:rPr lang="en-US" sz="4015">
                <a:solidFill>
                  <a:srgbClr val="000000"/>
                </a:solidFill>
                <a:latin typeface="Poppins"/>
              </a:rPr>
              <a:t>USD 8,990.45 Million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669412" y="7211273"/>
            <a:ext cx="4684593" cy="143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1"/>
              </a:lnSpc>
            </a:pPr>
            <a:r>
              <a:rPr lang="en-US" sz="4015">
                <a:solidFill>
                  <a:srgbClr val="000000"/>
                </a:solidFill>
                <a:latin typeface="Poppins"/>
              </a:rPr>
              <a:t>CAGR</a:t>
            </a:r>
          </a:p>
          <a:p>
            <a:pPr algn="ctr">
              <a:lnSpc>
                <a:spcPts val="5621"/>
              </a:lnSpc>
              <a:spcBef>
                <a:spcPct val="0"/>
              </a:spcBef>
            </a:pPr>
            <a:r>
              <a:rPr lang="en-US" sz="4015">
                <a:solidFill>
                  <a:srgbClr val="000000"/>
                </a:solidFill>
                <a:latin typeface="Poppins"/>
              </a:rPr>
              <a:t>18.23%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744200" y="4567037"/>
            <a:ext cx="6972229" cy="2110836"/>
            <a:chExt cx="860407" cy="2604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11039" y="0"/>
                  </a:moveTo>
                  <a:lnTo>
                    <a:pt x="749368" y="0"/>
                  </a:lnTo>
                  <a:cubicBezTo>
                    <a:pt x="810693" y="0"/>
                    <a:pt x="860407" y="49714"/>
                    <a:pt x="860407" y="111039"/>
                  </a:cubicBezTo>
                  <a:lnTo>
                    <a:pt x="860407" y="149448"/>
                  </a:lnTo>
                  <a:cubicBezTo>
                    <a:pt x="860407" y="210774"/>
                    <a:pt x="810693" y="260488"/>
                    <a:pt x="749368" y="260488"/>
                  </a:cubicBezTo>
                  <a:lnTo>
                    <a:pt x="111039" y="260488"/>
                  </a:lnTo>
                  <a:cubicBezTo>
                    <a:pt x="49714" y="260488"/>
                    <a:pt x="0" y="210774"/>
                    <a:pt x="0" y="149448"/>
                  </a:cubicBezTo>
                  <a:lnTo>
                    <a:pt x="0" y="111039"/>
                  </a:lnTo>
                  <a:cubicBezTo>
                    <a:pt x="0" y="49714"/>
                    <a:pt x="49714" y="0"/>
                    <a:pt x="1110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1031215" y="4826390"/>
            <a:ext cx="1702982" cy="1700853"/>
          </a:xfrm>
          <a:custGeom>
            <a:rect l="l" t="t" r="r" b="b"/>
            <a:pathLst>
              <a:path w="1702982" h="1700853">
                <a:moveTo>
                  <a:pt x="0" y="0"/>
                </a:moveTo>
                <a:lnTo>
                  <a:pt x="1702982" y="0"/>
                </a:lnTo>
                <a:lnTo>
                  <a:pt x="1702982" y="1700853"/>
                </a:lnTo>
                <a:lnTo>
                  <a:pt x="0" y="1700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6" name="Group 26"/>
          <p:cNvGrpSpPr/>
          <p:nvPr/>
        </p:nvGrpSpPr>
        <p:grpSpPr>
          <a:xfrm>
            <a:off x="10991511" y="4758325"/>
            <a:ext cx="1677901" cy="1677901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1215894" y="5217262"/>
            <a:ext cx="1229136" cy="655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7"/>
              </a:lnSpc>
              <a:spcBef>
                <a:spcPct val="0"/>
              </a:spcBef>
            </a:pPr>
            <a:r>
              <a:rPr lang="en-US" sz="3619">
                <a:solidFill>
                  <a:srgbClr val="3A6AD6"/>
                </a:solidFill>
                <a:latin typeface="Poppins Bold"/>
              </a:rPr>
              <a:t>2028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642177" y="4846933"/>
            <a:ext cx="4684593" cy="143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1"/>
              </a:lnSpc>
            </a:pPr>
            <a:r>
              <a:rPr lang="en-US" sz="4015">
                <a:solidFill>
                  <a:srgbClr val="000000"/>
                </a:solidFill>
                <a:latin typeface="Poppins"/>
              </a:rPr>
              <a:t>FORECAAST</a:t>
            </a:r>
          </a:p>
          <a:p>
            <a:pPr algn="ctr">
              <a:lnSpc>
                <a:spcPts val="5621"/>
              </a:lnSpc>
              <a:spcBef>
                <a:spcPct val="0"/>
              </a:spcBef>
            </a:pPr>
            <a:r>
              <a:rPr lang="en-US" sz="4015">
                <a:solidFill>
                  <a:srgbClr val="000000"/>
                </a:solidFill>
                <a:latin typeface="Poppins"/>
              </a:rPr>
              <a:t>45,689.13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7" b="-817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467223" y="211713"/>
            <a:ext cx="17353555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57190" y="2454908"/>
            <a:ext cx="2139730" cy="213973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72364" y="0"/>
                  </a:moveTo>
                  <a:lnTo>
                    <a:pt x="740436" y="0"/>
                  </a:lnTo>
                  <a:cubicBezTo>
                    <a:pt x="759628" y="0"/>
                    <a:pt x="778034" y="7624"/>
                    <a:pt x="791605" y="21195"/>
                  </a:cubicBezTo>
                  <a:cubicBezTo>
                    <a:pt x="805176" y="34766"/>
                    <a:pt x="812800" y="53172"/>
                    <a:pt x="812800" y="72364"/>
                  </a:cubicBezTo>
                  <a:lnTo>
                    <a:pt x="812800" y="740436"/>
                  </a:lnTo>
                  <a:cubicBezTo>
                    <a:pt x="812800" y="759628"/>
                    <a:pt x="805176" y="778034"/>
                    <a:pt x="791605" y="791605"/>
                  </a:cubicBezTo>
                  <a:cubicBezTo>
                    <a:pt x="778034" y="805176"/>
                    <a:pt x="759628" y="812800"/>
                    <a:pt x="740436" y="812800"/>
                  </a:cubicBezTo>
                  <a:lnTo>
                    <a:pt x="72364" y="812800"/>
                  </a:lnTo>
                  <a:cubicBezTo>
                    <a:pt x="53172" y="812800"/>
                    <a:pt x="34766" y="805176"/>
                    <a:pt x="21195" y="791605"/>
                  </a:cubicBezTo>
                  <a:cubicBezTo>
                    <a:pt x="7624" y="778034"/>
                    <a:pt x="0" y="759628"/>
                    <a:pt x="0" y="740436"/>
                  </a:cubicBezTo>
                  <a:lnTo>
                    <a:pt x="0" y="72364"/>
                  </a:lnTo>
                  <a:cubicBezTo>
                    <a:pt x="0" y="53172"/>
                    <a:pt x="7624" y="34766"/>
                    <a:pt x="21195" y="21195"/>
                  </a:cubicBezTo>
                  <a:cubicBezTo>
                    <a:pt x="34766" y="7624"/>
                    <a:pt x="53172" y="0"/>
                    <a:pt x="72364" y="0"/>
                  </a:cubicBezTo>
                  <a:close/>
                </a:path>
              </a:pathLst>
            </a:custGeom>
            <a:solidFill>
              <a:srgbClr val="792D06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85147" y="2682864"/>
            <a:ext cx="5914252" cy="2981849"/>
            <a:chExt cx="1511671" cy="7621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6181" y="0"/>
                  </a:moveTo>
                  <a:lnTo>
                    <a:pt x="1485491" y="0"/>
                  </a:lnTo>
                  <a:cubicBezTo>
                    <a:pt x="1499950" y="0"/>
                    <a:pt x="1511671" y="11721"/>
                    <a:pt x="1511671" y="26181"/>
                  </a:cubicBezTo>
                  <a:lnTo>
                    <a:pt x="1511671" y="735974"/>
                  </a:lnTo>
                  <a:cubicBezTo>
                    <a:pt x="1511671" y="750433"/>
                    <a:pt x="1499950" y="762155"/>
                    <a:pt x="1485491" y="762155"/>
                  </a:cubicBezTo>
                  <a:lnTo>
                    <a:pt x="26181" y="762155"/>
                  </a:lnTo>
                  <a:cubicBezTo>
                    <a:pt x="11721" y="762155"/>
                    <a:pt x="0" y="750433"/>
                    <a:pt x="0" y="735974"/>
                  </a:cubicBezTo>
                  <a:lnTo>
                    <a:pt x="0" y="26181"/>
                  </a:lnTo>
                  <a:cubicBezTo>
                    <a:pt x="0" y="11721"/>
                    <a:pt x="11721" y="0"/>
                    <a:pt x="2618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6048494"/>
            <a:ext cx="2139730" cy="213973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72364" y="0"/>
                  </a:moveTo>
                  <a:lnTo>
                    <a:pt x="740436" y="0"/>
                  </a:lnTo>
                  <a:cubicBezTo>
                    <a:pt x="759628" y="0"/>
                    <a:pt x="778034" y="7624"/>
                    <a:pt x="791605" y="21195"/>
                  </a:cubicBezTo>
                  <a:cubicBezTo>
                    <a:pt x="805176" y="34766"/>
                    <a:pt x="812800" y="53172"/>
                    <a:pt x="812800" y="72364"/>
                  </a:cubicBezTo>
                  <a:lnTo>
                    <a:pt x="812800" y="740436"/>
                  </a:lnTo>
                  <a:cubicBezTo>
                    <a:pt x="812800" y="759628"/>
                    <a:pt x="805176" y="778034"/>
                    <a:pt x="791605" y="791605"/>
                  </a:cubicBezTo>
                  <a:cubicBezTo>
                    <a:pt x="778034" y="805176"/>
                    <a:pt x="759628" y="812800"/>
                    <a:pt x="740436" y="812800"/>
                  </a:cubicBezTo>
                  <a:lnTo>
                    <a:pt x="72364" y="812800"/>
                  </a:lnTo>
                  <a:cubicBezTo>
                    <a:pt x="53172" y="812800"/>
                    <a:pt x="34766" y="805176"/>
                    <a:pt x="21195" y="791605"/>
                  </a:cubicBezTo>
                  <a:cubicBezTo>
                    <a:pt x="7624" y="778034"/>
                    <a:pt x="0" y="759628"/>
                    <a:pt x="0" y="740436"/>
                  </a:cubicBezTo>
                  <a:lnTo>
                    <a:pt x="0" y="72364"/>
                  </a:lnTo>
                  <a:cubicBezTo>
                    <a:pt x="0" y="53172"/>
                    <a:pt x="7624" y="34766"/>
                    <a:pt x="21195" y="21195"/>
                  </a:cubicBezTo>
                  <a:cubicBezTo>
                    <a:pt x="34766" y="7624"/>
                    <a:pt x="53172" y="0"/>
                    <a:pt x="72364" y="0"/>
                  </a:cubicBezTo>
                  <a:close/>
                </a:path>
              </a:pathLst>
            </a:custGeom>
            <a:solidFill>
              <a:srgbClr val="792D06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56656" y="6276451"/>
            <a:ext cx="5914252" cy="2981849"/>
            <a:chExt cx="1511671" cy="7621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6181" y="0"/>
                  </a:moveTo>
                  <a:lnTo>
                    <a:pt x="1485491" y="0"/>
                  </a:lnTo>
                  <a:cubicBezTo>
                    <a:pt x="1499950" y="0"/>
                    <a:pt x="1511671" y="11721"/>
                    <a:pt x="1511671" y="26181"/>
                  </a:cubicBezTo>
                  <a:lnTo>
                    <a:pt x="1511671" y="735974"/>
                  </a:lnTo>
                  <a:cubicBezTo>
                    <a:pt x="1511671" y="750433"/>
                    <a:pt x="1499950" y="762155"/>
                    <a:pt x="1485491" y="762155"/>
                  </a:cubicBezTo>
                  <a:lnTo>
                    <a:pt x="26181" y="762155"/>
                  </a:lnTo>
                  <a:cubicBezTo>
                    <a:pt x="11721" y="762155"/>
                    <a:pt x="0" y="750433"/>
                    <a:pt x="0" y="735974"/>
                  </a:cubicBezTo>
                  <a:lnTo>
                    <a:pt x="0" y="26181"/>
                  </a:lnTo>
                  <a:cubicBezTo>
                    <a:pt x="0" y="11721"/>
                    <a:pt x="11721" y="0"/>
                    <a:pt x="2618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99812" y="6650618"/>
            <a:ext cx="5741902" cy="552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4385" spc="140">
                <a:solidFill>
                  <a:srgbClr val="000000"/>
                </a:solidFill>
                <a:latin typeface="Barlow Semi-Bold"/>
              </a:rPr>
              <a:t>by Application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13637" y="7594420"/>
            <a:ext cx="5800291" cy="1186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6"/>
              </a:lnSpc>
            </a:pPr>
            <a:r>
              <a:rPr lang="en-US" sz="3947" spc="126">
                <a:solidFill>
                  <a:srgbClr val="000000"/>
                </a:solidFill>
                <a:latin typeface="Barlow Semi-Bold"/>
              </a:rPr>
              <a:t>Bottle Stores</a:t>
            </a:r>
          </a:p>
          <a:p>
            <a:pPr algn="ctr">
              <a:lnSpc>
                <a:spcPts val="4696"/>
              </a:lnSpc>
            </a:pPr>
            <a:r>
              <a:rPr lang="en-US" sz="3947" spc="126">
                <a:solidFill>
                  <a:srgbClr val="000000"/>
                </a:solidFill>
                <a:latin typeface="Barlow Semi-Bold"/>
              </a:rPr>
              <a:t>USD 12,465.26 Million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007" y="2972087"/>
            <a:ext cx="5741902" cy="552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4385" spc="140">
                <a:solidFill>
                  <a:srgbClr val="000000"/>
                </a:solidFill>
                <a:latin typeface="Barlow Semi-Bold"/>
              </a:rPr>
              <a:t>Type Segment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42127" y="3897075"/>
            <a:ext cx="5800291" cy="1186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6"/>
              </a:lnSpc>
            </a:pPr>
            <a:r>
              <a:rPr lang="en-US" sz="3947" spc="126">
                <a:solidFill>
                  <a:srgbClr val="000000"/>
                </a:solidFill>
                <a:latin typeface="Barlow Semi-Bold"/>
              </a:rPr>
              <a:t>Whiskey</a:t>
            </a:r>
          </a:p>
          <a:p>
            <a:pPr algn="ctr">
              <a:lnSpc>
                <a:spcPts val="4696"/>
              </a:lnSpc>
            </a:pPr>
            <a:r>
              <a:rPr lang="en-US" sz="3947" spc="126">
                <a:solidFill>
                  <a:srgbClr val="000000"/>
                </a:solidFill>
                <a:latin typeface="Barlow Semi-Bold"/>
              </a:rPr>
              <a:t>USD 17,514.90 Million 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7834094" y="4384615"/>
            <a:ext cx="2139730" cy="213973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72364" y="0"/>
                  </a:moveTo>
                  <a:lnTo>
                    <a:pt x="740436" y="0"/>
                  </a:lnTo>
                  <a:cubicBezTo>
                    <a:pt x="759628" y="0"/>
                    <a:pt x="778034" y="7624"/>
                    <a:pt x="791605" y="21195"/>
                  </a:cubicBezTo>
                  <a:cubicBezTo>
                    <a:pt x="805176" y="34766"/>
                    <a:pt x="812800" y="53172"/>
                    <a:pt x="812800" y="72364"/>
                  </a:cubicBezTo>
                  <a:lnTo>
                    <a:pt x="812800" y="740436"/>
                  </a:lnTo>
                  <a:cubicBezTo>
                    <a:pt x="812800" y="759628"/>
                    <a:pt x="805176" y="778034"/>
                    <a:pt x="791605" y="791605"/>
                  </a:cubicBezTo>
                  <a:cubicBezTo>
                    <a:pt x="778034" y="805176"/>
                    <a:pt x="759628" y="812800"/>
                    <a:pt x="740436" y="812800"/>
                  </a:cubicBezTo>
                  <a:lnTo>
                    <a:pt x="72364" y="812800"/>
                  </a:lnTo>
                  <a:cubicBezTo>
                    <a:pt x="53172" y="812800"/>
                    <a:pt x="34766" y="805176"/>
                    <a:pt x="21195" y="791605"/>
                  </a:cubicBezTo>
                  <a:cubicBezTo>
                    <a:pt x="7624" y="778034"/>
                    <a:pt x="0" y="759628"/>
                    <a:pt x="0" y="740436"/>
                  </a:cubicBezTo>
                  <a:lnTo>
                    <a:pt x="0" y="72364"/>
                  </a:lnTo>
                  <a:cubicBezTo>
                    <a:pt x="0" y="53172"/>
                    <a:pt x="7624" y="34766"/>
                    <a:pt x="21195" y="21195"/>
                  </a:cubicBezTo>
                  <a:cubicBezTo>
                    <a:pt x="34766" y="7624"/>
                    <a:pt x="53172" y="0"/>
                    <a:pt x="72364" y="0"/>
                  </a:cubicBezTo>
                  <a:close/>
                </a:path>
              </a:pathLst>
            </a:custGeom>
            <a:solidFill>
              <a:srgbClr val="792D06"/>
            </a:solidFill>
          </p:spPr>
          <p:txBody>
            <a:bodyPr/>
            <a:lstStyle/>
            <a:p/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062050" y="4612571"/>
            <a:ext cx="5914252" cy="2981849"/>
            <a:chExt cx="1511671" cy="76215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511671" cy="762155"/>
            </a:xfrm>
            <a:custGeom>
              <a:rect l="l" t="t" r="r" b="b"/>
              <a:pathLst>
                <a:path w="1511671" h="762155">
                  <a:moveTo>
                    <a:pt x="26181" y="0"/>
                  </a:moveTo>
                  <a:lnTo>
                    <a:pt x="1485491" y="0"/>
                  </a:lnTo>
                  <a:cubicBezTo>
                    <a:pt x="1499950" y="0"/>
                    <a:pt x="1511671" y="11721"/>
                    <a:pt x="1511671" y="26181"/>
                  </a:cubicBezTo>
                  <a:lnTo>
                    <a:pt x="1511671" y="735974"/>
                  </a:lnTo>
                  <a:cubicBezTo>
                    <a:pt x="1511671" y="750433"/>
                    <a:pt x="1499950" y="762155"/>
                    <a:pt x="1485491" y="762155"/>
                  </a:cubicBezTo>
                  <a:lnTo>
                    <a:pt x="26181" y="762155"/>
                  </a:lnTo>
                  <a:cubicBezTo>
                    <a:pt x="11721" y="762155"/>
                    <a:pt x="0" y="750433"/>
                    <a:pt x="0" y="735974"/>
                  </a:cubicBezTo>
                  <a:lnTo>
                    <a:pt x="0" y="26181"/>
                  </a:lnTo>
                  <a:cubicBezTo>
                    <a:pt x="0" y="11721"/>
                    <a:pt x="11721" y="0"/>
                    <a:pt x="2618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8ABFF"/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1511671" cy="80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8205207" y="4986738"/>
            <a:ext cx="5741902" cy="552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4385" spc="140">
                <a:solidFill>
                  <a:srgbClr val="000000"/>
                </a:solidFill>
                <a:latin typeface="Barlow Semi-Bold"/>
              </a:rPr>
              <a:t>Distribution Channel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119031" y="5930540"/>
            <a:ext cx="5800291" cy="1186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6"/>
              </a:lnSpc>
            </a:pPr>
            <a:r>
              <a:rPr lang="en-US" sz="3947" spc="126">
                <a:solidFill>
                  <a:srgbClr val="000000"/>
                </a:solidFill>
                <a:latin typeface="Barlow Semi-Bold"/>
              </a:rPr>
              <a:t>On-trade Channel </a:t>
            </a:r>
          </a:p>
          <a:p>
            <a:pPr algn="ctr">
              <a:lnSpc>
                <a:spcPts val="4696"/>
              </a:lnSpc>
            </a:pPr>
            <a:r>
              <a:rPr lang="en-US" sz="3947" spc="126">
                <a:solidFill>
                  <a:srgbClr val="000000"/>
                </a:solidFill>
                <a:latin typeface="Barlow Semi-Bold"/>
              </a:rPr>
              <a:t>USD  26,499.69 Million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222" b="0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35983" y="297179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FFFFFF"/>
                </a:solidFill>
                <a:latin typeface="Canva Sans"/>
              </a:rPr>
              <a:t>Global Craft Spirits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778511" y="5210175"/>
            <a:ext cx="8509489" cy="1640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0"/>
              </a:lnSpc>
            </a:pPr>
            <a:r>
              <a:rPr lang="en-US" sz="6000" spc="192">
                <a:solidFill>
                  <a:srgbClr val="FFFFFF"/>
                </a:solidFill>
                <a:latin typeface="Barlow Semi-Bold"/>
              </a:rPr>
              <a:t>North America </a:t>
            </a:r>
          </a:p>
          <a:p>
            <a:pPr algn="ctr">
              <a:lnSpc>
                <a:spcPts val="6360"/>
              </a:lnSpc>
            </a:pPr>
            <a:r>
              <a:rPr lang="en-US" sz="6000" spc="192">
                <a:solidFill>
                  <a:srgbClr val="FFFFFF"/>
                </a:solidFill>
                <a:latin typeface="Barlow Semi-Bold"/>
              </a:rPr>
              <a:t> USD 16,482.35 Million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886020" y="1841360"/>
            <a:ext cx="8877526" cy="3272020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057650" y="5471326"/>
            <a:ext cx="9705896" cy="3308568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057650" y="1841360"/>
            <a:ext cx="9705896" cy="3272020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924846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810943" y="2347589"/>
            <a:ext cx="2493415" cy="2259563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524454" y="5915838"/>
            <a:ext cx="2779904" cy="2259563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924846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172729" y="3150367"/>
            <a:ext cx="755205" cy="654007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C3643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172729" y="6780332"/>
            <a:ext cx="755205" cy="654007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924846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3810943" y="3106404"/>
            <a:ext cx="2493415" cy="575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3"/>
              </a:lnSpc>
              <a:spcBef>
                <a:spcPct val="0"/>
              </a:spcBef>
            </a:pPr>
            <a:r>
              <a:rPr lang="en-US" sz="3459" spc="110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24454" y="6790897"/>
            <a:ext cx="3066393" cy="575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3"/>
              </a:lnSpc>
              <a:spcBef>
                <a:spcPct val="0"/>
              </a:spcBef>
            </a:pPr>
            <a:r>
              <a:rPr lang="en-US" sz="3459" spc="110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90765" y="2200321"/>
            <a:ext cx="7623976" cy="2515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18"/>
              </a:lnSpc>
            </a:pPr>
            <a:r>
              <a:rPr lang="en-US" sz="5294" spc="169">
                <a:solidFill>
                  <a:srgbClr val="FFFFFF"/>
                </a:solidFill>
                <a:latin typeface="Barlow Semi-Bold"/>
              </a:rPr>
              <a:t>Increase in the number of restaurants and bars across the globe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90765" y="5877738"/>
            <a:ext cx="7396549" cy="251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18"/>
              </a:lnSpc>
            </a:pPr>
            <a:r>
              <a:rPr lang="en-US" sz="5294" spc="169">
                <a:solidFill>
                  <a:srgbClr val="FFFFFF"/>
                </a:solidFill>
                <a:latin typeface="Barlow Semi-Bold"/>
              </a:rPr>
              <a:t>Health risk associated with high consumption of craft spirit 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7" b="-81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463846" y="2378905"/>
            <a:ext cx="15360307" cy="6152645"/>
            <a:chExt cx="4595809" cy="18408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5809" cy="1840873"/>
            </a:xfrm>
            <a:custGeom>
              <a:rect l="l" t="t" r="r" b="b"/>
              <a:pathLst>
                <a:path w="4595809" h="1840872">
                  <a:moveTo>
                    <a:pt x="25705" y="0"/>
                  </a:moveTo>
                  <a:lnTo>
                    <a:pt x="4570104" y="0"/>
                  </a:lnTo>
                  <a:cubicBezTo>
                    <a:pt x="4584300" y="0"/>
                    <a:pt x="4595809" y="11509"/>
                    <a:pt x="4595809" y="25705"/>
                  </a:cubicBezTo>
                  <a:lnTo>
                    <a:pt x="4595809" y="1815168"/>
                  </a:lnTo>
                  <a:cubicBezTo>
                    <a:pt x="4595809" y="1829365"/>
                    <a:pt x="4584300" y="1840873"/>
                    <a:pt x="4570104" y="1840873"/>
                  </a:cubicBezTo>
                  <a:lnTo>
                    <a:pt x="25705" y="1840873"/>
                  </a:lnTo>
                  <a:cubicBezTo>
                    <a:pt x="11509" y="1840873"/>
                    <a:pt x="0" y="1829365"/>
                    <a:pt x="0" y="1815168"/>
                  </a:cubicBezTo>
                  <a:lnTo>
                    <a:pt x="0" y="25705"/>
                  </a:lnTo>
                  <a:cubicBezTo>
                    <a:pt x="0" y="11509"/>
                    <a:pt x="11509" y="0"/>
                    <a:pt x="25705" y="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5809" cy="1878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140070" y="2687228"/>
            <a:ext cx="10007859" cy="799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2"/>
              </a:lnSpc>
            </a:pPr>
            <a:r>
              <a:rPr lang="en-US" sz="5722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3796" y="3742228"/>
            <a:ext cx="14960408" cy="457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1" lvl="1" indent="-431801">
              <a:lnSpc>
                <a:spcPts val="404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Canva Sans"/>
              </a:rPr>
              <a:t>Craft whiskey is made by small, independently owned distilleries that acquire ingredients from local farmers, according to most knowledgeable whiskey aficionados.</a:t>
            </a:r>
          </a:p>
          <a:p>
            <a:pPr marL="863601" lvl="1" indent="-431801">
              <a:lnSpc>
                <a:spcPts val="404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Canva Sans"/>
              </a:rPr>
              <a:t>Craft booze and spirits packaged in unusual bottles will assist draw attention to the product and set it apart from the competition.</a:t>
            </a:r>
          </a:p>
          <a:p>
            <a:pPr marL="863601" lvl="1" indent="-431801">
              <a:lnSpc>
                <a:spcPts val="404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Canva Sans"/>
              </a:rPr>
              <a:t>The on-trade market comprises establishments such as pubs, restaurants, coffee shops, nightclubs, and motels, among others.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9" r="-148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7934214" y="4525521"/>
            <a:ext cx="4099401" cy="1509252"/>
          </a:xfrm>
          <a:custGeom>
            <a:rect l="l" t="t" r="r" b="b"/>
            <a:pathLst>
              <a:path w="4099401" h="1509252">
                <a:moveTo>
                  <a:pt x="0" y="0"/>
                </a:moveTo>
                <a:lnTo>
                  <a:pt x="4099401" y="0"/>
                </a:lnTo>
                <a:lnTo>
                  <a:pt x="4099401" y="1509252"/>
                </a:lnTo>
                <a:lnTo>
                  <a:pt x="0" y="15092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6288918" y="2336188"/>
            <a:ext cx="4022937" cy="1595765"/>
          </a:xfrm>
          <a:custGeom>
            <a:rect l="l" t="t" r="r" b="b"/>
            <a:pathLst>
              <a:path w="4022937" h="1595765">
                <a:moveTo>
                  <a:pt x="0" y="0"/>
                </a:moveTo>
                <a:lnTo>
                  <a:pt x="4022937" y="0"/>
                </a:lnTo>
                <a:lnTo>
                  <a:pt x="4022937" y="1595764"/>
                </a:lnTo>
                <a:lnTo>
                  <a:pt x="0" y="1595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4130252" y="2721028"/>
            <a:ext cx="3820043" cy="826084"/>
          </a:xfrm>
          <a:custGeom>
            <a:rect l="l" t="t" r="r" b="b"/>
            <a:pathLst>
              <a:path w="3820043" h="826084">
                <a:moveTo>
                  <a:pt x="0" y="0"/>
                </a:moveTo>
                <a:lnTo>
                  <a:pt x="3820043" y="0"/>
                </a:lnTo>
                <a:lnTo>
                  <a:pt x="3820043" y="826084"/>
                </a:lnTo>
                <a:lnTo>
                  <a:pt x="0" y="8260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4150635" y="8441706"/>
            <a:ext cx="3799660" cy="1633187"/>
          </a:xfrm>
          <a:custGeom>
            <a:rect l="l" t="t" r="r" b="b"/>
            <a:pathLst>
              <a:path w="3799659" h="1633187">
                <a:moveTo>
                  <a:pt x="0" y="0"/>
                </a:moveTo>
                <a:lnTo>
                  <a:pt x="3799660" y="0"/>
                </a:lnTo>
                <a:lnTo>
                  <a:pt x="3799660" y="1633188"/>
                </a:lnTo>
                <a:lnTo>
                  <a:pt x="0" y="16331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0597605" y="1951347"/>
            <a:ext cx="3243251" cy="2463796"/>
          </a:xfrm>
          <a:custGeom>
            <a:rect l="l" t="t" r="r" b="b"/>
            <a:pathLst>
              <a:path w="3243251" h="2463796">
                <a:moveTo>
                  <a:pt x="0" y="0"/>
                </a:moveTo>
                <a:lnTo>
                  <a:pt x="3243251" y="0"/>
                </a:lnTo>
                <a:lnTo>
                  <a:pt x="3243251" y="2463796"/>
                </a:lnTo>
                <a:lnTo>
                  <a:pt x="0" y="24637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14130252" y="4488183"/>
            <a:ext cx="3677873" cy="1294067"/>
          </a:xfrm>
          <a:custGeom>
            <a:rect l="l" t="t" r="r" b="b"/>
            <a:pathLst>
              <a:path w="3677873" h="1294067">
                <a:moveTo>
                  <a:pt x="0" y="0"/>
                </a:moveTo>
                <a:lnTo>
                  <a:pt x="3677873" y="0"/>
                </a:lnTo>
                <a:lnTo>
                  <a:pt x="3677873" y="1294066"/>
                </a:lnTo>
                <a:lnTo>
                  <a:pt x="0" y="12940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08" b="-6140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4811907" y="6229924"/>
            <a:ext cx="2857826" cy="1979660"/>
          </a:xfrm>
          <a:custGeom>
            <a:rect l="l" t="t" r="r" b="b"/>
            <a:pathLst>
              <a:path w="2857826" h="1979660">
                <a:moveTo>
                  <a:pt x="0" y="0"/>
                </a:moveTo>
                <a:lnTo>
                  <a:pt x="2857826" y="0"/>
                </a:lnTo>
                <a:lnTo>
                  <a:pt x="2857826" y="1979660"/>
                </a:lnTo>
                <a:lnTo>
                  <a:pt x="0" y="19796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175" t="-15239" r="-5244" b="-15139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9144000" y="6331059"/>
            <a:ext cx="5474362" cy="1777390"/>
          </a:xfrm>
          <a:custGeom>
            <a:rect l="l" t="t" r="r" b="b"/>
            <a:pathLst>
              <a:path w="5474362" h="1777389">
                <a:moveTo>
                  <a:pt x="0" y="0"/>
                </a:moveTo>
                <a:lnTo>
                  <a:pt x="5474362" y="0"/>
                </a:lnTo>
                <a:lnTo>
                  <a:pt x="5474362" y="1777390"/>
                </a:lnTo>
                <a:lnTo>
                  <a:pt x="0" y="1777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5162248" y="70008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234814" y="8315237"/>
            <a:ext cx="1890937" cy="1886126"/>
          </a:xfrm>
          <a:custGeom>
            <a:rect l="l" t="t" r="r" b="b"/>
            <a:pathLst>
              <a:path w="1890937" h="1886126">
                <a:moveTo>
                  <a:pt x="0" y="0"/>
                </a:moveTo>
                <a:lnTo>
                  <a:pt x="1890938" y="0"/>
                </a:lnTo>
                <a:lnTo>
                  <a:pt x="1890938" y="1886126"/>
                </a:lnTo>
                <a:lnTo>
                  <a:pt x="0" y="18861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3" t="-765" r="-1017" b="-1275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23210" y="581037"/>
            <a:ext cx="7761030" cy="443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2"/>
              </a:lnSpc>
            </a:pPr>
            <a:r>
              <a:rPr lang="en-US" sz="3424">
                <a:solidFill>
                  <a:srgbClr val="FFFFFF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82324" y="733022"/>
            <a:ext cx="10523352" cy="153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5"/>
              </a:lnSpc>
            </a:pPr>
            <a:r>
              <a:rPr lang="en-US" sz="9003">
                <a:solidFill>
                  <a:srgbClr val="FFFFFF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5621" y="2113196"/>
            <a:ext cx="3716209" cy="2362968"/>
          </a:xfrm>
          <a:custGeom>
            <a:rect l="l" t="t" r="r" b="b"/>
            <a:pathLst>
              <a:path w="3716208" h="2362968">
                <a:moveTo>
                  <a:pt x="0" y="0"/>
                </a:moveTo>
                <a:lnTo>
                  <a:pt x="3716209" y="0"/>
                </a:lnTo>
                <a:lnTo>
                  <a:pt x="3716209" y="2362967"/>
                </a:lnTo>
                <a:lnTo>
                  <a:pt x="0" y="2362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52069" y="4342813"/>
            <a:ext cx="18592138" cy="1127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31"/>
              </a:lnSpc>
              <a:spcBef>
                <a:spcPct val="0"/>
              </a:spcBef>
            </a:pPr>
            <a:r>
              <a:rPr lang="en-US" sz="6522">
                <a:solidFill>
                  <a:srgbClr val="FFFFFF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20597" y="5659555"/>
            <a:ext cx="10966256" cy="121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8"/>
              </a:lnSpc>
              <a:spcBef>
                <a:spcPct val="0"/>
              </a:spcBef>
            </a:pPr>
            <a:r>
              <a:rPr lang="en-US" sz="3512" spc="351">
                <a:solidFill>
                  <a:srgbClr val="FFFFFF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18"/>
              </a:lnSpc>
              <a:spcBef>
                <a:spcPct val="0"/>
              </a:spcBef>
            </a:pPr>
            <a:r>
              <a:rPr lang="en-US" sz="3512" spc="351">
                <a:solidFill>
                  <a:srgbClr val="FFFFFF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55504" y="7072677"/>
            <a:ext cx="13376993" cy="60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2"/>
              </a:lnSpc>
            </a:pPr>
            <a:r>
              <a:rPr lang="en-US" sz="3508" spc="357">
                <a:solidFill>
                  <a:srgbClr val="FFFFFF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00652" y="7861690"/>
            <a:ext cx="15942414" cy="704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2" spc="412">
                <a:solidFill>
                  <a:srgbClr val="FFFFFF"/>
                </a:solidFill>
                <a:latin typeface="Lato"/>
              </a:rPr>
              <a:t>Access the Full Report :</a:t>
            </a:r>
            <a:r>
              <a:rPr lang="en-US" sz="4122" u="sng" spc="412">
                <a:solidFill>
                  <a:srgbClr val="FFFFFF"/>
                </a:solidFill>
                <a:latin typeface="Lato"/>
                <a:hlinkClick r:id="rId4" tooltip="https://tinyurl.com/2mzzbvwx"/>
              </a:rPr>
              <a:t> https://tinyurl.com/2mzzbvwx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46026" y="9346339"/>
            <a:ext cx="8507676" cy="75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F9FBFC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u="sng" spc="283">
                <a:solidFill>
                  <a:srgbClr val="F9FBFC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47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Craft Spirits Market Report 2023</dc:title>
  <cp:lastModifiedBy>decipher market</cp:lastModifiedBy>
  <cp:revision>2</cp:revision>
  <dcterms:created xsi:type="dcterms:W3CDTF">2006-08-16T00:00:00Z</dcterms:created>
  <dcterms:modified xsi:type="dcterms:W3CDTF">2024-02-15T10:58:37Z</dcterms:modified>
</cp:coreProperties>
</file>