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2" Type="http://schemas.openxmlformats.org/officeDocument/2006/relationships/image" Target="../media/image11.jpeg" /><Relationship Id="rId3" Type="http://schemas.openxmlformats.org/officeDocument/2006/relationships/image" Target="../media/image2.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b2yvtfp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20" r="-20"/>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0" y="0"/>
            <a:ext cx="1818740" cy="1858102"/>
          </a:xfrm>
          <a:prstGeom prst="rect">
            <a:avLst/>
          </a:prstGeom>
        </p:spPr>
      </p:pic>
      <p:sp>
        <p:nvSpPr>
          <p:cNvPr id="4" name="TextBox 4"/>
          <p:cNvSpPr txBox="1"/>
          <p:nvPr/>
        </p:nvSpPr>
        <p:spPr>
          <a:xfrm>
            <a:off x="282262" y="3657598"/>
            <a:ext cx="12671738" cy="2984791"/>
          </a:xfrm>
          <a:prstGeom prst="rect">
            <a:avLst/>
          </a:prstGeom>
        </p:spPr>
        <p:txBody>
          <a:bodyPr wrap="square" lIns="0" tIns="0" rIns="0" bIns="0" rtlCol="0" anchor="t">
            <a:spAutoFit/>
          </a:bodyPr>
          <a:lstStyle/>
          <a:p>
            <a:pPr>
              <a:lnSpc>
                <a:spcPts val="7650"/>
              </a:lnSpc>
            </a:pPr>
            <a:r>
              <a:rPr lang="en-US" sz="7500">
                <a:solidFill>
                  <a:srgbClr val="000000"/>
                </a:solidFill>
                <a:latin typeface="Poppins"/>
              </a:rPr>
              <a:t>COTTON YARN</a:t>
            </a:r>
          </a:p>
          <a:p>
            <a:pPr>
              <a:lnSpc>
                <a:spcPts val="7650"/>
              </a:lnSpc>
            </a:pPr>
            <a:r>
              <a:rPr lang="en-US" sz="7500">
                <a:solidFill>
                  <a:srgbClr val="000000"/>
                </a:solidFill>
                <a:latin typeface="Poppins"/>
              </a:rPr>
              <a:t>MARKET REPORT </a:t>
            </a:r>
          </a:p>
          <a:p>
            <a:pPr>
              <a:lnSpc>
                <a:spcPts val="7650"/>
              </a:lnSpc>
            </a:pPr>
            <a:r>
              <a:rPr lang="en-US" sz="7500">
                <a:solidFill>
                  <a:srgbClr val="000000"/>
                </a:solidFill>
                <a:latin typeface="Poppins"/>
              </a:rPr>
              <a:t>2024</a:t>
            </a:r>
          </a:p>
        </p:txBody>
      </p:sp>
      <p:sp>
        <p:nvSpPr>
          <p:cNvPr id="5" name="TextBox 5"/>
          <p:cNvSpPr txBox="1"/>
          <p:nvPr/>
        </p:nvSpPr>
        <p:spPr>
          <a:xfrm>
            <a:off x="-344669" y="9559035"/>
            <a:ext cx="10075039"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1" r="0"/>
            </a:stretch>
          </a:blipFill>
        </p:spPr>
        <p:txBody>
          <a:bodyPr/>
          <a:lstStyle/>
          <a:p/>
        </p:txBody>
      </p:sp>
      <p:pic>
        <p:nvPicPr>
          <p:cNvPr id="3" name="Picture 3"/>
          <p:cNvPicPr>
            <a:picLocks noChangeAspect="1"/>
          </p:cNvPicPr>
          <p:nvPr/>
        </p:nvPicPr>
        <p:blipFill>
          <a:blip r:embed="rId3"/>
          <a:srcRect l="36500" t="25150" r="38480" b="29571"/>
          <a:stretch>
            <a:fillRect/>
          </a:stretch>
        </p:blipFill>
        <p:spPr>
          <a:xfrm>
            <a:off x="-18554" y="-37374"/>
            <a:ext cx="1728890" cy="1759959"/>
          </a:xfrm>
          <a:prstGeom prst="rect">
            <a:avLst/>
          </a:prstGeom>
        </p:spPr>
      </p:pic>
      <p:sp>
        <p:nvSpPr>
          <p:cNvPr id="4" name="TextBox 4"/>
          <p:cNvSpPr txBox="1"/>
          <p:nvPr/>
        </p:nvSpPr>
        <p:spPr>
          <a:xfrm>
            <a:off x="8525588" y="2314575"/>
            <a:ext cx="9313105" cy="6943725"/>
          </a:xfrm>
          <a:prstGeom prst="rect">
            <a:avLst/>
          </a:prstGeom>
        </p:spPr>
        <p:txBody>
          <a:bodyPr lIns="0" tIns="0" rIns="0" bIns="0" rtlCol="0" anchor="t">
            <a:spAutoFit/>
          </a:bodyPr>
          <a:lstStyle/>
          <a:p>
            <a:pPr>
              <a:lnSpc>
                <a:spcPts val="4200"/>
              </a:lnSpc>
              <a:spcBef>
                <a:spcPct val="0"/>
              </a:spcBef>
            </a:pPr>
            <a:r>
              <a:rPr lang="en-US" sz="3000">
                <a:solidFill>
                  <a:srgbClr val="000000"/>
                </a:solidFill>
                <a:latin typeface="Poppins"/>
              </a:rPr>
              <a:t>The cotton yarn market refers to the global alternate and production of yarn crafted from cotton fibers. As an essential factor in the textile industry, cotton yarn serves as the basis for the production of numerous fabric merchandise, such as garb, home textiles, and business fabrics. Characterized by its herbal, breathable, and versatile properties, cotton yarn holds a full-size share of the fabric market. Key elements influencing the market include fluctuations in cotton expenses, technological advancements in spinning strategies, changing consumer alternatives, and worldwide economic situations.</a:t>
            </a:r>
          </a:p>
        </p:txBody>
      </p:sp>
      <p:sp>
        <p:nvSpPr>
          <p:cNvPr id="5" name="TextBox 5"/>
          <p:cNvSpPr txBox="1"/>
          <p:nvPr/>
        </p:nvSpPr>
        <p:spPr>
          <a:xfrm>
            <a:off x="8879619" y="583882"/>
            <a:ext cx="8127807" cy="899160"/>
          </a:xfrm>
          <a:prstGeom prst="rect">
            <a:avLst/>
          </a:prstGeom>
        </p:spPr>
        <p:txBody>
          <a:bodyPr lIns="0" tIns="0" rIns="0" bIns="0" rtlCol="0" anchor="t">
            <a:spAutoFit/>
          </a:bodyPr>
          <a:lstStyle/>
          <a:p>
            <a:pPr algn="ctr">
              <a:lnSpc>
                <a:spcPts val="6420"/>
              </a:lnSpc>
            </a:pPr>
            <a:r>
              <a:rPr lang="en-US" sz="6000">
                <a:solidFill>
                  <a:srgbClr val="000000"/>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086" r="-4086"/>
            </a:stretch>
          </a:blipFill>
        </p:spPr>
        <p:txBody>
          <a:bodyPr/>
          <a:lstStyle/>
          <a:p/>
        </p:txBody>
      </p:sp>
      <p:grpSp>
        <p:nvGrpSpPr>
          <p:cNvPr id="3" name="Group 3"/>
          <p:cNvGrpSpPr/>
          <p:nvPr/>
        </p:nvGrpSpPr>
        <p:grpSpPr>
          <a:xfrm>
            <a:off x="212104" y="6347917"/>
            <a:ext cx="8931896" cy="2700781"/>
            <a:chExt cx="879738" cy="266011"/>
          </a:xfrm>
        </p:grpSpPr>
        <p:sp>
          <p:nvSpPr>
            <p:cNvPr id="4" name="Freeform 4"/>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1E3048">
                <a:alpha val="88627"/>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78305" y="6731044"/>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7" name="Group 7"/>
          <p:cNvGrpSpPr/>
          <p:nvPr/>
        </p:nvGrpSpPr>
        <p:grpSpPr>
          <a:xfrm>
            <a:off x="527646" y="6644201"/>
            <a:ext cx="2140823" cy="21408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212104" y="3358744"/>
            <a:ext cx="8931896" cy="2700781"/>
            <a:chExt cx="879738" cy="266011"/>
          </a:xfrm>
        </p:grpSpPr>
        <p:sp>
          <p:nvSpPr>
            <p:cNvPr id="11" name="Freeform 11"/>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1E3048">
                <a:alpha val="88627"/>
              </a:srgbClr>
            </a:solidFill>
          </p:spPr>
          <p:txBody>
            <a:bodyPr/>
            <a:lstStyle/>
            <a:p/>
          </p:txBody>
        </p:sp>
        <p:sp>
          <p:nvSpPr>
            <p:cNvPr id="12" name="TextBox 12"/>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578305" y="3741871"/>
            <a:ext cx="2172823" cy="2170107"/>
          </a:xfrm>
          <a:custGeom>
            <a:rect l="l" t="t" r="r" b="b"/>
            <a:pathLst>
              <a:path w="2172823" h="2170107">
                <a:moveTo>
                  <a:pt x="0" y="0"/>
                </a:moveTo>
                <a:lnTo>
                  <a:pt x="2172824" y="0"/>
                </a:lnTo>
                <a:lnTo>
                  <a:pt x="2172824" y="2170107"/>
                </a:lnTo>
                <a:lnTo>
                  <a:pt x="0" y="2170107"/>
                </a:lnTo>
                <a:lnTo>
                  <a:pt x="0" y="0"/>
                </a:lnTo>
                <a:close/>
              </a:path>
            </a:pathLst>
          </a:custGeom>
          <a:blipFill>
            <a:blip r:embed="rId3"/>
            <a:stretch>
              <a:fillRect/>
            </a:stretch>
          </a:blipFill>
        </p:spPr>
        <p:txBody>
          <a:bodyPr/>
          <a:lstStyle/>
          <a:p/>
        </p:txBody>
      </p:sp>
      <p:grpSp>
        <p:nvGrpSpPr>
          <p:cNvPr id="14" name="Group 14"/>
          <p:cNvGrpSpPr/>
          <p:nvPr/>
        </p:nvGrpSpPr>
        <p:grpSpPr>
          <a:xfrm>
            <a:off x="527646" y="3655028"/>
            <a:ext cx="2140823" cy="2140823"/>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609799" y="0"/>
            <a:ext cx="19522345" cy="1291073"/>
            <a:chExt cx="1922834" cy="127163"/>
          </a:xfrm>
        </p:grpSpPr>
        <p:sp>
          <p:nvSpPr>
            <p:cNvPr id="18" name="Freeform 18"/>
            <p:cNvSpPr/>
            <p:nvPr/>
          </p:nvSpPr>
          <p:spPr>
            <a:xfrm>
              <a:off x="0" y="0"/>
              <a:ext cx="1922834" cy="127163"/>
            </a:xfrm>
            <a:custGeom>
              <a:rect l="l" t="t" r="r" b="b"/>
              <a:pathLst>
                <a:path w="1922834" h="127163">
                  <a:moveTo>
                    <a:pt x="39657" y="0"/>
                  </a:moveTo>
                  <a:lnTo>
                    <a:pt x="1883178" y="0"/>
                  </a:lnTo>
                  <a:cubicBezTo>
                    <a:pt x="1893695" y="0"/>
                    <a:pt x="1903782" y="4178"/>
                    <a:pt x="1911219" y="11615"/>
                  </a:cubicBezTo>
                  <a:cubicBezTo>
                    <a:pt x="1918656" y="19052"/>
                    <a:pt x="1922834" y="29139"/>
                    <a:pt x="1922834" y="39657"/>
                  </a:cubicBezTo>
                  <a:lnTo>
                    <a:pt x="1922834" y="87506"/>
                  </a:lnTo>
                  <a:cubicBezTo>
                    <a:pt x="1922834" y="109408"/>
                    <a:pt x="1905079" y="127163"/>
                    <a:pt x="1883178" y="127163"/>
                  </a:cubicBezTo>
                  <a:lnTo>
                    <a:pt x="39657" y="127163"/>
                  </a:lnTo>
                  <a:cubicBezTo>
                    <a:pt x="17755" y="127163"/>
                    <a:pt x="0" y="109408"/>
                    <a:pt x="0" y="87506"/>
                  </a:cubicBezTo>
                  <a:lnTo>
                    <a:pt x="0" y="39657"/>
                  </a:lnTo>
                  <a:cubicBezTo>
                    <a:pt x="0" y="17755"/>
                    <a:pt x="17755" y="0"/>
                    <a:pt x="39657" y="0"/>
                  </a:cubicBezTo>
                  <a:close/>
                </a:path>
              </a:pathLst>
            </a:custGeom>
            <a:solidFill>
              <a:srgbClr val="000000">
                <a:alpha val="56863"/>
              </a:srgbClr>
            </a:solidFill>
          </p:spPr>
          <p:txBody>
            <a:bodyPr/>
            <a:lstStyle/>
            <a:p/>
          </p:txBody>
        </p:sp>
        <p:sp>
          <p:nvSpPr>
            <p:cNvPr id="19" name="TextBox 19"/>
            <p:cNvSpPr txBox="1"/>
            <p:nvPr/>
          </p:nvSpPr>
          <p:spPr>
            <a:xfrm>
              <a:off x="0" y="-38100"/>
              <a:ext cx="1922834" cy="165263"/>
            </a:xfrm>
            <a:prstGeom prst="rect">
              <a:avLst/>
            </a:prstGeom>
          </p:spPr>
          <p:txBody>
            <a:bodyPr lIns="61910" tIns="61910" rIns="61910" bIns="61910" rtlCol="0" anchor="ctr"/>
            <a:lstStyle/>
            <a:p>
              <a:pPr algn="ctr">
                <a:lnSpc>
                  <a:spcPts val="2659"/>
                </a:lnSpc>
              </a:pPr>
              <a:endParaRPr/>
            </a:p>
          </p:txBody>
        </p:sp>
      </p:grpSp>
      <p:pic>
        <p:nvPicPr>
          <p:cNvPr id="20" name="Picture 20"/>
          <p:cNvPicPr>
            <a:picLocks noChangeAspect="1"/>
          </p:cNvPicPr>
          <p:nvPr/>
        </p:nvPicPr>
        <p:blipFill>
          <a:blip r:embed="rId4"/>
          <a:srcRect l="36500" t="25150" r="38480" b="26949"/>
          <a:stretch>
            <a:fillRect/>
          </a:stretch>
        </p:blipFill>
        <p:spPr>
          <a:xfrm>
            <a:off x="61179" y="-13250"/>
            <a:ext cx="1935043" cy="2083899"/>
          </a:xfrm>
          <a:prstGeom prst="rect">
            <a:avLst/>
          </a:prstGeom>
        </p:spPr>
      </p:pic>
      <p:sp>
        <p:nvSpPr>
          <p:cNvPr id="21" name="TextBox 21"/>
          <p:cNvSpPr txBox="1"/>
          <p:nvPr/>
        </p:nvSpPr>
        <p:spPr>
          <a:xfrm>
            <a:off x="813935" y="7220710"/>
            <a:ext cx="1568246" cy="1224399"/>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2024- 2031</a:t>
            </a:r>
          </a:p>
        </p:txBody>
      </p:sp>
      <p:sp>
        <p:nvSpPr>
          <p:cNvPr id="22" name="TextBox 22"/>
          <p:cNvSpPr txBox="1"/>
          <p:nvPr/>
        </p:nvSpPr>
        <p:spPr>
          <a:xfrm>
            <a:off x="2668470" y="6824531"/>
            <a:ext cx="5869410" cy="1699928"/>
          </a:xfrm>
          <a:prstGeom prst="rect">
            <a:avLst/>
          </a:prstGeom>
        </p:spPr>
        <p:txBody>
          <a:bodyPr lIns="0" tIns="0" rIns="0" bIns="0" rtlCol="0" anchor="t">
            <a:spAutoFit/>
          </a:bodyPr>
          <a:lstStyle/>
          <a:p>
            <a:pPr algn="ctr">
              <a:lnSpc>
                <a:spcPts val="6505"/>
              </a:lnSpc>
            </a:pPr>
            <a:r>
              <a:rPr lang="en-US" sz="5512">
                <a:solidFill>
                  <a:srgbClr val="FFFFFF"/>
                </a:solidFill>
                <a:latin typeface="Poppins"/>
              </a:rPr>
              <a:t>CAGR</a:t>
            </a:r>
          </a:p>
          <a:p>
            <a:pPr algn="ctr">
              <a:lnSpc>
                <a:spcPts val="6505"/>
              </a:lnSpc>
            </a:pPr>
            <a:r>
              <a:rPr lang="en-US" sz="5512">
                <a:solidFill>
                  <a:srgbClr val="FFFFFF"/>
                </a:solidFill>
                <a:latin typeface="Poppins"/>
              </a:rPr>
              <a:t>4.20% </a:t>
            </a:r>
          </a:p>
        </p:txBody>
      </p:sp>
      <p:sp>
        <p:nvSpPr>
          <p:cNvPr id="23" name="TextBox 23"/>
          <p:cNvSpPr txBox="1"/>
          <p:nvPr/>
        </p:nvSpPr>
        <p:spPr>
          <a:xfrm>
            <a:off x="813935" y="4584562"/>
            <a:ext cx="1568246" cy="491304"/>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a:t>
            </a:r>
          </a:p>
        </p:txBody>
      </p:sp>
      <p:sp>
        <p:nvSpPr>
          <p:cNvPr id="24" name="TextBox 24"/>
          <p:cNvSpPr txBox="1"/>
          <p:nvPr/>
        </p:nvSpPr>
        <p:spPr>
          <a:xfrm>
            <a:off x="2751129" y="3902522"/>
            <a:ext cx="6285339" cy="1575123"/>
          </a:xfrm>
          <a:prstGeom prst="rect">
            <a:avLst/>
          </a:prstGeom>
        </p:spPr>
        <p:txBody>
          <a:bodyPr lIns="0" tIns="0" rIns="0" bIns="0" rtlCol="0" anchor="t">
            <a:spAutoFit/>
          </a:bodyPr>
          <a:lstStyle/>
          <a:p>
            <a:pPr algn="ctr">
              <a:lnSpc>
                <a:spcPts val="6109"/>
              </a:lnSpc>
            </a:pPr>
            <a:r>
              <a:rPr lang="en-US" sz="5177">
                <a:solidFill>
                  <a:srgbClr val="FFFFFF"/>
                </a:solidFill>
                <a:latin typeface="Poppins"/>
              </a:rPr>
              <a:t>MARKET SIZE</a:t>
            </a:r>
          </a:p>
          <a:p>
            <a:pPr algn="ctr">
              <a:lnSpc>
                <a:spcPts val="5991"/>
              </a:lnSpc>
            </a:pPr>
            <a:r>
              <a:rPr lang="en-US" sz="5077">
                <a:solidFill>
                  <a:srgbClr val="FFFFFF"/>
                </a:solidFill>
                <a:latin typeface="Poppins"/>
              </a:rPr>
              <a:t>USD 83581.2 million</a:t>
            </a:r>
          </a:p>
        </p:txBody>
      </p:sp>
      <p:sp>
        <p:nvSpPr>
          <p:cNvPr id="25" name="TextBox 25"/>
          <p:cNvSpPr txBox="1"/>
          <p:nvPr/>
        </p:nvSpPr>
        <p:spPr>
          <a:xfrm>
            <a:off x="5392416" y="19823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55" b="-9555"/>
            </a:stretch>
          </a:blipFill>
        </p:spPr>
        <p:txBody>
          <a:bodyPr/>
          <a:lstStyle/>
          <a:p/>
        </p:txBody>
      </p:sp>
      <p:grpSp>
        <p:nvGrpSpPr>
          <p:cNvPr id="3" name="Group 3"/>
          <p:cNvGrpSpPr/>
          <p:nvPr/>
        </p:nvGrpSpPr>
        <p:grpSpPr>
          <a:xfrm>
            <a:off x="2411641" y="3102616"/>
            <a:ext cx="6440683" cy="2905610"/>
            <a:chExt cx="7965725" cy="3593608"/>
          </a:xfrm>
        </p:grpSpPr>
        <p:sp>
          <p:nvSpPr>
            <p:cNvPr id="4" name="Freeform 4"/>
            <p:cNvSpPr/>
            <p:nvPr/>
          </p:nvSpPr>
          <p:spPr>
            <a:xfrm>
              <a:off x="0" y="0"/>
              <a:ext cx="7965725" cy="3593608"/>
            </a:xfrm>
            <a:custGeom>
              <a:rect l="l" t="t" r="r" b="b"/>
              <a:pathLst>
                <a:path w="7965725" h="3593607">
                  <a:moveTo>
                    <a:pt x="7841265" y="3593608"/>
                  </a:moveTo>
                  <a:lnTo>
                    <a:pt x="124460" y="3593608"/>
                  </a:lnTo>
                  <a:cubicBezTo>
                    <a:pt x="55880" y="3593608"/>
                    <a:pt x="0" y="3537728"/>
                    <a:pt x="0" y="3469148"/>
                  </a:cubicBezTo>
                  <a:lnTo>
                    <a:pt x="0" y="124460"/>
                  </a:lnTo>
                  <a:cubicBezTo>
                    <a:pt x="0" y="55880"/>
                    <a:pt x="55880" y="0"/>
                    <a:pt x="124460" y="0"/>
                  </a:cubicBezTo>
                  <a:lnTo>
                    <a:pt x="7841266" y="0"/>
                  </a:lnTo>
                  <a:cubicBezTo>
                    <a:pt x="7909845" y="0"/>
                    <a:pt x="7965725" y="55880"/>
                    <a:pt x="7965725" y="124460"/>
                  </a:cubicBezTo>
                  <a:lnTo>
                    <a:pt x="7965725" y="3469148"/>
                  </a:lnTo>
                  <a:cubicBezTo>
                    <a:pt x="7965725" y="3537728"/>
                    <a:pt x="7909845" y="3593608"/>
                    <a:pt x="7841266" y="3593608"/>
                  </a:cubicBezTo>
                  <a:close/>
                </a:path>
              </a:pathLst>
            </a:custGeom>
            <a:solidFill>
              <a:srgbClr val="2E1916">
                <a:alpha val="86667"/>
              </a:srgbClr>
            </a:solidFill>
          </p:spPr>
          <p:txBody>
            <a:bodyPr/>
            <a:lstStyle/>
            <a:p/>
          </p:txBody>
        </p:sp>
      </p:grpSp>
      <p:grpSp>
        <p:nvGrpSpPr>
          <p:cNvPr id="5" name="Group 5"/>
          <p:cNvGrpSpPr/>
          <p:nvPr/>
        </p:nvGrpSpPr>
        <p:grpSpPr>
          <a:xfrm rot="5400000">
            <a:off x="1254508" y="2751037"/>
            <a:ext cx="859609" cy="3283376"/>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368218" y="6563088"/>
            <a:ext cx="6440683" cy="2905610"/>
            <a:chExt cx="7965725" cy="3593608"/>
          </a:xfrm>
        </p:grpSpPr>
        <p:sp>
          <p:nvSpPr>
            <p:cNvPr id="8" name="Freeform 8"/>
            <p:cNvSpPr/>
            <p:nvPr/>
          </p:nvSpPr>
          <p:spPr>
            <a:xfrm>
              <a:off x="0" y="0"/>
              <a:ext cx="7965725" cy="3593608"/>
            </a:xfrm>
            <a:custGeom>
              <a:rect l="l" t="t" r="r" b="b"/>
              <a:pathLst>
                <a:path w="7965725" h="3593607">
                  <a:moveTo>
                    <a:pt x="7841265" y="3593608"/>
                  </a:moveTo>
                  <a:lnTo>
                    <a:pt x="124460" y="3593608"/>
                  </a:lnTo>
                  <a:cubicBezTo>
                    <a:pt x="55880" y="3593608"/>
                    <a:pt x="0" y="3537728"/>
                    <a:pt x="0" y="3469148"/>
                  </a:cubicBezTo>
                  <a:lnTo>
                    <a:pt x="0" y="124460"/>
                  </a:lnTo>
                  <a:cubicBezTo>
                    <a:pt x="0" y="55880"/>
                    <a:pt x="55880" y="0"/>
                    <a:pt x="124460" y="0"/>
                  </a:cubicBezTo>
                  <a:lnTo>
                    <a:pt x="7841266" y="0"/>
                  </a:lnTo>
                  <a:cubicBezTo>
                    <a:pt x="7909845" y="0"/>
                    <a:pt x="7965725" y="55880"/>
                    <a:pt x="7965725" y="124460"/>
                  </a:cubicBezTo>
                  <a:lnTo>
                    <a:pt x="7965725" y="3469148"/>
                  </a:lnTo>
                  <a:cubicBezTo>
                    <a:pt x="7965725" y="3537728"/>
                    <a:pt x="7909845" y="3593608"/>
                    <a:pt x="7841266" y="3593608"/>
                  </a:cubicBezTo>
                  <a:close/>
                </a:path>
              </a:pathLst>
            </a:custGeom>
            <a:solidFill>
              <a:srgbClr val="2E1916">
                <a:alpha val="86667"/>
              </a:srgbClr>
            </a:solidFill>
          </p:spPr>
          <p:txBody>
            <a:bodyPr/>
            <a:lstStyle/>
            <a:p/>
          </p:txBody>
        </p:sp>
      </p:grpSp>
      <p:grpSp>
        <p:nvGrpSpPr>
          <p:cNvPr id="9" name="Group 9"/>
          <p:cNvGrpSpPr/>
          <p:nvPr/>
        </p:nvGrpSpPr>
        <p:grpSpPr>
          <a:xfrm rot="5400000">
            <a:off x="1211084" y="6211509"/>
            <a:ext cx="859609" cy="3283376"/>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74902"/>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92746" y="102118"/>
            <a:ext cx="1871908" cy="1916613"/>
          </a:xfrm>
          <a:prstGeom prst="rect">
            <a:avLst/>
          </a:prstGeom>
        </p:spPr>
      </p:pic>
      <p:sp>
        <p:nvSpPr>
          <p:cNvPr id="16" name="TextBox 16"/>
          <p:cNvSpPr txBox="1"/>
          <p:nvPr/>
        </p:nvSpPr>
        <p:spPr>
          <a:xfrm>
            <a:off x="3687047" y="3624375"/>
            <a:ext cx="4739828" cy="1422401"/>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Poppins"/>
              </a:rPr>
              <a:t>Carded Yarn</a:t>
            </a:r>
          </a:p>
          <a:p>
            <a:pPr marL="863595" lvl="1" indent="-431797">
              <a:lnSpc>
                <a:spcPts val="5599"/>
              </a:lnSpc>
              <a:buFont typeface="Arial"/>
              <a:buChar char="•"/>
            </a:pPr>
            <a:r>
              <a:rPr lang="en-US" sz="3999">
                <a:solidFill>
                  <a:srgbClr val="FFFFFF"/>
                </a:solidFill>
                <a:latin typeface="Poppins"/>
              </a:rPr>
              <a:t>Combed Yarn</a:t>
            </a:r>
          </a:p>
        </p:txBody>
      </p:sp>
      <p:sp>
        <p:nvSpPr>
          <p:cNvPr id="17" name="TextBox 17"/>
          <p:cNvSpPr txBox="1"/>
          <p:nvPr/>
        </p:nvSpPr>
        <p:spPr>
          <a:xfrm>
            <a:off x="3103696" y="6895118"/>
            <a:ext cx="5748628" cy="2127251"/>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Poppins"/>
              </a:rPr>
              <a:t>Industrial Textiles</a:t>
            </a:r>
          </a:p>
          <a:p>
            <a:pPr marL="863595" lvl="1" indent="-431797">
              <a:lnSpc>
                <a:spcPts val="5599"/>
              </a:lnSpc>
              <a:buFont typeface="Arial"/>
              <a:buChar char="•"/>
            </a:pPr>
            <a:r>
              <a:rPr lang="en-US" sz="3999">
                <a:solidFill>
                  <a:srgbClr val="FFFFFF"/>
                </a:solidFill>
                <a:latin typeface="Poppins"/>
              </a:rPr>
              <a:t>Apparel</a:t>
            </a:r>
          </a:p>
          <a:p>
            <a:pPr marL="863595" lvl="1" indent="-431797">
              <a:lnSpc>
                <a:spcPts val="5599"/>
              </a:lnSpc>
              <a:buFont typeface="Arial"/>
              <a:buChar char="•"/>
            </a:pPr>
            <a:r>
              <a:rPr lang="en-US" sz="3999">
                <a:solidFill>
                  <a:srgbClr val="FFFFFF"/>
                </a:solidFill>
                <a:latin typeface="Poppins"/>
              </a:rPr>
              <a:t>Home Textiles</a:t>
            </a:r>
          </a:p>
        </p:txBody>
      </p:sp>
      <p:sp>
        <p:nvSpPr>
          <p:cNvPr id="18" name="TextBox 18"/>
          <p:cNvSpPr txBox="1"/>
          <p:nvPr/>
        </p:nvSpPr>
        <p:spPr>
          <a:xfrm>
            <a:off x="-43424" y="7451967"/>
            <a:ext cx="3145413" cy="782486"/>
          </a:xfrm>
          <a:prstGeom prst="rect">
            <a:avLst/>
          </a:prstGeom>
        </p:spPr>
        <p:txBody>
          <a:bodyPr lIns="0" tIns="0" rIns="0" bIns="0" rtlCol="0" anchor="t">
            <a:spAutoFit/>
          </a:bodyPr>
          <a:lstStyle/>
          <a:p>
            <a:pPr algn="ctr">
              <a:lnSpc>
                <a:spcPts val="2946"/>
              </a:lnSpc>
            </a:pPr>
            <a:r>
              <a:rPr lang="en-US" sz="2917">
                <a:solidFill>
                  <a:srgbClr val="43B4BE"/>
                </a:solidFill>
                <a:latin typeface="Poppins"/>
              </a:rPr>
              <a:t>Application Segment</a:t>
            </a:r>
          </a:p>
        </p:txBody>
      </p:sp>
      <p:sp>
        <p:nvSpPr>
          <p:cNvPr id="19" name="TextBox 19"/>
          <p:cNvSpPr txBox="1"/>
          <p:nvPr/>
        </p:nvSpPr>
        <p:spPr>
          <a:xfrm>
            <a:off x="42624" y="4143269"/>
            <a:ext cx="3145413" cy="412152"/>
          </a:xfrm>
          <a:prstGeom prst="rect">
            <a:avLst/>
          </a:prstGeom>
        </p:spPr>
        <p:txBody>
          <a:bodyPr lIns="0" tIns="0" rIns="0" bIns="0" rtlCol="0" anchor="t">
            <a:spAutoFit/>
          </a:bodyPr>
          <a:lstStyle/>
          <a:p>
            <a:pPr algn="ctr">
              <a:lnSpc>
                <a:spcPts val="2946"/>
              </a:lnSpc>
            </a:pPr>
            <a:r>
              <a:rPr lang="en-US" sz="2917">
                <a:solidFill>
                  <a:srgbClr val="43B4BE"/>
                </a:solidFill>
                <a:latin typeface="Poppins"/>
              </a:rPr>
              <a:t>Type Segment</a:t>
            </a:r>
          </a:p>
        </p:txBody>
      </p:sp>
      <p:grpSp>
        <p:nvGrpSpPr>
          <p:cNvPr id="20" name="Group 20"/>
          <p:cNvGrpSpPr/>
          <p:nvPr/>
        </p:nvGrpSpPr>
        <p:grpSpPr>
          <a:xfrm>
            <a:off x="11847317" y="4712914"/>
            <a:ext cx="6440683" cy="2905610"/>
            <a:chExt cx="7965725" cy="3593608"/>
          </a:xfrm>
        </p:grpSpPr>
        <p:sp>
          <p:nvSpPr>
            <p:cNvPr id="21" name="Freeform 21"/>
            <p:cNvSpPr/>
            <p:nvPr/>
          </p:nvSpPr>
          <p:spPr>
            <a:xfrm>
              <a:off x="0" y="0"/>
              <a:ext cx="7965725" cy="3593608"/>
            </a:xfrm>
            <a:custGeom>
              <a:rect l="l" t="t" r="r" b="b"/>
              <a:pathLst>
                <a:path w="7965725" h="3593607">
                  <a:moveTo>
                    <a:pt x="7841265" y="3593608"/>
                  </a:moveTo>
                  <a:lnTo>
                    <a:pt x="124460" y="3593608"/>
                  </a:lnTo>
                  <a:cubicBezTo>
                    <a:pt x="55880" y="3593608"/>
                    <a:pt x="0" y="3537728"/>
                    <a:pt x="0" y="3469148"/>
                  </a:cubicBezTo>
                  <a:lnTo>
                    <a:pt x="0" y="124460"/>
                  </a:lnTo>
                  <a:cubicBezTo>
                    <a:pt x="0" y="55880"/>
                    <a:pt x="55880" y="0"/>
                    <a:pt x="124460" y="0"/>
                  </a:cubicBezTo>
                  <a:lnTo>
                    <a:pt x="7841266" y="0"/>
                  </a:lnTo>
                  <a:cubicBezTo>
                    <a:pt x="7909845" y="0"/>
                    <a:pt x="7965725" y="55880"/>
                    <a:pt x="7965725" y="124460"/>
                  </a:cubicBezTo>
                  <a:lnTo>
                    <a:pt x="7965725" y="3469148"/>
                  </a:lnTo>
                  <a:cubicBezTo>
                    <a:pt x="7965725" y="3537728"/>
                    <a:pt x="7909845" y="3593608"/>
                    <a:pt x="7841266" y="3593608"/>
                  </a:cubicBezTo>
                  <a:close/>
                </a:path>
              </a:pathLst>
            </a:custGeom>
            <a:solidFill>
              <a:srgbClr val="2E1916">
                <a:alpha val="86667"/>
              </a:srgbClr>
            </a:solidFill>
          </p:spPr>
          <p:txBody>
            <a:bodyPr/>
            <a:lstStyle/>
            <a:p/>
          </p:txBody>
        </p:sp>
      </p:grpSp>
      <p:grpSp>
        <p:nvGrpSpPr>
          <p:cNvPr id="22" name="Group 22"/>
          <p:cNvGrpSpPr/>
          <p:nvPr/>
        </p:nvGrpSpPr>
        <p:grpSpPr>
          <a:xfrm rot="5400000">
            <a:off x="10690183" y="4361335"/>
            <a:ext cx="859609" cy="3283376"/>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4" name="TextBox 24"/>
          <p:cNvSpPr txBox="1"/>
          <p:nvPr/>
        </p:nvSpPr>
        <p:spPr>
          <a:xfrm>
            <a:off x="12996705" y="5397369"/>
            <a:ext cx="4262595" cy="1422400"/>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Poppins"/>
              </a:rPr>
              <a:t>Online</a:t>
            </a:r>
          </a:p>
          <a:p>
            <a:pPr marL="863599" lvl="1" indent="-431800">
              <a:lnSpc>
                <a:spcPts val="5599"/>
              </a:lnSpc>
              <a:buFont typeface="Arial"/>
              <a:buChar char="•"/>
            </a:pPr>
            <a:r>
              <a:rPr lang="en-US" sz="3999">
                <a:solidFill>
                  <a:srgbClr val="FFFFFF"/>
                </a:solidFill>
                <a:latin typeface="Poppins"/>
              </a:rPr>
              <a:t>Offline</a:t>
            </a:r>
          </a:p>
        </p:txBody>
      </p:sp>
      <p:sp>
        <p:nvSpPr>
          <p:cNvPr id="25" name="TextBox 25"/>
          <p:cNvSpPr txBox="1"/>
          <p:nvPr/>
        </p:nvSpPr>
        <p:spPr>
          <a:xfrm>
            <a:off x="9435676" y="5601793"/>
            <a:ext cx="3145413" cy="782486"/>
          </a:xfrm>
          <a:prstGeom prst="rect">
            <a:avLst/>
          </a:prstGeom>
        </p:spPr>
        <p:txBody>
          <a:bodyPr lIns="0" tIns="0" rIns="0" bIns="0" rtlCol="0" anchor="t">
            <a:spAutoFit/>
          </a:bodyPr>
          <a:lstStyle/>
          <a:p>
            <a:pPr algn="ctr">
              <a:lnSpc>
                <a:spcPts val="2946"/>
              </a:lnSpc>
            </a:pPr>
            <a:r>
              <a:rPr lang="en-US" sz="2917">
                <a:solidFill>
                  <a:srgbClr val="43B4BE"/>
                </a:solidFill>
                <a:latin typeface="Poppins"/>
              </a:rPr>
              <a:t>Distribution Channel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6" name="TextBox 6"/>
          <p:cNvSpPr txBox="1"/>
          <p:nvPr/>
        </p:nvSpPr>
        <p:spPr>
          <a:xfrm>
            <a:off x="9745544"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Cotton Yarn</a:t>
            </a:r>
          </a:p>
          <a:p>
            <a:pPr>
              <a:lnSpc>
                <a:spcPts val="5253"/>
              </a:lnSpc>
            </a:pPr>
            <a:r>
              <a:rPr lang="en-US" sz="4414" spc="141">
                <a:solidFill>
                  <a:srgbClr val="000000"/>
                </a:solidFill>
                <a:latin typeface="Poppins"/>
              </a:rPr>
              <a:t>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24686"/>
            <a:ext cx="1716481" cy="2076639"/>
          </a:xfrm>
          <a:prstGeom prst="rect">
            <a:avLst/>
          </a:prstGeom>
        </p:spPr>
      </p:pic>
      <p:grpSp>
        <p:nvGrpSpPr>
          <p:cNvPr id="4" name="Group 4"/>
          <p:cNvGrpSpPr/>
          <p:nvPr/>
        </p:nvGrpSpPr>
        <p:grpSpPr>
          <a:xfrm>
            <a:off x="4596179" y="1885191"/>
            <a:ext cx="9626613" cy="3547453"/>
            <a:chExt cx="7487197" cy="2759068"/>
          </a:xfrm>
        </p:grpSpPr>
        <p:sp>
          <p:nvSpPr>
            <p:cNvPr id="5" name="Freeform 5"/>
            <p:cNvSpPr/>
            <p:nvPr/>
          </p:nvSpPr>
          <p:spPr>
            <a:xfrm>
              <a:off x="0" y="0"/>
              <a:ext cx="7487197" cy="2759068"/>
            </a:xfrm>
            <a:custGeom>
              <a:rect l="l" t="t" r="r" b="b"/>
              <a:pathLst>
                <a:path w="7487197" h="2759068">
                  <a:moveTo>
                    <a:pt x="7362737" y="2759068"/>
                  </a:moveTo>
                  <a:lnTo>
                    <a:pt x="124460" y="2759068"/>
                  </a:lnTo>
                  <a:cubicBezTo>
                    <a:pt x="55880" y="2759068"/>
                    <a:pt x="0" y="2703188"/>
                    <a:pt x="0" y="2634608"/>
                  </a:cubicBezTo>
                  <a:lnTo>
                    <a:pt x="0" y="124460"/>
                  </a:lnTo>
                  <a:cubicBezTo>
                    <a:pt x="0" y="55880"/>
                    <a:pt x="55880" y="0"/>
                    <a:pt x="124460" y="0"/>
                  </a:cubicBezTo>
                  <a:lnTo>
                    <a:pt x="7362737" y="0"/>
                  </a:lnTo>
                  <a:cubicBezTo>
                    <a:pt x="7431317" y="0"/>
                    <a:pt x="7487197" y="55880"/>
                    <a:pt x="7487197" y="124460"/>
                  </a:cubicBezTo>
                  <a:lnTo>
                    <a:pt x="7487197" y="2634608"/>
                  </a:lnTo>
                  <a:cubicBezTo>
                    <a:pt x="7487197" y="2703188"/>
                    <a:pt x="7431317" y="2759068"/>
                    <a:pt x="7362737" y="2759068"/>
                  </a:cubicBezTo>
                  <a:close/>
                </a:path>
              </a:pathLst>
            </a:custGeom>
            <a:solidFill>
              <a:srgbClr val="A6CBF2">
                <a:alpha val="80784"/>
              </a:srgbClr>
            </a:solidFill>
          </p:spPr>
          <p:txBody>
            <a:bodyPr/>
            <a:lstStyle/>
            <a:p/>
          </p:txBody>
        </p:sp>
      </p:grpSp>
      <p:grpSp>
        <p:nvGrpSpPr>
          <p:cNvPr id="6" name="Group 6"/>
          <p:cNvGrpSpPr/>
          <p:nvPr/>
        </p:nvGrpSpPr>
        <p:grpSpPr>
          <a:xfrm>
            <a:off x="3075507" y="2538366"/>
            <a:ext cx="2757196" cy="2241105"/>
            <a:chExt cx="2144437" cy="1743043"/>
          </a:xfrm>
        </p:grpSpPr>
        <p:sp>
          <p:nvSpPr>
            <p:cNvPr id="7" name="Freeform 7"/>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alpha val="80784"/>
              </a:srgbClr>
            </a:solidFill>
          </p:spPr>
          <p:txBody>
            <a:bodyPr/>
            <a:lstStyle/>
            <a:p/>
          </p:txBody>
        </p:sp>
      </p:grpSp>
      <p:grpSp>
        <p:nvGrpSpPr>
          <p:cNvPr id="8" name="Group 8"/>
          <p:cNvGrpSpPr>
            <a:grpSpLocks noChangeAspect="1"/>
          </p:cNvGrpSpPr>
          <p:nvPr/>
        </p:nvGrpSpPr>
        <p:grpSpPr>
          <a:xfrm rot="5400000">
            <a:off x="5702150" y="3334586"/>
            <a:ext cx="749036" cy="648665"/>
            <a:chExt cx="6350000" cy="5499100"/>
          </a:xfrm>
        </p:grpSpPr>
        <p:sp>
          <p:nvSpPr>
            <p:cNvPr id="9" name="Freeform 9"/>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alpha val="80784"/>
              </a:srgbClr>
            </a:solidFill>
          </p:spPr>
          <p:txBody>
            <a:bodyPr/>
            <a:lstStyle/>
            <a:p/>
          </p:txBody>
        </p:sp>
      </p:grpSp>
      <p:grpSp>
        <p:nvGrpSpPr>
          <p:cNvPr id="10" name="Group 10"/>
          <p:cNvGrpSpPr/>
          <p:nvPr/>
        </p:nvGrpSpPr>
        <p:grpSpPr>
          <a:xfrm>
            <a:off x="4596179" y="5710847"/>
            <a:ext cx="9626613" cy="3547453"/>
            <a:chExt cx="7487197" cy="2759068"/>
          </a:xfrm>
        </p:grpSpPr>
        <p:sp>
          <p:nvSpPr>
            <p:cNvPr id="11" name="Freeform 11"/>
            <p:cNvSpPr/>
            <p:nvPr/>
          </p:nvSpPr>
          <p:spPr>
            <a:xfrm>
              <a:off x="0" y="0"/>
              <a:ext cx="7487197" cy="2759068"/>
            </a:xfrm>
            <a:custGeom>
              <a:rect l="l" t="t" r="r" b="b"/>
              <a:pathLst>
                <a:path w="7487197" h="2759068">
                  <a:moveTo>
                    <a:pt x="7362737" y="2759068"/>
                  </a:moveTo>
                  <a:lnTo>
                    <a:pt x="124460" y="2759068"/>
                  </a:lnTo>
                  <a:cubicBezTo>
                    <a:pt x="55880" y="2759068"/>
                    <a:pt x="0" y="2703188"/>
                    <a:pt x="0" y="2634608"/>
                  </a:cubicBezTo>
                  <a:lnTo>
                    <a:pt x="0" y="124460"/>
                  </a:lnTo>
                  <a:cubicBezTo>
                    <a:pt x="0" y="55880"/>
                    <a:pt x="55880" y="0"/>
                    <a:pt x="124460" y="0"/>
                  </a:cubicBezTo>
                  <a:lnTo>
                    <a:pt x="7362737" y="0"/>
                  </a:lnTo>
                  <a:cubicBezTo>
                    <a:pt x="7431317" y="0"/>
                    <a:pt x="7487197" y="55880"/>
                    <a:pt x="7487197" y="124460"/>
                  </a:cubicBezTo>
                  <a:lnTo>
                    <a:pt x="7487197" y="2634608"/>
                  </a:lnTo>
                  <a:cubicBezTo>
                    <a:pt x="7487197" y="2703188"/>
                    <a:pt x="7431317" y="2759068"/>
                    <a:pt x="7362737" y="2759068"/>
                  </a:cubicBezTo>
                  <a:close/>
                </a:path>
              </a:pathLst>
            </a:custGeom>
            <a:solidFill>
              <a:srgbClr val="1E3048">
                <a:alpha val="80784"/>
              </a:srgbClr>
            </a:solidFill>
          </p:spPr>
          <p:txBody>
            <a:bodyPr/>
            <a:lstStyle/>
            <a:p/>
          </p:txBody>
        </p:sp>
      </p:grpSp>
      <p:grpSp>
        <p:nvGrpSpPr>
          <p:cNvPr id="12" name="Group 12"/>
          <p:cNvGrpSpPr/>
          <p:nvPr/>
        </p:nvGrpSpPr>
        <p:grpSpPr>
          <a:xfrm>
            <a:off x="3075507" y="6399753"/>
            <a:ext cx="2757196" cy="2241105"/>
            <a:chExt cx="2144437" cy="1743043"/>
          </a:xfrm>
        </p:grpSpPr>
        <p:sp>
          <p:nvSpPr>
            <p:cNvPr id="13" name="Freeform 13"/>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CBF2">
                <a:alpha val="80784"/>
              </a:srgbClr>
            </a:solidFill>
          </p:spPr>
          <p:txBody>
            <a:bodyPr/>
            <a:lstStyle/>
            <a:p/>
          </p:txBody>
        </p:sp>
      </p:grpSp>
      <p:grpSp>
        <p:nvGrpSpPr>
          <p:cNvPr id="14" name="Group 14"/>
          <p:cNvGrpSpPr>
            <a:grpSpLocks noChangeAspect="1"/>
          </p:cNvGrpSpPr>
          <p:nvPr/>
        </p:nvGrpSpPr>
        <p:grpSpPr>
          <a:xfrm rot="5400000">
            <a:off x="5702150" y="7195973"/>
            <a:ext cx="749036" cy="648665"/>
            <a:chExt cx="6350000" cy="5499100"/>
          </a:xfrm>
        </p:grpSpPr>
        <p:sp>
          <p:nvSpPr>
            <p:cNvPr id="15" name="Freeform 15"/>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CBF2">
                <a:alpha val="80784"/>
              </a:srgbClr>
            </a:solidFill>
          </p:spPr>
          <p:txBody>
            <a:bodyPr/>
            <a:lstStyle/>
            <a:p/>
          </p:txBody>
        </p:sp>
      </p:grpSp>
      <p:sp>
        <p:nvSpPr>
          <p:cNvPr id="16" name="TextBox 16"/>
          <p:cNvSpPr txBox="1"/>
          <p:nvPr/>
        </p:nvSpPr>
        <p:spPr>
          <a:xfrm>
            <a:off x="3279288" y="3205564"/>
            <a:ext cx="2473047" cy="617690"/>
          </a:xfrm>
          <a:prstGeom prst="rect">
            <a:avLst/>
          </a:prstGeom>
        </p:spPr>
        <p:txBody>
          <a:bodyPr lIns="0" tIns="0" rIns="0" bIns="0" rtlCol="0" anchor="t">
            <a:spAutoFit/>
          </a:bodyPr>
          <a:lstStyle/>
          <a:p>
            <a:pPr algn="ctr">
              <a:lnSpc>
                <a:spcPts val="4804"/>
              </a:lnSpc>
              <a:spcBef>
                <a:spcPct val="0"/>
              </a:spcBef>
            </a:pPr>
            <a:r>
              <a:rPr lang="en-US" sz="3431" spc="109">
                <a:solidFill>
                  <a:srgbClr val="FFFFFF"/>
                </a:solidFill>
                <a:latin typeface="Poppins"/>
              </a:rPr>
              <a:t>Drivers</a:t>
            </a:r>
          </a:p>
        </p:txBody>
      </p:sp>
      <p:sp>
        <p:nvSpPr>
          <p:cNvPr id="17" name="TextBox 17"/>
          <p:cNvSpPr txBox="1"/>
          <p:nvPr/>
        </p:nvSpPr>
        <p:spPr>
          <a:xfrm>
            <a:off x="6401000" y="2330181"/>
            <a:ext cx="7452558" cy="2676525"/>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000000">
                    <a:alpha val="89804"/>
                  </a:srgbClr>
                </a:solidFill>
                <a:latin typeface="Poppins"/>
              </a:rPr>
              <a:t>Booming Textile Industry to Increase the Demand Globally</a:t>
            </a:r>
          </a:p>
          <a:p>
            <a:pPr marL="863599" lvl="1" indent="-431800">
              <a:lnSpc>
                <a:spcPts val="4199"/>
              </a:lnSpc>
              <a:buFont typeface="Arial"/>
              <a:buChar char="•"/>
            </a:pPr>
            <a:r>
              <a:rPr lang="en-US" sz="3999" spc="127">
                <a:solidFill>
                  <a:srgbClr val="000000">
                    <a:alpha val="89804"/>
                  </a:srgbClr>
                </a:solidFill>
                <a:latin typeface="Poppins"/>
              </a:rPr>
              <a:t>Natural Fiber Preference to Propel Market Growth</a:t>
            </a:r>
          </a:p>
        </p:txBody>
      </p:sp>
      <p:sp>
        <p:nvSpPr>
          <p:cNvPr id="18" name="TextBox 18"/>
          <p:cNvSpPr txBox="1"/>
          <p:nvPr/>
        </p:nvSpPr>
        <p:spPr>
          <a:xfrm>
            <a:off x="3075507" y="7167884"/>
            <a:ext cx="2797379" cy="617690"/>
          </a:xfrm>
          <a:prstGeom prst="rect">
            <a:avLst/>
          </a:prstGeom>
        </p:spPr>
        <p:txBody>
          <a:bodyPr lIns="0" tIns="0" rIns="0" bIns="0" rtlCol="0" anchor="t">
            <a:spAutoFit/>
          </a:bodyPr>
          <a:lstStyle/>
          <a:p>
            <a:pPr algn="ctr">
              <a:lnSpc>
                <a:spcPts val="4804"/>
              </a:lnSpc>
              <a:spcBef>
                <a:spcPct val="0"/>
              </a:spcBef>
            </a:pPr>
            <a:r>
              <a:rPr lang="en-US" sz="3431" spc="109">
                <a:solidFill>
                  <a:srgbClr val="000000"/>
                </a:solidFill>
                <a:latin typeface="Poppins"/>
              </a:rPr>
              <a:t>Restraints</a:t>
            </a:r>
          </a:p>
        </p:txBody>
      </p:sp>
      <p:sp>
        <p:nvSpPr>
          <p:cNvPr id="19" name="TextBox 19"/>
          <p:cNvSpPr txBox="1"/>
          <p:nvPr/>
        </p:nvSpPr>
        <p:spPr>
          <a:xfrm>
            <a:off x="6770234" y="6679711"/>
            <a:ext cx="7083325" cy="1628775"/>
          </a:xfrm>
          <a:prstGeom prst="rect">
            <a:avLst/>
          </a:prstGeom>
        </p:spPr>
        <p:txBody>
          <a:bodyPr lIns="0" tIns="0" rIns="0" bIns="0" rtlCol="0" anchor="t">
            <a:spAutoFit/>
          </a:bodyPr>
          <a:lstStyle/>
          <a:p>
            <a:pPr>
              <a:lnSpc>
                <a:spcPts val="4199"/>
              </a:lnSpc>
            </a:pPr>
            <a:r>
              <a:rPr lang="en-US" sz="3999" spc="127">
                <a:solidFill>
                  <a:srgbClr val="FFFFFF">
                    <a:alpha val="89804"/>
                  </a:srgbClr>
                </a:solidFill>
                <a:latin typeface="Poppins"/>
              </a:rPr>
              <a:t>Competition from Synthetic Yarns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3901" b="-44210"/>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1A1519">
                <a:alpha val="67843"/>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2073193" y="2846982"/>
            <a:ext cx="15186107" cy="5651501"/>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Poppins"/>
              </a:rPr>
              <a:t>The global cotton yarn market will expand significantly by 4.20% CAGR between 2024 to 2031.</a:t>
            </a:r>
          </a:p>
          <a:p>
            <a:pPr marL="863595" lvl="1" indent="-431797">
              <a:lnSpc>
                <a:spcPts val="5599"/>
              </a:lnSpc>
              <a:buFont typeface="Arial"/>
              <a:buChar char="•"/>
            </a:pPr>
            <a:r>
              <a:rPr lang="en-US" sz="3999">
                <a:solidFill>
                  <a:srgbClr val="FFFFFF"/>
                </a:solidFill>
                <a:latin typeface="Poppins"/>
              </a:rPr>
              <a:t>The rising e-commerce sector is allowing customers to access a greater range of cotton yarn, promoting market growth.</a:t>
            </a:r>
          </a:p>
          <a:p>
            <a:pPr marL="863595" lvl="1" indent="-431797">
              <a:lnSpc>
                <a:spcPts val="5599"/>
              </a:lnSpc>
              <a:buFont typeface="Arial"/>
              <a:buChar char="•"/>
            </a:pPr>
            <a:r>
              <a:rPr lang="en-US" sz="3999">
                <a:solidFill>
                  <a:srgbClr val="FFFFFF"/>
                </a:solidFill>
                <a:latin typeface="Poppins"/>
              </a:rPr>
              <a:t>Textile output in developing economies in Asia and Africa is on the rise, resulting in increased demand for cotton yarn.</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173859" y="2157988"/>
            <a:ext cx="3812843" cy="1406317"/>
          </a:xfrm>
          <a:custGeom>
            <a:rect l="l" t="t" r="r" b="b"/>
            <a:pathLst>
              <a:path w="3812843" h="1406317">
                <a:moveTo>
                  <a:pt x="0" y="0"/>
                </a:moveTo>
                <a:lnTo>
                  <a:pt x="3812843" y="0"/>
                </a:lnTo>
                <a:lnTo>
                  <a:pt x="3812843" y="1406317"/>
                </a:lnTo>
                <a:lnTo>
                  <a:pt x="0" y="1406317"/>
                </a:lnTo>
                <a:lnTo>
                  <a:pt x="0" y="0"/>
                </a:lnTo>
                <a:close/>
              </a:path>
            </a:pathLst>
          </a:custGeom>
          <a:blipFill>
            <a:blip r:embed="rId4"/>
            <a:stretch>
              <a:fillRect t="-41165" b="-39582"/>
            </a:stretch>
          </a:blipFill>
        </p:spPr>
        <p:txBody>
          <a:bodyPr/>
          <a:lstStyle/>
          <a:p/>
        </p:txBody>
      </p:sp>
      <p:sp>
        <p:nvSpPr>
          <p:cNvPr id="5" name="Freeform 5"/>
          <p:cNvSpPr/>
          <p:nvPr/>
        </p:nvSpPr>
        <p:spPr>
          <a:xfrm>
            <a:off x="9117487" y="2360282"/>
            <a:ext cx="4635485" cy="1204022"/>
          </a:xfrm>
          <a:custGeom>
            <a:rect l="l" t="t" r="r" b="b"/>
            <a:pathLst>
              <a:path w="4635485" h="1204022">
                <a:moveTo>
                  <a:pt x="0" y="0"/>
                </a:moveTo>
                <a:lnTo>
                  <a:pt x="4635485" y="0"/>
                </a:lnTo>
                <a:lnTo>
                  <a:pt x="4635485" y="1204023"/>
                </a:lnTo>
                <a:lnTo>
                  <a:pt x="0" y="1204023"/>
                </a:lnTo>
                <a:lnTo>
                  <a:pt x="0" y="0"/>
                </a:lnTo>
                <a:close/>
              </a:path>
            </a:pathLst>
          </a:custGeom>
          <a:blipFill>
            <a:blip r:embed="rId5"/>
            <a:stretch>
              <a:fillRect b="-30999"/>
            </a:stretch>
          </a:blipFill>
        </p:spPr>
        <p:txBody>
          <a:bodyPr/>
          <a:lstStyle/>
          <a:p/>
        </p:txBody>
      </p:sp>
      <p:sp>
        <p:nvSpPr>
          <p:cNvPr id="6" name="Freeform 6"/>
          <p:cNvSpPr/>
          <p:nvPr/>
        </p:nvSpPr>
        <p:spPr>
          <a:xfrm>
            <a:off x="4599531" y="2410122"/>
            <a:ext cx="3905127" cy="1154182"/>
          </a:xfrm>
          <a:custGeom>
            <a:rect l="l" t="t" r="r" b="b"/>
            <a:pathLst>
              <a:path w="3905127" h="1154182">
                <a:moveTo>
                  <a:pt x="0" y="0"/>
                </a:moveTo>
                <a:lnTo>
                  <a:pt x="3905127" y="0"/>
                </a:lnTo>
                <a:lnTo>
                  <a:pt x="3905127" y="1154183"/>
                </a:lnTo>
                <a:lnTo>
                  <a:pt x="0" y="1154183"/>
                </a:lnTo>
                <a:lnTo>
                  <a:pt x="0" y="0"/>
                </a:lnTo>
                <a:close/>
              </a:path>
            </a:pathLst>
          </a:custGeom>
          <a:blipFill>
            <a:blip r:embed="rId6"/>
            <a:stretch>
              <a:fillRect/>
            </a:stretch>
          </a:blipFill>
        </p:spPr>
        <p:txBody>
          <a:bodyPr/>
          <a:lstStyle/>
          <a:p/>
        </p:txBody>
      </p:sp>
      <p:sp>
        <p:nvSpPr>
          <p:cNvPr id="7" name="Freeform 7"/>
          <p:cNvSpPr/>
          <p:nvPr/>
        </p:nvSpPr>
        <p:spPr>
          <a:xfrm>
            <a:off x="583567" y="3988049"/>
            <a:ext cx="2202985" cy="2186421"/>
          </a:xfrm>
          <a:custGeom>
            <a:rect l="l" t="t" r="r" b="b"/>
            <a:pathLst>
              <a:path w="2202985" h="2186421">
                <a:moveTo>
                  <a:pt x="0" y="0"/>
                </a:moveTo>
                <a:lnTo>
                  <a:pt x="2202985" y="0"/>
                </a:lnTo>
                <a:lnTo>
                  <a:pt x="2202985" y="2186422"/>
                </a:lnTo>
                <a:lnTo>
                  <a:pt x="0" y="2186422"/>
                </a:lnTo>
                <a:lnTo>
                  <a:pt x="0" y="0"/>
                </a:lnTo>
                <a:close/>
              </a:path>
            </a:pathLst>
          </a:custGeom>
          <a:blipFill>
            <a:blip r:embed="rId7"/>
            <a:stretch>
              <a:fillRect l="-29323" t="-21969" r="-21052" b="-29545"/>
            </a:stretch>
          </a:blipFill>
        </p:spPr>
        <p:txBody>
          <a:bodyPr/>
          <a:lstStyle/>
          <a:p/>
        </p:txBody>
      </p:sp>
      <p:sp>
        <p:nvSpPr>
          <p:cNvPr id="8" name="Freeform 8"/>
          <p:cNvSpPr/>
          <p:nvPr/>
        </p:nvSpPr>
        <p:spPr>
          <a:xfrm>
            <a:off x="3986702" y="4238445"/>
            <a:ext cx="4249486" cy="1685629"/>
          </a:xfrm>
          <a:custGeom>
            <a:rect l="l" t="t" r="r" b="b"/>
            <a:pathLst>
              <a:path w="4249486" h="1685629">
                <a:moveTo>
                  <a:pt x="0" y="0"/>
                </a:moveTo>
                <a:lnTo>
                  <a:pt x="4249486" y="0"/>
                </a:lnTo>
                <a:lnTo>
                  <a:pt x="4249486" y="1685630"/>
                </a:lnTo>
                <a:lnTo>
                  <a:pt x="0" y="1685630"/>
                </a:lnTo>
                <a:lnTo>
                  <a:pt x="0" y="0"/>
                </a:lnTo>
                <a:close/>
              </a:path>
            </a:pathLst>
          </a:custGeom>
          <a:blipFill>
            <a:blip r:embed="rId8"/>
            <a:stretch>
              <a:fillRect/>
            </a:stretch>
          </a:blipFill>
        </p:spPr>
        <p:txBody>
          <a:bodyPr/>
          <a:lstStyle/>
          <a:p/>
        </p:txBody>
      </p:sp>
      <p:sp>
        <p:nvSpPr>
          <p:cNvPr id="9" name="Freeform 9"/>
          <p:cNvSpPr/>
          <p:nvPr/>
        </p:nvSpPr>
        <p:spPr>
          <a:xfrm>
            <a:off x="9437031" y="3988049"/>
            <a:ext cx="3996397" cy="2663582"/>
          </a:xfrm>
          <a:custGeom>
            <a:rect l="l" t="t" r="r" b="b"/>
            <a:pathLst>
              <a:path w="3996397" h="2663582">
                <a:moveTo>
                  <a:pt x="0" y="0"/>
                </a:moveTo>
                <a:lnTo>
                  <a:pt x="3996397" y="0"/>
                </a:lnTo>
                <a:lnTo>
                  <a:pt x="3996397" y="2663582"/>
                </a:lnTo>
                <a:lnTo>
                  <a:pt x="0" y="2663582"/>
                </a:lnTo>
                <a:lnTo>
                  <a:pt x="0" y="0"/>
                </a:lnTo>
                <a:close/>
              </a:path>
            </a:pathLst>
          </a:custGeom>
          <a:blipFill>
            <a:blip r:embed="rId9"/>
            <a:stretch>
              <a:fillRect l="-4347" t="-29587" r="0" b="-26974"/>
            </a:stretch>
          </a:blipFill>
        </p:spPr>
        <p:txBody>
          <a:bodyPr/>
          <a:lstStyle/>
          <a:p/>
        </p:txBody>
      </p:sp>
      <p:sp>
        <p:nvSpPr>
          <p:cNvPr id="10" name="Freeform 10"/>
          <p:cNvSpPr/>
          <p:nvPr/>
        </p:nvSpPr>
        <p:spPr>
          <a:xfrm>
            <a:off x="400120" y="6651631"/>
            <a:ext cx="3360321" cy="1628062"/>
          </a:xfrm>
          <a:custGeom>
            <a:rect l="l" t="t" r="r" b="b"/>
            <a:pathLst>
              <a:path w="3360321" h="1628062">
                <a:moveTo>
                  <a:pt x="0" y="0"/>
                </a:moveTo>
                <a:lnTo>
                  <a:pt x="3360321" y="0"/>
                </a:lnTo>
                <a:lnTo>
                  <a:pt x="3360321" y="1628062"/>
                </a:lnTo>
                <a:lnTo>
                  <a:pt x="0" y="1628062"/>
                </a:lnTo>
                <a:lnTo>
                  <a:pt x="0" y="0"/>
                </a:lnTo>
                <a:close/>
              </a:path>
            </a:pathLst>
          </a:custGeom>
          <a:blipFill>
            <a:blip r:embed="rId10"/>
            <a:stretch>
              <a:fillRect/>
            </a:stretch>
          </a:blipFill>
        </p:spPr>
        <p:txBody>
          <a:bodyPr/>
          <a:lstStyle/>
          <a:p/>
        </p:txBody>
      </p:sp>
      <p:sp>
        <p:nvSpPr>
          <p:cNvPr id="11" name="Freeform 11"/>
          <p:cNvSpPr/>
          <p:nvPr/>
        </p:nvSpPr>
        <p:spPr>
          <a:xfrm>
            <a:off x="4989804" y="6600350"/>
            <a:ext cx="6142849" cy="1525265"/>
          </a:xfrm>
          <a:custGeom>
            <a:rect l="l" t="t" r="r" b="b"/>
            <a:pathLst>
              <a:path w="6142849" h="1525265">
                <a:moveTo>
                  <a:pt x="0" y="0"/>
                </a:moveTo>
                <a:lnTo>
                  <a:pt x="6142849" y="0"/>
                </a:lnTo>
                <a:lnTo>
                  <a:pt x="6142849" y="1525265"/>
                </a:lnTo>
                <a:lnTo>
                  <a:pt x="0" y="1525265"/>
                </a:lnTo>
                <a:lnTo>
                  <a:pt x="0" y="0"/>
                </a:lnTo>
                <a:close/>
              </a:path>
            </a:pathLst>
          </a:custGeom>
          <a:blipFill>
            <a:blip r:embed="rId11"/>
            <a:stretch>
              <a:fillRect l="-13945" t="-21917" r="-47959" b="-23287"/>
            </a:stretch>
          </a:blipFill>
        </p:spPr>
        <p:txBody>
          <a:bodyPr/>
          <a:lstStyle/>
          <a:p/>
        </p:txBody>
      </p:sp>
      <p:sp>
        <p:nvSpPr>
          <p:cNvPr id="12" name="Freeform 12"/>
          <p:cNvSpPr/>
          <p:nvPr/>
        </p:nvSpPr>
        <p:spPr>
          <a:xfrm>
            <a:off x="173859" y="8776971"/>
            <a:ext cx="4987735" cy="1289346"/>
          </a:xfrm>
          <a:custGeom>
            <a:rect l="l" t="t" r="r" b="b"/>
            <a:pathLst>
              <a:path w="4987735" h="1289346">
                <a:moveTo>
                  <a:pt x="0" y="0"/>
                </a:moveTo>
                <a:lnTo>
                  <a:pt x="4987735" y="0"/>
                </a:lnTo>
                <a:lnTo>
                  <a:pt x="4987735" y="1289346"/>
                </a:lnTo>
                <a:lnTo>
                  <a:pt x="0" y="1289346"/>
                </a:lnTo>
                <a:lnTo>
                  <a:pt x="0" y="0"/>
                </a:lnTo>
                <a:close/>
              </a:path>
            </a:pathLst>
          </a:custGeom>
          <a:blipFill>
            <a:blip r:embed="rId12"/>
            <a:stretch>
              <a:fillRect/>
            </a:stretch>
          </a:blipFill>
        </p:spPr>
        <p:txBody>
          <a:bodyPr/>
          <a:lstStyle/>
          <a:p/>
        </p:txBody>
      </p:sp>
      <p:sp>
        <p:nvSpPr>
          <p:cNvPr id="13" name="TextBox 13"/>
          <p:cNvSpPr txBox="1"/>
          <p:nvPr/>
        </p:nvSpPr>
        <p:spPr>
          <a:xfrm>
            <a:off x="5715833" y="474149"/>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
        <p:nvSpPr>
          <p:cNvPr id="14" name="Freeform 14"/>
          <p:cNvSpPr/>
          <p:nvPr/>
        </p:nvSpPr>
        <p:spPr>
          <a:xfrm>
            <a:off x="6131136" y="8586736"/>
            <a:ext cx="6611791" cy="1343128"/>
          </a:xfrm>
          <a:custGeom>
            <a:rect l="l" t="t" r="r" b="b"/>
            <a:pathLst>
              <a:path w="6611791" h="1343128">
                <a:moveTo>
                  <a:pt x="0" y="0"/>
                </a:moveTo>
                <a:lnTo>
                  <a:pt x="6611790" y="0"/>
                </a:lnTo>
                <a:lnTo>
                  <a:pt x="6611790" y="1343128"/>
                </a:lnTo>
                <a:lnTo>
                  <a:pt x="0" y="1343128"/>
                </a:lnTo>
                <a:lnTo>
                  <a:pt x="0" y="0"/>
                </a:lnTo>
                <a:close/>
              </a:path>
            </a:pathLst>
          </a:custGeom>
          <a:blipFill>
            <a:blip r:embed="rId13"/>
            <a:stretch>
              <a:fillRect l="-12879" t="-114432" r="-12774" b="-109278"/>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b2yvtfpr"/>
              </a:rPr>
              <a:t>https://tinyurl.com/b2yvtfpr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Cotton Yarn Market Report 2024</dc:title>
  <cp:lastModifiedBy>decipher market</cp:lastModifiedBy>
  <cp:revision>2</cp:revision>
  <dcterms:created xsi:type="dcterms:W3CDTF">2006-08-16T00:00:00Z</dcterms:created>
  <dcterms:modified xsi:type="dcterms:W3CDTF">2024-05-11T11:50:50Z</dcterms:modified>
</cp:coreProperties>
</file>