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666" y="1097853"/>
            <a:ext cx="10686088" cy="9173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4702" y="193624"/>
            <a:ext cx="1655000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642103" y="2424683"/>
            <a:ext cx="7428230" cy="2697480"/>
          </a:xfrm>
          <a:custGeom>
            <a:avLst/>
            <a:gdLst/>
            <a:ahLst/>
            <a:cxnLst/>
            <a:rect l="l" t="t" r="r" b="b"/>
            <a:pathLst>
              <a:path w="7428230" h="2697479">
                <a:moveTo>
                  <a:pt x="7270623" y="0"/>
                </a:moveTo>
                <a:lnTo>
                  <a:pt x="157353" y="0"/>
                </a:lnTo>
                <a:lnTo>
                  <a:pt x="107679" y="8037"/>
                </a:lnTo>
                <a:lnTo>
                  <a:pt x="64492" y="30406"/>
                </a:lnTo>
                <a:lnTo>
                  <a:pt x="30406" y="64492"/>
                </a:lnTo>
                <a:lnTo>
                  <a:pt x="8037" y="107679"/>
                </a:lnTo>
                <a:lnTo>
                  <a:pt x="0" y="157352"/>
                </a:lnTo>
                <a:lnTo>
                  <a:pt x="0" y="2540127"/>
                </a:lnTo>
                <a:lnTo>
                  <a:pt x="8037" y="2589800"/>
                </a:lnTo>
                <a:lnTo>
                  <a:pt x="30406" y="2632987"/>
                </a:lnTo>
                <a:lnTo>
                  <a:pt x="64492" y="2667073"/>
                </a:lnTo>
                <a:lnTo>
                  <a:pt x="107679" y="2689442"/>
                </a:lnTo>
                <a:lnTo>
                  <a:pt x="157353" y="2697480"/>
                </a:lnTo>
                <a:lnTo>
                  <a:pt x="7270623" y="2697480"/>
                </a:lnTo>
                <a:lnTo>
                  <a:pt x="7320296" y="2689442"/>
                </a:lnTo>
                <a:lnTo>
                  <a:pt x="7363483" y="2667073"/>
                </a:lnTo>
                <a:lnTo>
                  <a:pt x="7397569" y="2632987"/>
                </a:lnTo>
                <a:lnTo>
                  <a:pt x="7419938" y="2589800"/>
                </a:lnTo>
                <a:lnTo>
                  <a:pt x="7427976" y="2540127"/>
                </a:lnTo>
                <a:lnTo>
                  <a:pt x="7427976" y="157352"/>
                </a:lnTo>
                <a:lnTo>
                  <a:pt x="7419938" y="107679"/>
                </a:lnTo>
                <a:lnTo>
                  <a:pt x="7397569" y="64492"/>
                </a:lnTo>
                <a:lnTo>
                  <a:pt x="7363483" y="30406"/>
                </a:lnTo>
                <a:lnTo>
                  <a:pt x="7320296" y="8037"/>
                </a:lnTo>
                <a:lnTo>
                  <a:pt x="7270623" y="0"/>
                </a:lnTo>
                <a:close/>
              </a:path>
            </a:pathLst>
          </a:custGeom>
          <a:solidFill>
            <a:srgbClr val="E3E4DE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877311"/>
            <a:ext cx="6009640" cy="1792605"/>
          </a:xfrm>
          <a:custGeom>
            <a:avLst/>
            <a:gdLst/>
            <a:ahLst/>
            <a:cxnLst/>
            <a:rect l="l" t="t" r="r" b="b"/>
            <a:pathLst>
              <a:path w="6009640" h="1792604">
                <a:moveTo>
                  <a:pt x="5366130" y="0"/>
                </a:moveTo>
                <a:lnTo>
                  <a:pt x="0" y="0"/>
                </a:lnTo>
                <a:lnTo>
                  <a:pt x="0" y="1792224"/>
                </a:lnTo>
                <a:lnTo>
                  <a:pt x="6009131" y="1792224"/>
                </a:lnTo>
                <a:lnTo>
                  <a:pt x="536613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642104" y="5535167"/>
            <a:ext cx="7428230" cy="2697480"/>
          </a:xfrm>
          <a:custGeom>
            <a:avLst/>
            <a:gdLst/>
            <a:ahLst/>
            <a:cxnLst/>
            <a:rect l="l" t="t" r="r" b="b"/>
            <a:pathLst>
              <a:path w="7428230" h="2697479">
                <a:moveTo>
                  <a:pt x="7270623" y="0"/>
                </a:moveTo>
                <a:lnTo>
                  <a:pt x="157353" y="0"/>
                </a:lnTo>
                <a:lnTo>
                  <a:pt x="107679" y="8037"/>
                </a:lnTo>
                <a:lnTo>
                  <a:pt x="64492" y="30406"/>
                </a:lnTo>
                <a:lnTo>
                  <a:pt x="30406" y="64492"/>
                </a:lnTo>
                <a:lnTo>
                  <a:pt x="8037" y="107679"/>
                </a:lnTo>
                <a:lnTo>
                  <a:pt x="0" y="157353"/>
                </a:lnTo>
                <a:lnTo>
                  <a:pt x="0" y="2540127"/>
                </a:lnTo>
                <a:lnTo>
                  <a:pt x="8037" y="2589800"/>
                </a:lnTo>
                <a:lnTo>
                  <a:pt x="30406" y="2632987"/>
                </a:lnTo>
                <a:lnTo>
                  <a:pt x="64492" y="2667073"/>
                </a:lnTo>
                <a:lnTo>
                  <a:pt x="107679" y="2689442"/>
                </a:lnTo>
                <a:lnTo>
                  <a:pt x="157353" y="2697480"/>
                </a:lnTo>
                <a:lnTo>
                  <a:pt x="7270623" y="2697480"/>
                </a:lnTo>
                <a:lnTo>
                  <a:pt x="7320296" y="2689442"/>
                </a:lnTo>
                <a:lnTo>
                  <a:pt x="7363483" y="2667073"/>
                </a:lnTo>
                <a:lnTo>
                  <a:pt x="7397569" y="2632987"/>
                </a:lnTo>
                <a:lnTo>
                  <a:pt x="7419938" y="2589800"/>
                </a:lnTo>
                <a:lnTo>
                  <a:pt x="7427976" y="2540127"/>
                </a:lnTo>
                <a:lnTo>
                  <a:pt x="7427976" y="157353"/>
                </a:lnTo>
                <a:lnTo>
                  <a:pt x="7419938" y="107679"/>
                </a:lnTo>
                <a:lnTo>
                  <a:pt x="7397569" y="64492"/>
                </a:lnTo>
                <a:lnTo>
                  <a:pt x="7363483" y="30406"/>
                </a:lnTo>
                <a:lnTo>
                  <a:pt x="7320296" y="8037"/>
                </a:lnTo>
                <a:lnTo>
                  <a:pt x="7270623" y="0"/>
                </a:lnTo>
                <a:close/>
              </a:path>
            </a:pathLst>
          </a:custGeom>
          <a:solidFill>
            <a:srgbClr val="B5B4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989319"/>
            <a:ext cx="6009640" cy="1790700"/>
          </a:xfrm>
          <a:custGeom>
            <a:avLst/>
            <a:gdLst/>
            <a:ahLst/>
            <a:cxnLst/>
            <a:rect l="l" t="t" r="r" b="b"/>
            <a:pathLst>
              <a:path w="6009640" h="1790700">
                <a:moveTo>
                  <a:pt x="5366130" y="0"/>
                </a:moveTo>
                <a:lnTo>
                  <a:pt x="0" y="0"/>
                </a:lnTo>
                <a:lnTo>
                  <a:pt x="0" y="1790699"/>
                </a:lnTo>
                <a:lnTo>
                  <a:pt x="6009131" y="1790699"/>
                </a:lnTo>
                <a:lnTo>
                  <a:pt x="536613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955" y="1825751"/>
            <a:ext cx="1850136" cy="158038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27020" y="2043683"/>
            <a:ext cx="4367783" cy="127254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1588" y="2135123"/>
            <a:ext cx="3300984" cy="10896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6888" y="3800855"/>
            <a:ext cx="4428744" cy="11826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24271" y="3800855"/>
            <a:ext cx="4026408" cy="135636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9955" y="5157215"/>
            <a:ext cx="3642360" cy="162001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71871" y="5465064"/>
            <a:ext cx="3890772" cy="100279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9955" y="6947916"/>
            <a:ext cx="4265676" cy="151485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10911" y="6755892"/>
            <a:ext cx="4338828" cy="142951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9955" y="8634983"/>
            <a:ext cx="4334256" cy="1315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21666"/>
            <a:ext cx="16999711" cy="2126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8057" y="3903619"/>
            <a:ext cx="1476692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k6en7rcr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7086" y="2805429"/>
            <a:ext cx="8713470" cy="4544695"/>
          </a:xfrm>
          <a:prstGeom prst="rect">
            <a:avLst/>
          </a:prstGeom>
        </p:spPr>
        <p:txBody>
          <a:bodyPr wrap="square" lIns="0" tIns="213360" rIns="0" bIns="0" rtlCol="0" vert="horz">
            <a:spAutoFit/>
          </a:bodyPr>
          <a:lstStyle/>
          <a:p>
            <a:pPr marL="12700" marR="5080">
              <a:lnSpc>
                <a:spcPct val="84300"/>
              </a:lnSpc>
              <a:spcBef>
                <a:spcPts val="1680"/>
              </a:spcBef>
            </a:pPr>
            <a:r>
              <a:rPr dirty="0" sz="8400" spc="-10">
                <a:latin typeface="Lato"/>
                <a:cs typeface="Lato"/>
              </a:rPr>
              <a:t>GLOBAL </a:t>
            </a:r>
            <a:r>
              <a:rPr dirty="0" sz="8400">
                <a:latin typeface="Lato"/>
                <a:cs typeface="Lato"/>
              </a:rPr>
              <a:t>COTTON</a:t>
            </a:r>
            <a:r>
              <a:rPr dirty="0" sz="8400" spc="-250">
                <a:latin typeface="Lato"/>
                <a:cs typeface="Lato"/>
              </a:rPr>
              <a:t> </a:t>
            </a:r>
            <a:r>
              <a:rPr dirty="0" sz="8400" spc="-10">
                <a:latin typeface="Lato"/>
                <a:cs typeface="Lato"/>
              </a:rPr>
              <a:t>BALLS </a:t>
            </a:r>
            <a:r>
              <a:rPr dirty="0" sz="8400">
                <a:latin typeface="Lato"/>
                <a:cs typeface="Lato"/>
              </a:rPr>
              <a:t>MARKET</a:t>
            </a:r>
            <a:r>
              <a:rPr dirty="0" sz="8400" spc="-10">
                <a:latin typeface="Lato"/>
                <a:cs typeface="Lato"/>
              </a:rPr>
              <a:t> REPORT </a:t>
            </a:r>
            <a:r>
              <a:rPr dirty="0" sz="8400" spc="-20">
                <a:latin typeface="Lato"/>
                <a:cs typeface="Lato"/>
              </a:rPr>
              <a:t>2024</a:t>
            </a:r>
            <a:endParaRPr sz="8400">
              <a:latin typeface="Lato"/>
              <a:cs typeface="La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17497" y="9487001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2571" rIns="0" bIns="0" rtlCol="0" vert="horz">
            <a:spAutoFit/>
          </a:bodyPr>
          <a:lstStyle/>
          <a:p>
            <a:pPr marL="625475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478332" y="2580603"/>
            <a:ext cx="8422005" cy="731710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900" spc="245">
                <a:latin typeface="Verdana"/>
                <a:cs typeface="Verdana"/>
              </a:rPr>
              <a:t>Cotton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215">
                <a:latin typeface="Verdana"/>
                <a:cs typeface="Verdana"/>
              </a:rPr>
              <a:t>ball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54">
                <a:latin typeface="Verdana"/>
                <a:cs typeface="Verdana"/>
              </a:rPr>
              <a:t>products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200">
                <a:latin typeface="Verdana"/>
                <a:cs typeface="Verdana"/>
              </a:rPr>
              <a:t>refer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70">
                <a:latin typeface="Verdana"/>
                <a:cs typeface="Verdana"/>
              </a:rPr>
              <a:t>to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55">
                <a:latin typeface="Verdana"/>
                <a:cs typeface="Verdana"/>
              </a:rPr>
              <a:t>items</a:t>
            </a:r>
            <a:endParaRPr sz="2900">
              <a:latin typeface="Verdana"/>
              <a:cs typeface="Verdana"/>
            </a:endParaRPr>
          </a:p>
          <a:p>
            <a:pPr marL="12700" marR="5715">
              <a:lnSpc>
                <a:spcPts val="4110"/>
              </a:lnSpc>
              <a:spcBef>
                <a:spcPts val="235"/>
              </a:spcBef>
            </a:pPr>
            <a:r>
              <a:rPr dirty="0" sz="2900" spc="245">
                <a:latin typeface="Verdana"/>
                <a:cs typeface="Verdana"/>
              </a:rPr>
              <a:t>typically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245">
                <a:latin typeface="Verdana"/>
                <a:cs typeface="Verdana"/>
              </a:rPr>
              <a:t>crafted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85">
                <a:latin typeface="Verdana"/>
                <a:cs typeface="Verdana"/>
              </a:rPr>
              <a:t>from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25">
                <a:latin typeface="Verdana"/>
                <a:cs typeface="Verdana"/>
              </a:rPr>
              <a:t>cotton,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15">
                <a:latin typeface="Verdana"/>
                <a:cs typeface="Verdana"/>
              </a:rPr>
              <a:t>including </a:t>
            </a:r>
            <a:r>
              <a:rPr dirty="0" sz="2900" spc="265">
                <a:latin typeface="Verdana"/>
                <a:cs typeface="Verdana"/>
              </a:rPr>
              <a:t>cotton</a:t>
            </a:r>
            <a:r>
              <a:rPr dirty="0" sz="2900" spc="254">
                <a:latin typeface="Verdana"/>
                <a:cs typeface="Verdana"/>
              </a:rPr>
              <a:t> </a:t>
            </a:r>
            <a:r>
              <a:rPr dirty="0" sz="2900" spc="135">
                <a:latin typeface="Verdana"/>
                <a:cs typeface="Verdana"/>
              </a:rPr>
              <a:t>swabs,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265">
                <a:latin typeface="Verdana"/>
                <a:cs typeface="Verdana"/>
              </a:rPr>
              <a:t>cotton</a:t>
            </a:r>
            <a:r>
              <a:rPr dirty="0" sz="2900" spc="250">
                <a:latin typeface="Verdana"/>
                <a:cs typeface="Verdana"/>
              </a:rPr>
              <a:t> </a:t>
            </a:r>
            <a:r>
              <a:rPr dirty="0" sz="2900" spc="235">
                <a:latin typeface="Verdana"/>
                <a:cs typeface="Verdana"/>
              </a:rPr>
              <a:t>cosmetic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140">
                <a:latin typeface="Verdana"/>
                <a:cs typeface="Verdana"/>
              </a:rPr>
              <a:t>pads,</a:t>
            </a:r>
            <a:endParaRPr sz="2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2900" spc="265">
                <a:latin typeface="Verdana"/>
                <a:cs typeface="Verdana"/>
              </a:rPr>
              <a:t>cotton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145">
                <a:latin typeface="Verdana"/>
                <a:cs typeface="Verdana"/>
              </a:rPr>
              <a:t>wet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wipes,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and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185">
                <a:latin typeface="Verdana"/>
                <a:cs typeface="Verdana"/>
              </a:rPr>
              <a:t>similar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215">
                <a:latin typeface="Verdana"/>
                <a:cs typeface="Verdana"/>
              </a:rPr>
              <a:t>products.</a:t>
            </a:r>
            <a:endParaRPr sz="2900">
              <a:latin typeface="Verdana"/>
              <a:cs typeface="Verdana"/>
            </a:endParaRPr>
          </a:p>
          <a:p>
            <a:pPr marL="12700" marR="1204595">
              <a:lnSpc>
                <a:spcPct val="117900"/>
              </a:lnSpc>
            </a:pPr>
            <a:r>
              <a:rPr dirty="0" sz="2900" spc="195">
                <a:latin typeface="Verdana"/>
                <a:cs typeface="Verdana"/>
              </a:rPr>
              <a:t>Furthermore,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85">
                <a:latin typeface="Verdana"/>
                <a:cs typeface="Verdana"/>
              </a:rPr>
              <a:t>these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54">
                <a:latin typeface="Verdana"/>
                <a:cs typeface="Verdana"/>
              </a:rPr>
              <a:t>products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90">
                <a:latin typeface="Verdana"/>
                <a:cs typeface="Verdana"/>
              </a:rPr>
              <a:t>are </a:t>
            </a:r>
            <a:r>
              <a:rPr dirty="0" sz="2900" spc="145">
                <a:latin typeface="Verdana"/>
                <a:cs typeface="Verdana"/>
              </a:rPr>
              <a:t>gaining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25">
                <a:latin typeface="Verdana"/>
                <a:cs typeface="Verdana"/>
              </a:rPr>
              <a:t>significance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10">
                <a:latin typeface="Verdana"/>
                <a:cs typeface="Verdana"/>
              </a:rPr>
              <a:t>in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the</a:t>
            </a:r>
            <a:r>
              <a:rPr dirty="0" sz="2900" spc="29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l</a:t>
            </a:r>
            <a:r>
              <a:rPr dirty="0" sz="2900" spc="-730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ives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of</a:t>
            </a:r>
            <a:endParaRPr sz="2900">
              <a:latin typeface="Verdana"/>
              <a:cs typeface="Verdana"/>
            </a:endParaRPr>
          </a:p>
          <a:p>
            <a:pPr algn="just" marL="12700" marR="259079">
              <a:lnSpc>
                <a:spcPts val="4100"/>
              </a:lnSpc>
              <a:spcBef>
                <a:spcPts val="235"/>
              </a:spcBef>
            </a:pPr>
            <a:r>
              <a:rPr dirty="0" sz="2900" spc="180">
                <a:latin typeface="Verdana"/>
                <a:cs typeface="Verdana"/>
              </a:rPr>
              <a:t>consumers.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54">
                <a:latin typeface="Verdana"/>
                <a:cs typeface="Verdana"/>
              </a:rPr>
              <a:t>People</a:t>
            </a:r>
            <a:r>
              <a:rPr dirty="0" sz="2900" spc="250">
                <a:latin typeface="Verdana"/>
                <a:cs typeface="Verdana"/>
              </a:rPr>
              <a:t> </a:t>
            </a:r>
            <a:r>
              <a:rPr dirty="0" sz="2900" spc="114">
                <a:latin typeface="Verdana"/>
                <a:cs typeface="Verdana"/>
              </a:rPr>
              <a:t>are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00">
                <a:latin typeface="Verdana"/>
                <a:cs typeface="Verdana"/>
              </a:rPr>
              <a:t>becoming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125">
                <a:latin typeface="Verdana"/>
                <a:cs typeface="Verdana"/>
              </a:rPr>
              <a:t>more </a:t>
            </a:r>
            <a:r>
              <a:rPr dirty="0" sz="2900" spc="225">
                <a:latin typeface="Verdana"/>
                <a:cs typeface="Verdana"/>
              </a:rPr>
              <a:t>mindful</a:t>
            </a:r>
            <a:r>
              <a:rPr dirty="0" sz="2900" spc="-60">
                <a:latin typeface="Verdana"/>
                <a:cs typeface="Verdana"/>
              </a:rPr>
              <a:t> </a:t>
            </a:r>
            <a:r>
              <a:rPr dirty="0" sz="2900" spc="190">
                <a:latin typeface="Verdana"/>
                <a:cs typeface="Verdana"/>
              </a:rPr>
              <a:t>of</a:t>
            </a:r>
            <a:r>
              <a:rPr dirty="0" sz="2900" spc="375">
                <a:latin typeface="Verdana"/>
                <a:cs typeface="Verdana"/>
              </a:rPr>
              <a:t> </a:t>
            </a:r>
            <a:r>
              <a:rPr dirty="0" sz="2900" spc="200">
                <a:latin typeface="Verdana"/>
                <a:cs typeface="Verdana"/>
              </a:rPr>
              <a:t>their</a:t>
            </a:r>
            <a:r>
              <a:rPr dirty="0" sz="2900" spc="405">
                <a:latin typeface="Verdana"/>
                <a:cs typeface="Verdana"/>
              </a:rPr>
              <a:t> </a:t>
            </a:r>
            <a:r>
              <a:rPr dirty="0" sz="2900" spc="80">
                <a:latin typeface="Verdana"/>
                <a:cs typeface="Verdana"/>
              </a:rPr>
              <a:t>well-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135">
                <a:latin typeface="Verdana"/>
                <a:cs typeface="Verdana"/>
              </a:rPr>
              <a:t>being,</a:t>
            </a:r>
            <a:r>
              <a:rPr dirty="0" sz="2900" spc="370">
                <a:latin typeface="Verdana"/>
                <a:cs typeface="Verdana"/>
              </a:rPr>
              <a:t> </a:t>
            </a:r>
            <a:r>
              <a:rPr dirty="0" sz="2900" spc="225">
                <a:latin typeface="Verdana"/>
                <a:cs typeface="Verdana"/>
              </a:rPr>
              <a:t>especially </a:t>
            </a:r>
            <a:r>
              <a:rPr dirty="0" sz="2900" spc="150">
                <a:latin typeface="Verdana"/>
                <a:cs typeface="Verdana"/>
              </a:rPr>
              <a:t>when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it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180">
                <a:latin typeface="Verdana"/>
                <a:cs typeface="Verdana"/>
              </a:rPr>
              <a:t>comes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70">
                <a:latin typeface="Verdana"/>
                <a:cs typeface="Verdana"/>
              </a:rPr>
              <a:t>to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25">
                <a:latin typeface="Verdana"/>
                <a:cs typeface="Verdana"/>
              </a:rPr>
              <a:t>cleanliness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125">
                <a:latin typeface="Verdana"/>
                <a:cs typeface="Verdana"/>
              </a:rPr>
              <a:t>and</a:t>
            </a:r>
            <a:endParaRPr sz="2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2900" spc="200">
                <a:latin typeface="Verdana"/>
                <a:cs typeface="Verdana"/>
              </a:rPr>
              <a:t>aesthetics.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This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225">
                <a:latin typeface="Verdana"/>
                <a:cs typeface="Verdana"/>
              </a:rPr>
              <a:t>shift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110">
                <a:latin typeface="Verdana"/>
                <a:cs typeface="Verdana"/>
              </a:rPr>
              <a:t>in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29">
                <a:latin typeface="Verdana"/>
                <a:cs typeface="Verdana"/>
              </a:rPr>
              <a:t>attitude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160">
                <a:latin typeface="Verdana"/>
                <a:cs typeface="Verdana"/>
              </a:rPr>
              <a:t>can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110">
                <a:latin typeface="Verdana"/>
                <a:cs typeface="Verdana"/>
              </a:rPr>
              <a:t>be</a:t>
            </a:r>
            <a:endParaRPr sz="2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2900" spc="245">
                <a:latin typeface="Verdana"/>
                <a:cs typeface="Verdana"/>
              </a:rPr>
              <a:t>attributed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170">
                <a:latin typeface="Verdana"/>
                <a:cs typeface="Verdana"/>
              </a:rPr>
              <a:t>to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04">
                <a:latin typeface="Verdana"/>
                <a:cs typeface="Verdana"/>
              </a:rPr>
              <a:t>heightened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awareness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ct val="117800"/>
              </a:lnSpc>
            </a:pPr>
            <a:r>
              <a:rPr dirty="0" sz="2900" spc="204">
                <a:latin typeface="Verdana"/>
                <a:cs typeface="Verdana"/>
              </a:rPr>
              <a:t>about</a:t>
            </a:r>
            <a:r>
              <a:rPr dirty="0" sz="2900" spc="250">
                <a:latin typeface="Verdana"/>
                <a:cs typeface="Verdana"/>
              </a:rPr>
              <a:t> </a:t>
            </a:r>
            <a:r>
              <a:rPr dirty="0" sz="2900" spc="200">
                <a:latin typeface="Verdana"/>
                <a:cs typeface="Verdana"/>
              </a:rPr>
              <a:t>sanitation,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higher</a:t>
            </a:r>
            <a:r>
              <a:rPr dirty="0" sz="2900" spc="275">
                <a:latin typeface="Verdana"/>
                <a:cs typeface="Verdana"/>
              </a:rPr>
              <a:t> </a:t>
            </a:r>
            <a:r>
              <a:rPr dirty="0" sz="2900" spc="200">
                <a:latin typeface="Verdana"/>
                <a:cs typeface="Verdana"/>
              </a:rPr>
              <a:t>income</a:t>
            </a:r>
            <a:r>
              <a:rPr dirty="0" sz="2900" spc="280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levels, </a:t>
            </a:r>
            <a:r>
              <a:rPr dirty="0" sz="2900" spc="150">
                <a:latin typeface="Verdana"/>
                <a:cs typeface="Verdana"/>
              </a:rPr>
              <a:t>and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165">
                <a:latin typeface="Verdana"/>
                <a:cs typeface="Verdana"/>
              </a:rPr>
              <a:t>the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10">
                <a:latin typeface="Verdana"/>
                <a:cs typeface="Verdana"/>
              </a:rPr>
              <a:t>impact</a:t>
            </a:r>
            <a:r>
              <a:rPr dirty="0" sz="2900" spc="254">
                <a:latin typeface="Verdana"/>
                <a:cs typeface="Verdana"/>
              </a:rPr>
              <a:t> </a:t>
            </a:r>
            <a:r>
              <a:rPr dirty="0" sz="2900" spc="190">
                <a:latin typeface="Verdana"/>
                <a:cs typeface="Verdana"/>
              </a:rPr>
              <a:t>of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245">
                <a:latin typeface="Verdana"/>
                <a:cs typeface="Verdana"/>
              </a:rPr>
              <a:t>celebrities</a:t>
            </a:r>
            <a:r>
              <a:rPr dirty="0" sz="2900" spc="254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and</a:t>
            </a:r>
            <a:r>
              <a:rPr dirty="0" sz="2900" spc="270">
                <a:latin typeface="Verdana"/>
                <a:cs typeface="Verdana"/>
              </a:rPr>
              <a:t> </a:t>
            </a:r>
            <a:r>
              <a:rPr dirty="0" sz="2900" spc="215">
                <a:latin typeface="Verdana"/>
                <a:cs typeface="Verdana"/>
              </a:rPr>
              <a:t>social </a:t>
            </a:r>
            <a:r>
              <a:rPr dirty="0" sz="2900" spc="160">
                <a:latin typeface="Verdana"/>
                <a:cs typeface="Verdana"/>
              </a:rPr>
              <a:t>media</a:t>
            </a:r>
            <a:r>
              <a:rPr dirty="0" sz="2900" spc="245">
                <a:latin typeface="Verdana"/>
                <a:cs typeface="Verdana"/>
              </a:rPr>
              <a:t> </a:t>
            </a:r>
            <a:r>
              <a:rPr dirty="0" sz="2900" spc="130">
                <a:latin typeface="Verdana"/>
                <a:cs typeface="Verdana"/>
              </a:rPr>
              <a:t>on</a:t>
            </a:r>
            <a:r>
              <a:rPr dirty="0" sz="2900" spc="260">
                <a:latin typeface="Verdana"/>
                <a:cs typeface="Verdana"/>
              </a:rPr>
              <a:t> </a:t>
            </a:r>
            <a:r>
              <a:rPr dirty="0" sz="2900" spc="215">
                <a:latin typeface="Verdana"/>
                <a:cs typeface="Verdana"/>
              </a:rPr>
              <a:t>fashion</a:t>
            </a:r>
            <a:r>
              <a:rPr dirty="0" sz="2900" spc="245">
                <a:latin typeface="Verdana"/>
                <a:cs typeface="Verdana"/>
              </a:rPr>
              <a:t> </a:t>
            </a:r>
            <a:r>
              <a:rPr dirty="0" sz="2900" spc="150">
                <a:latin typeface="Verdana"/>
                <a:cs typeface="Verdana"/>
              </a:rPr>
              <a:t>and</a:t>
            </a:r>
            <a:r>
              <a:rPr dirty="0" sz="2900" spc="265">
                <a:latin typeface="Verdana"/>
                <a:cs typeface="Verdana"/>
              </a:rPr>
              <a:t> </a:t>
            </a:r>
            <a:r>
              <a:rPr dirty="0" sz="2900" spc="160">
                <a:latin typeface="Verdana"/>
                <a:cs typeface="Verdana"/>
              </a:rPr>
              <a:t>health.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96867"/>
            <a:ext cx="8237220" cy="2493645"/>
            <a:chOff x="0" y="3896867"/>
            <a:chExt cx="8237220" cy="2493645"/>
          </a:xfrm>
        </p:grpSpPr>
        <p:sp>
          <p:nvSpPr>
            <p:cNvPr id="4" name="object 4" descr=""/>
            <p:cNvSpPr/>
            <p:nvPr/>
          </p:nvSpPr>
          <p:spPr>
            <a:xfrm>
              <a:off x="0" y="3896867"/>
              <a:ext cx="8237220" cy="2493645"/>
            </a:xfrm>
            <a:custGeom>
              <a:avLst/>
              <a:gdLst/>
              <a:ahLst/>
              <a:cxnLst/>
              <a:rect l="l" t="t" r="r" b="b"/>
              <a:pathLst>
                <a:path w="8237220" h="2493645">
                  <a:moveTo>
                    <a:pt x="7337425" y="0"/>
                  </a:moveTo>
                  <a:lnTo>
                    <a:pt x="899744" y="0"/>
                  </a:lnTo>
                  <a:lnTo>
                    <a:pt x="848776" y="1442"/>
                  </a:lnTo>
                  <a:lnTo>
                    <a:pt x="798218" y="5740"/>
                  </a:lnTo>
                  <a:lnTo>
                    <a:pt x="748179" y="12847"/>
                  </a:lnTo>
                  <a:lnTo>
                    <a:pt x="698770" y="22719"/>
                  </a:lnTo>
                  <a:lnTo>
                    <a:pt x="650101" y="35310"/>
                  </a:lnTo>
                  <a:lnTo>
                    <a:pt x="602282" y="50575"/>
                  </a:lnTo>
                  <a:lnTo>
                    <a:pt x="555423" y="68468"/>
                  </a:lnTo>
                  <a:lnTo>
                    <a:pt x="509634" y="88945"/>
                  </a:lnTo>
                  <a:lnTo>
                    <a:pt x="465025" y="111961"/>
                  </a:lnTo>
                  <a:lnTo>
                    <a:pt x="421706" y="137469"/>
                  </a:lnTo>
                  <a:lnTo>
                    <a:pt x="379788" y="165424"/>
                  </a:lnTo>
                  <a:lnTo>
                    <a:pt x="339380" y="195782"/>
                  </a:lnTo>
                  <a:lnTo>
                    <a:pt x="300593" y="228498"/>
                  </a:lnTo>
                  <a:lnTo>
                    <a:pt x="263537" y="263525"/>
                  </a:lnTo>
                  <a:lnTo>
                    <a:pt x="228518" y="300566"/>
                  </a:lnTo>
                  <a:lnTo>
                    <a:pt x="195808" y="339337"/>
                  </a:lnTo>
                  <a:lnTo>
                    <a:pt x="165453" y="379728"/>
                  </a:lnTo>
                  <a:lnTo>
                    <a:pt x="137498" y="421628"/>
                  </a:lnTo>
                  <a:lnTo>
                    <a:pt x="111989" y="464928"/>
                  </a:lnTo>
                  <a:lnTo>
                    <a:pt x="88971" y="509519"/>
                  </a:lnTo>
                  <a:lnTo>
                    <a:pt x="68491" y="555291"/>
                  </a:lnTo>
                  <a:lnTo>
                    <a:pt x="50593" y="602134"/>
                  </a:lnTo>
                  <a:lnTo>
                    <a:pt x="35324" y="649938"/>
                  </a:lnTo>
                  <a:lnTo>
                    <a:pt x="22729" y="698594"/>
                  </a:lnTo>
                  <a:lnTo>
                    <a:pt x="12853" y="747992"/>
                  </a:lnTo>
                  <a:lnTo>
                    <a:pt x="5743" y="798022"/>
                  </a:lnTo>
                  <a:lnTo>
                    <a:pt x="1443" y="848575"/>
                  </a:lnTo>
                  <a:lnTo>
                    <a:pt x="0" y="899541"/>
                  </a:lnTo>
                  <a:lnTo>
                    <a:pt x="0" y="1593723"/>
                  </a:lnTo>
                  <a:lnTo>
                    <a:pt x="1443" y="1644688"/>
                  </a:lnTo>
                  <a:lnTo>
                    <a:pt x="5743" y="1695241"/>
                  </a:lnTo>
                  <a:lnTo>
                    <a:pt x="12853" y="1745271"/>
                  </a:lnTo>
                  <a:lnTo>
                    <a:pt x="22729" y="1794669"/>
                  </a:lnTo>
                  <a:lnTo>
                    <a:pt x="35324" y="1843325"/>
                  </a:lnTo>
                  <a:lnTo>
                    <a:pt x="50593" y="1891129"/>
                  </a:lnTo>
                  <a:lnTo>
                    <a:pt x="68491" y="1937972"/>
                  </a:lnTo>
                  <a:lnTo>
                    <a:pt x="88971" y="1983744"/>
                  </a:lnTo>
                  <a:lnTo>
                    <a:pt x="111989" y="2028335"/>
                  </a:lnTo>
                  <a:lnTo>
                    <a:pt x="137498" y="2071635"/>
                  </a:lnTo>
                  <a:lnTo>
                    <a:pt x="165453" y="2113535"/>
                  </a:lnTo>
                  <a:lnTo>
                    <a:pt x="195808" y="2153926"/>
                  </a:lnTo>
                  <a:lnTo>
                    <a:pt x="228518" y="2192697"/>
                  </a:lnTo>
                  <a:lnTo>
                    <a:pt x="263537" y="2229739"/>
                  </a:lnTo>
                  <a:lnTo>
                    <a:pt x="300593" y="2264765"/>
                  </a:lnTo>
                  <a:lnTo>
                    <a:pt x="339380" y="2297481"/>
                  </a:lnTo>
                  <a:lnTo>
                    <a:pt x="379788" y="2327839"/>
                  </a:lnTo>
                  <a:lnTo>
                    <a:pt x="421706" y="2355794"/>
                  </a:lnTo>
                  <a:lnTo>
                    <a:pt x="465025" y="2381302"/>
                  </a:lnTo>
                  <a:lnTo>
                    <a:pt x="509634" y="2404318"/>
                  </a:lnTo>
                  <a:lnTo>
                    <a:pt x="555423" y="2424795"/>
                  </a:lnTo>
                  <a:lnTo>
                    <a:pt x="602282" y="2442688"/>
                  </a:lnTo>
                  <a:lnTo>
                    <a:pt x="650101" y="2457953"/>
                  </a:lnTo>
                  <a:lnTo>
                    <a:pt x="698770" y="2470544"/>
                  </a:lnTo>
                  <a:lnTo>
                    <a:pt x="748179" y="2480416"/>
                  </a:lnTo>
                  <a:lnTo>
                    <a:pt x="798218" y="2487523"/>
                  </a:lnTo>
                  <a:lnTo>
                    <a:pt x="848776" y="2491821"/>
                  </a:lnTo>
                  <a:lnTo>
                    <a:pt x="899744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57411" y="2327839"/>
                  </a:lnTo>
                  <a:lnTo>
                    <a:pt x="7897828" y="2297481"/>
                  </a:lnTo>
                  <a:lnTo>
                    <a:pt x="7936626" y="2264765"/>
                  </a:lnTo>
                  <a:lnTo>
                    <a:pt x="7973695" y="2229739"/>
                  </a:lnTo>
                  <a:lnTo>
                    <a:pt x="8008721" y="2192697"/>
                  </a:lnTo>
                  <a:lnTo>
                    <a:pt x="8041437" y="2153926"/>
                  </a:lnTo>
                  <a:lnTo>
                    <a:pt x="8071795" y="2113535"/>
                  </a:lnTo>
                  <a:lnTo>
                    <a:pt x="8099750" y="2071635"/>
                  </a:lnTo>
                  <a:lnTo>
                    <a:pt x="8125258" y="2028335"/>
                  </a:lnTo>
                  <a:lnTo>
                    <a:pt x="8148274" y="1983744"/>
                  </a:lnTo>
                  <a:lnTo>
                    <a:pt x="8168751" y="1937972"/>
                  </a:lnTo>
                  <a:lnTo>
                    <a:pt x="8186644" y="1891129"/>
                  </a:lnTo>
                  <a:lnTo>
                    <a:pt x="8201909" y="1843325"/>
                  </a:lnTo>
                  <a:lnTo>
                    <a:pt x="8214500" y="1794669"/>
                  </a:lnTo>
                  <a:lnTo>
                    <a:pt x="8224372" y="1745271"/>
                  </a:lnTo>
                  <a:lnTo>
                    <a:pt x="8231479" y="1695241"/>
                  </a:lnTo>
                  <a:lnTo>
                    <a:pt x="8235777" y="1644688"/>
                  </a:lnTo>
                  <a:lnTo>
                    <a:pt x="8237220" y="1593723"/>
                  </a:lnTo>
                  <a:lnTo>
                    <a:pt x="8237220" y="899541"/>
                  </a:lnTo>
                  <a:lnTo>
                    <a:pt x="8235777" y="848575"/>
                  </a:lnTo>
                  <a:lnTo>
                    <a:pt x="8231479" y="798022"/>
                  </a:lnTo>
                  <a:lnTo>
                    <a:pt x="8224372" y="747992"/>
                  </a:lnTo>
                  <a:lnTo>
                    <a:pt x="8214500" y="698594"/>
                  </a:lnTo>
                  <a:lnTo>
                    <a:pt x="8201909" y="649938"/>
                  </a:lnTo>
                  <a:lnTo>
                    <a:pt x="8186644" y="602134"/>
                  </a:lnTo>
                  <a:lnTo>
                    <a:pt x="8168751" y="555291"/>
                  </a:lnTo>
                  <a:lnTo>
                    <a:pt x="8148274" y="509519"/>
                  </a:lnTo>
                  <a:lnTo>
                    <a:pt x="8125258" y="464928"/>
                  </a:lnTo>
                  <a:lnTo>
                    <a:pt x="8099750" y="421628"/>
                  </a:lnTo>
                  <a:lnTo>
                    <a:pt x="8071795" y="379728"/>
                  </a:lnTo>
                  <a:lnTo>
                    <a:pt x="8041437" y="339337"/>
                  </a:lnTo>
                  <a:lnTo>
                    <a:pt x="8008721" y="300566"/>
                  </a:lnTo>
                  <a:lnTo>
                    <a:pt x="7973695" y="263525"/>
                  </a:lnTo>
                  <a:lnTo>
                    <a:pt x="7936626" y="228498"/>
                  </a:lnTo>
                  <a:lnTo>
                    <a:pt x="7897828" y="195782"/>
                  </a:lnTo>
                  <a:lnTo>
                    <a:pt x="7857411" y="165424"/>
                  </a:lnTo>
                  <a:lnTo>
                    <a:pt x="7815485" y="13746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205D8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852" y="4203191"/>
              <a:ext cx="2011680" cy="20086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2608" y="4122419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5" h="1983104">
                  <a:moveTo>
                    <a:pt x="991362" y="0"/>
                  </a:moveTo>
                  <a:lnTo>
                    <a:pt x="943329" y="1143"/>
                  </a:lnTo>
                  <a:lnTo>
                    <a:pt x="895887" y="4538"/>
                  </a:lnTo>
                  <a:lnTo>
                    <a:pt x="849087" y="10133"/>
                  </a:lnTo>
                  <a:lnTo>
                    <a:pt x="802981" y="17876"/>
                  </a:lnTo>
                  <a:lnTo>
                    <a:pt x="757620" y="27715"/>
                  </a:lnTo>
                  <a:lnTo>
                    <a:pt x="713057" y="39598"/>
                  </a:lnTo>
                  <a:lnTo>
                    <a:pt x="669344" y="53473"/>
                  </a:lnTo>
                  <a:lnTo>
                    <a:pt x="626532" y="69289"/>
                  </a:lnTo>
                  <a:lnTo>
                    <a:pt x="584674" y="86993"/>
                  </a:lnTo>
                  <a:lnTo>
                    <a:pt x="543821" y="106533"/>
                  </a:lnTo>
                  <a:lnTo>
                    <a:pt x="504025" y="127858"/>
                  </a:lnTo>
                  <a:lnTo>
                    <a:pt x="465339" y="150915"/>
                  </a:lnTo>
                  <a:lnTo>
                    <a:pt x="427814" y="175652"/>
                  </a:lnTo>
                  <a:lnTo>
                    <a:pt x="391502" y="202018"/>
                  </a:lnTo>
                  <a:lnTo>
                    <a:pt x="356455" y="229961"/>
                  </a:lnTo>
                  <a:lnTo>
                    <a:pt x="322725" y="259429"/>
                  </a:lnTo>
                  <a:lnTo>
                    <a:pt x="290364" y="290369"/>
                  </a:lnTo>
                  <a:lnTo>
                    <a:pt x="259424" y="322730"/>
                  </a:lnTo>
                  <a:lnTo>
                    <a:pt x="229957" y="356460"/>
                  </a:lnTo>
                  <a:lnTo>
                    <a:pt x="202015" y="391507"/>
                  </a:lnTo>
                  <a:lnTo>
                    <a:pt x="175649" y="427820"/>
                  </a:lnTo>
                  <a:lnTo>
                    <a:pt x="150912" y="465345"/>
                  </a:lnTo>
                  <a:lnTo>
                    <a:pt x="127855" y="504031"/>
                  </a:lnTo>
                  <a:lnTo>
                    <a:pt x="106531" y="543826"/>
                  </a:lnTo>
                  <a:lnTo>
                    <a:pt x="86991" y="584679"/>
                  </a:lnTo>
                  <a:lnTo>
                    <a:pt x="69287" y="626537"/>
                  </a:lnTo>
                  <a:lnTo>
                    <a:pt x="53472" y="669349"/>
                  </a:lnTo>
                  <a:lnTo>
                    <a:pt x="39597" y="713062"/>
                  </a:lnTo>
                  <a:lnTo>
                    <a:pt x="27714" y="757624"/>
                  </a:lnTo>
                  <a:lnTo>
                    <a:pt x="17875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5" y="1179739"/>
                  </a:lnTo>
                  <a:lnTo>
                    <a:pt x="27714" y="1225099"/>
                  </a:lnTo>
                  <a:lnTo>
                    <a:pt x="39597" y="1269661"/>
                  </a:lnTo>
                  <a:lnTo>
                    <a:pt x="53472" y="1313374"/>
                  </a:lnTo>
                  <a:lnTo>
                    <a:pt x="69287" y="1356186"/>
                  </a:lnTo>
                  <a:lnTo>
                    <a:pt x="86991" y="1398044"/>
                  </a:lnTo>
                  <a:lnTo>
                    <a:pt x="106531" y="1438897"/>
                  </a:lnTo>
                  <a:lnTo>
                    <a:pt x="127855" y="1478692"/>
                  </a:lnTo>
                  <a:lnTo>
                    <a:pt x="150912" y="1517378"/>
                  </a:lnTo>
                  <a:lnTo>
                    <a:pt x="175649" y="1554903"/>
                  </a:lnTo>
                  <a:lnTo>
                    <a:pt x="202015" y="1591216"/>
                  </a:lnTo>
                  <a:lnTo>
                    <a:pt x="229957" y="1626263"/>
                  </a:lnTo>
                  <a:lnTo>
                    <a:pt x="259424" y="1659993"/>
                  </a:lnTo>
                  <a:lnTo>
                    <a:pt x="290364" y="1692354"/>
                  </a:lnTo>
                  <a:lnTo>
                    <a:pt x="322725" y="1723294"/>
                  </a:lnTo>
                  <a:lnTo>
                    <a:pt x="356455" y="1752762"/>
                  </a:lnTo>
                  <a:lnTo>
                    <a:pt x="391502" y="1780705"/>
                  </a:lnTo>
                  <a:lnTo>
                    <a:pt x="427814" y="1807071"/>
                  </a:lnTo>
                  <a:lnTo>
                    <a:pt x="465339" y="1831808"/>
                  </a:lnTo>
                  <a:lnTo>
                    <a:pt x="504025" y="1854865"/>
                  </a:lnTo>
                  <a:lnTo>
                    <a:pt x="543821" y="1876190"/>
                  </a:lnTo>
                  <a:lnTo>
                    <a:pt x="584674" y="1895730"/>
                  </a:lnTo>
                  <a:lnTo>
                    <a:pt x="626532" y="1913434"/>
                  </a:lnTo>
                  <a:lnTo>
                    <a:pt x="669344" y="1929250"/>
                  </a:lnTo>
                  <a:lnTo>
                    <a:pt x="713057" y="1943125"/>
                  </a:lnTo>
                  <a:lnTo>
                    <a:pt x="757620" y="1955008"/>
                  </a:lnTo>
                  <a:lnTo>
                    <a:pt x="802981" y="1964847"/>
                  </a:lnTo>
                  <a:lnTo>
                    <a:pt x="849087" y="1972590"/>
                  </a:lnTo>
                  <a:lnTo>
                    <a:pt x="895887" y="1978185"/>
                  </a:lnTo>
                  <a:lnTo>
                    <a:pt x="943329" y="1981580"/>
                  </a:lnTo>
                  <a:lnTo>
                    <a:pt x="991362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46480" y="4362450"/>
            <a:ext cx="127571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900" spc="-15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3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50544" y="5048250"/>
            <a:ext cx="126555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83177" y="4189856"/>
            <a:ext cx="1703705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7800"/>
              </a:lnSpc>
              <a:spcBef>
                <a:spcPts val="95"/>
              </a:spcBef>
            </a:pPr>
            <a:r>
              <a:rPr dirty="0" sz="4600" spc="-5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10">
                <a:solidFill>
                  <a:srgbClr val="FFFFFF"/>
                </a:solidFill>
                <a:latin typeface="Arial"/>
                <a:cs typeface="Arial"/>
              </a:rPr>
              <a:t>5.60%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96595" y="3326333"/>
            <a:ext cx="4591050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7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5000" spc="-45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5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587997" y="2963951"/>
            <a:ext cx="4002404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65">
                <a:latin typeface="Verdana"/>
                <a:cs typeface="Verdana"/>
              </a:rPr>
              <a:t>Cotton</a:t>
            </a:r>
            <a:r>
              <a:rPr dirty="0" sz="4000" spc="-325">
                <a:latin typeface="Verdana"/>
                <a:cs typeface="Verdana"/>
              </a:rPr>
              <a:t> </a:t>
            </a:r>
            <a:r>
              <a:rPr dirty="0" sz="4000" spc="-10">
                <a:latin typeface="Verdana"/>
                <a:cs typeface="Verdana"/>
              </a:rPr>
              <a:t>Balls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65">
                <a:latin typeface="Verdana"/>
                <a:cs typeface="Verdana"/>
              </a:rPr>
              <a:t>Cotton</a:t>
            </a:r>
            <a:r>
              <a:rPr dirty="0" sz="4000" spc="-325">
                <a:latin typeface="Verdana"/>
                <a:cs typeface="Verdana"/>
              </a:rPr>
              <a:t> </a:t>
            </a:r>
            <a:r>
              <a:rPr dirty="0" sz="4000" spc="-10">
                <a:latin typeface="Verdana"/>
                <a:cs typeface="Verdana"/>
              </a:rPr>
              <a:t>Swabs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873963" y="6093713"/>
            <a:ext cx="3715385" cy="1436370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marL="411480" marR="5080" indent="-399415">
              <a:lnSpc>
                <a:spcPts val="5100"/>
              </a:lnSpc>
              <a:spcBef>
                <a:spcPts val="1025"/>
              </a:spcBef>
            </a:pPr>
            <a:r>
              <a:rPr dirty="0" sz="5000" spc="114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5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587997" y="5722391"/>
            <a:ext cx="2561590" cy="215963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155">
                <a:latin typeface="Verdana"/>
                <a:cs typeface="Verdana"/>
              </a:rPr>
              <a:t>Home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latin typeface="Verdana"/>
                <a:cs typeface="Verdana"/>
              </a:rPr>
              <a:t>Hospital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40">
                <a:latin typeface="Verdana"/>
                <a:cs typeface="Verdana"/>
              </a:rPr>
              <a:t>Clinic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204"/>
              <a:t> </a:t>
            </a:r>
            <a:r>
              <a:rPr dirty="0" sz="5000" spc="140"/>
              <a:t>Cotton</a:t>
            </a:r>
            <a:r>
              <a:rPr dirty="0" sz="5000" spc="-210"/>
              <a:t> </a:t>
            </a:r>
            <a:r>
              <a:rPr dirty="0" sz="5000" spc="75"/>
              <a:t>Balls</a:t>
            </a:r>
            <a:r>
              <a:rPr dirty="0" sz="5000" spc="-175"/>
              <a:t> </a:t>
            </a:r>
            <a:r>
              <a:rPr dirty="0" sz="5000"/>
              <a:t>Market</a:t>
            </a:r>
            <a:r>
              <a:rPr dirty="0" sz="5000" spc="-190"/>
              <a:t> </a:t>
            </a:r>
            <a:r>
              <a:rPr dirty="0" sz="5000"/>
              <a:t>Revenue</a:t>
            </a:r>
            <a:r>
              <a:rPr dirty="0" sz="5000" spc="-200"/>
              <a:t> </a:t>
            </a:r>
            <a:r>
              <a:rPr dirty="0" sz="5000"/>
              <a:t>share</a:t>
            </a:r>
            <a:r>
              <a:rPr dirty="0" sz="5000" spc="-195"/>
              <a:t> </a:t>
            </a:r>
            <a:r>
              <a:rPr dirty="0" sz="5000" spc="140"/>
              <a:t>for</a:t>
            </a:r>
            <a:r>
              <a:rPr dirty="0" sz="5000" spc="-204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434066" y="5085715"/>
            <a:ext cx="6828790" cy="2056764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2459990" marR="5080" indent="-2447925">
              <a:lnSpc>
                <a:spcPts val="7600"/>
              </a:lnSpc>
              <a:spcBef>
                <a:spcPts val="990"/>
              </a:spcBef>
              <a:tabLst>
                <a:tab pos="3085465" algn="l"/>
              </a:tabLst>
            </a:pPr>
            <a:r>
              <a:rPr dirty="0" sz="7000" spc="645">
                <a:latin typeface="Lato"/>
                <a:cs typeface="Lato"/>
              </a:rPr>
              <a:t>N</a:t>
            </a:r>
            <a:r>
              <a:rPr dirty="0" sz="7000" spc="650">
                <a:latin typeface="Lato"/>
                <a:cs typeface="Lato"/>
              </a:rPr>
              <a:t>o</a:t>
            </a:r>
            <a:r>
              <a:rPr dirty="0" sz="7000" spc="645">
                <a:latin typeface="Lato"/>
                <a:cs typeface="Lato"/>
              </a:rPr>
              <a:t>rt</a:t>
            </a:r>
            <a:r>
              <a:rPr dirty="0" sz="7000" spc="-40">
                <a:latin typeface="Lato"/>
                <a:cs typeface="Lato"/>
              </a:rPr>
              <a:t>h</a:t>
            </a:r>
            <a:r>
              <a:rPr dirty="0" sz="7000">
                <a:latin typeface="Lato"/>
                <a:cs typeface="Lato"/>
              </a:rPr>
              <a:t>	</a:t>
            </a:r>
            <a:r>
              <a:rPr dirty="0" sz="7000" spc="655">
                <a:latin typeface="Lato"/>
                <a:cs typeface="Lato"/>
              </a:rPr>
              <a:t>A</a:t>
            </a:r>
            <a:r>
              <a:rPr dirty="0" sz="7000" spc="660">
                <a:latin typeface="Lato"/>
                <a:cs typeface="Lato"/>
              </a:rPr>
              <a:t>m</a:t>
            </a:r>
            <a:r>
              <a:rPr dirty="0" sz="7000" spc="655">
                <a:latin typeface="Lato"/>
                <a:cs typeface="Lato"/>
              </a:rPr>
              <a:t>e</a:t>
            </a:r>
            <a:r>
              <a:rPr dirty="0" sz="7000" spc="650">
                <a:latin typeface="Lato"/>
                <a:cs typeface="Lato"/>
              </a:rPr>
              <a:t>r</a:t>
            </a:r>
            <a:r>
              <a:rPr dirty="0" sz="7000" spc="655">
                <a:latin typeface="Lato"/>
                <a:cs typeface="Lato"/>
              </a:rPr>
              <a:t>i</a:t>
            </a:r>
            <a:r>
              <a:rPr dirty="0" sz="7000" spc="645">
                <a:latin typeface="Lato"/>
                <a:cs typeface="Lato"/>
              </a:rPr>
              <a:t>c</a:t>
            </a:r>
            <a:r>
              <a:rPr dirty="0" sz="7000" spc="-35">
                <a:latin typeface="Lato"/>
                <a:cs typeface="Lato"/>
              </a:rPr>
              <a:t>a</a:t>
            </a:r>
            <a:r>
              <a:rPr dirty="0" sz="7000" spc="555">
                <a:latin typeface="Lato"/>
                <a:cs typeface="Lato"/>
              </a:rPr>
              <a:t> </a:t>
            </a:r>
            <a:r>
              <a:rPr dirty="0" sz="7000" spc="645">
                <a:latin typeface="Lato"/>
                <a:cs typeface="Lato"/>
              </a:rPr>
              <a:t>4</a:t>
            </a:r>
            <a:r>
              <a:rPr dirty="0" sz="7000" spc="-45">
                <a:latin typeface="Lato"/>
                <a:cs typeface="Lato"/>
              </a:rPr>
              <a:t>0</a:t>
            </a:r>
            <a:r>
              <a:rPr dirty="0" sz="7000" spc="-1095">
                <a:latin typeface="Lato"/>
                <a:cs typeface="Lato"/>
              </a:rPr>
              <a:t> </a:t>
            </a:r>
            <a:r>
              <a:rPr dirty="0" sz="7000" spc="-50">
                <a:latin typeface="Lato"/>
                <a:cs typeface="Lato"/>
              </a:rPr>
              <a:t>%</a:t>
            </a:r>
            <a:endParaRPr sz="7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700271" y="1667255"/>
            <a:ext cx="10459720" cy="3328670"/>
            <a:chOff x="3700271" y="1667255"/>
            <a:chExt cx="10459720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5897879" y="1842515"/>
              <a:ext cx="8261984" cy="3045460"/>
            </a:xfrm>
            <a:custGeom>
              <a:avLst/>
              <a:gdLst/>
              <a:ahLst/>
              <a:cxnLst/>
              <a:rect l="l" t="t" r="r" b="b"/>
              <a:pathLst>
                <a:path w="8261984" h="3045460">
                  <a:moveTo>
                    <a:pt x="8111489" y="0"/>
                  </a:moveTo>
                  <a:lnTo>
                    <a:pt x="150114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4" y="3044951"/>
                  </a:lnTo>
                  <a:lnTo>
                    <a:pt x="8111489" y="3044951"/>
                  </a:lnTo>
                  <a:lnTo>
                    <a:pt x="8158849" y="3037277"/>
                  </a:lnTo>
                  <a:lnTo>
                    <a:pt x="8200046" y="3015922"/>
                  </a:lnTo>
                  <a:lnTo>
                    <a:pt x="8232574" y="2983394"/>
                  </a:lnTo>
                  <a:lnTo>
                    <a:pt x="8253929" y="2942197"/>
                  </a:lnTo>
                  <a:lnTo>
                    <a:pt x="8261604" y="2894837"/>
                  </a:lnTo>
                  <a:lnTo>
                    <a:pt x="8261604" y="150113"/>
                  </a:lnTo>
                  <a:lnTo>
                    <a:pt x="8253929" y="102754"/>
                  </a:lnTo>
                  <a:lnTo>
                    <a:pt x="8232574" y="61557"/>
                  </a:lnTo>
                  <a:lnTo>
                    <a:pt x="8200046" y="29029"/>
                  </a:lnTo>
                  <a:lnTo>
                    <a:pt x="8158849" y="7674"/>
                  </a:lnTo>
                  <a:lnTo>
                    <a:pt x="8111489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26735" y="1667255"/>
              <a:ext cx="9032875" cy="3328670"/>
            </a:xfrm>
            <a:custGeom>
              <a:avLst/>
              <a:gdLst/>
              <a:ahLst/>
              <a:cxnLst/>
              <a:rect l="l" t="t" r="r" b="b"/>
              <a:pathLst>
                <a:path w="9032875" h="3328670">
                  <a:moveTo>
                    <a:pt x="8882633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2633" y="3328416"/>
                  </a:lnTo>
                  <a:lnTo>
                    <a:pt x="8929993" y="3320741"/>
                  </a:lnTo>
                  <a:lnTo>
                    <a:pt x="8971190" y="3299386"/>
                  </a:lnTo>
                  <a:lnTo>
                    <a:pt x="9003718" y="3266858"/>
                  </a:lnTo>
                  <a:lnTo>
                    <a:pt x="9025073" y="3225661"/>
                  </a:lnTo>
                  <a:lnTo>
                    <a:pt x="9032748" y="3178302"/>
                  </a:lnTo>
                  <a:lnTo>
                    <a:pt x="9032748" y="150114"/>
                  </a:lnTo>
                  <a:lnTo>
                    <a:pt x="9025073" y="102754"/>
                  </a:lnTo>
                  <a:lnTo>
                    <a:pt x="9003718" y="61557"/>
                  </a:lnTo>
                  <a:lnTo>
                    <a:pt x="8971190" y="29029"/>
                  </a:lnTo>
                  <a:lnTo>
                    <a:pt x="8929993" y="7674"/>
                  </a:lnTo>
                  <a:lnTo>
                    <a:pt x="8882633" y="0"/>
                  </a:lnTo>
                  <a:close/>
                </a:path>
              </a:pathLst>
            </a:custGeom>
            <a:solidFill>
              <a:srgbClr val="B179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00271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B0A9A1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700271" y="5291328"/>
            <a:ext cx="10459720" cy="3328670"/>
            <a:chOff x="3700271" y="5291328"/>
            <a:chExt cx="10459720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897879" y="5466588"/>
              <a:ext cx="8261984" cy="3045460"/>
            </a:xfrm>
            <a:custGeom>
              <a:avLst/>
              <a:gdLst/>
              <a:ahLst/>
              <a:cxnLst/>
              <a:rect l="l" t="t" r="r" b="b"/>
              <a:pathLst>
                <a:path w="8261984" h="3045459">
                  <a:moveTo>
                    <a:pt x="8111489" y="0"/>
                  </a:moveTo>
                  <a:lnTo>
                    <a:pt x="150114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4" y="3044952"/>
                  </a:lnTo>
                  <a:lnTo>
                    <a:pt x="8111489" y="3044952"/>
                  </a:lnTo>
                  <a:lnTo>
                    <a:pt x="8158849" y="3037277"/>
                  </a:lnTo>
                  <a:lnTo>
                    <a:pt x="8200046" y="3015922"/>
                  </a:lnTo>
                  <a:lnTo>
                    <a:pt x="8232574" y="2983394"/>
                  </a:lnTo>
                  <a:lnTo>
                    <a:pt x="8253929" y="2942197"/>
                  </a:lnTo>
                  <a:lnTo>
                    <a:pt x="8261604" y="2894838"/>
                  </a:lnTo>
                  <a:lnTo>
                    <a:pt x="8261604" y="150113"/>
                  </a:lnTo>
                  <a:lnTo>
                    <a:pt x="8253929" y="102754"/>
                  </a:lnTo>
                  <a:lnTo>
                    <a:pt x="8232574" y="61557"/>
                  </a:lnTo>
                  <a:lnTo>
                    <a:pt x="8200046" y="29029"/>
                  </a:lnTo>
                  <a:lnTo>
                    <a:pt x="8158849" y="7674"/>
                  </a:lnTo>
                  <a:lnTo>
                    <a:pt x="8111489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26735" y="5291328"/>
              <a:ext cx="9032875" cy="3328670"/>
            </a:xfrm>
            <a:custGeom>
              <a:avLst/>
              <a:gdLst/>
              <a:ahLst/>
              <a:cxnLst/>
              <a:rect l="l" t="t" r="r" b="b"/>
              <a:pathLst>
                <a:path w="9032875" h="3328670">
                  <a:moveTo>
                    <a:pt x="8882633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2633" y="3328416"/>
                  </a:lnTo>
                  <a:lnTo>
                    <a:pt x="8929993" y="3320741"/>
                  </a:lnTo>
                  <a:lnTo>
                    <a:pt x="8971190" y="3299386"/>
                  </a:lnTo>
                  <a:lnTo>
                    <a:pt x="9003718" y="3266858"/>
                  </a:lnTo>
                  <a:lnTo>
                    <a:pt x="9025073" y="3225661"/>
                  </a:lnTo>
                  <a:lnTo>
                    <a:pt x="9032748" y="3178302"/>
                  </a:lnTo>
                  <a:lnTo>
                    <a:pt x="9032748" y="150113"/>
                  </a:lnTo>
                  <a:lnTo>
                    <a:pt x="9025073" y="102754"/>
                  </a:lnTo>
                  <a:lnTo>
                    <a:pt x="9003718" y="61557"/>
                  </a:lnTo>
                  <a:lnTo>
                    <a:pt x="8971190" y="29029"/>
                  </a:lnTo>
                  <a:lnTo>
                    <a:pt x="8929993" y="7674"/>
                  </a:lnTo>
                  <a:lnTo>
                    <a:pt x="8882633" y="0"/>
                  </a:lnTo>
                  <a:close/>
                </a:path>
              </a:pathLst>
            </a:custGeom>
            <a:solidFill>
              <a:srgbClr val="B0A9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700271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B1795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7576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4783" y="2522220"/>
            <a:ext cx="5716524" cy="5143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0846" y="3113532"/>
            <a:ext cx="6570091" cy="51892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30846" y="3710940"/>
            <a:ext cx="5593587" cy="515492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72484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20584" y="5857113"/>
            <a:ext cx="6391275" cy="409701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93153" y="6452996"/>
            <a:ext cx="4125595" cy="40919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87183" y="7054977"/>
            <a:ext cx="5748782" cy="404622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20584" y="7647813"/>
            <a:ext cx="3737991" cy="4091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91068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8241030" y="2242574"/>
            <a:ext cx="9479280" cy="7581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1940" marR="1591945" indent="-269875">
              <a:lnSpc>
                <a:spcPct val="116399"/>
              </a:lnSpc>
              <a:spcBef>
                <a:spcPts val="95"/>
              </a:spcBef>
              <a:buFont typeface="Arial"/>
              <a:buChar char="•"/>
              <a:tabLst>
                <a:tab pos="281940" algn="l"/>
                <a:tab pos="1021715" algn="l"/>
                <a:tab pos="2159000" algn="l"/>
                <a:tab pos="2217420" algn="l"/>
                <a:tab pos="3461385" algn="l"/>
                <a:tab pos="3495675" algn="l"/>
                <a:tab pos="3890010" algn="l"/>
                <a:tab pos="4414520" algn="l"/>
                <a:tab pos="4556125" algn="l"/>
                <a:tab pos="5412740" algn="l"/>
                <a:tab pos="5727700" algn="l"/>
                <a:tab pos="6116955" algn="l"/>
              </a:tabLst>
            </a:pP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170">
                <a:solidFill>
                  <a:srgbClr val="FFFFFF"/>
                </a:solidFill>
                <a:latin typeface="Lato"/>
                <a:cs typeface="Lato"/>
              </a:rPr>
              <a:t>Balls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witnessing significant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growth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75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near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future.</a:t>
            </a:r>
            <a:endParaRPr sz="2500">
              <a:latin typeface="Lato"/>
              <a:cs typeface="Lato"/>
            </a:endParaRPr>
          </a:p>
          <a:p>
            <a:pPr marL="281940" marR="933450" indent="-269875">
              <a:lnSpc>
                <a:spcPct val="116799"/>
              </a:lnSpc>
              <a:spcBef>
                <a:spcPts val="5"/>
              </a:spcBef>
              <a:buFont typeface="Arial"/>
              <a:buChar char="•"/>
              <a:tabLst>
                <a:tab pos="281940" algn="l"/>
                <a:tab pos="1560195" algn="l"/>
                <a:tab pos="2119630" algn="l"/>
                <a:tab pos="2792730" algn="l"/>
                <a:tab pos="2848610" algn="l"/>
                <a:tab pos="3317240" algn="l"/>
                <a:tab pos="3579495" algn="l"/>
                <a:tab pos="4238625" algn="l"/>
                <a:tab pos="4795520" algn="l"/>
                <a:tab pos="5266055" algn="l"/>
                <a:tab pos="5893435" algn="l"/>
                <a:tab pos="6322060" algn="l"/>
                <a:tab pos="6555105" algn="l"/>
                <a:tab pos="7458709" algn="l"/>
              </a:tabLst>
            </a:pP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swabs,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Lato"/>
                <a:cs typeface="Lato"/>
              </a:rPr>
              <a:t>also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Lato"/>
                <a:cs typeface="Lato"/>
              </a:rPr>
              <a:t>known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as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-20">
                <a:solidFill>
                  <a:srgbClr val="FFFFFF"/>
                </a:solidFill>
                <a:latin typeface="Lato"/>
                <a:cs typeface="Lato"/>
              </a:rPr>
              <a:t>Q</a:t>
            </a:r>
            <a:r>
              <a:rPr dirty="0" sz="2500" spc="-3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-</a:t>
            </a:r>
            <a:r>
              <a:rPr dirty="0" sz="2500" spc="-3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Lato"/>
                <a:cs typeface="Lato"/>
              </a:rPr>
              <a:t>t</a:t>
            </a:r>
            <a:r>
              <a:rPr dirty="0" sz="2500" spc="-3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Lato"/>
                <a:cs typeface="Lato"/>
              </a:rPr>
              <a:t>ips,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have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gained </a:t>
            </a:r>
            <a:r>
              <a:rPr dirty="0" sz="2500" spc="204">
                <a:solidFill>
                  <a:srgbClr val="FFFFFF"/>
                </a:solidFill>
                <a:latin typeface="Lato"/>
                <a:cs typeface="Lato"/>
              </a:rPr>
              <a:t>popularity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0">
                <a:solidFill>
                  <a:srgbClr val="FFFFFF"/>
                </a:solidFill>
                <a:latin typeface="Lato"/>
                <a:cs typeface="Lato"/>
              </a:rPr>
              <a:t>due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95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Lato"/>
                <a:cs typeface="Lato"/>
              </a:rPr>
              <a:t>their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precision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Lato"/>
                <a:cs typeface="Lato"/>
              </a:rPr>
              <a:t>application.</a:t>
            </a:r>
            <a:endParaRPr sz="2500">
              <a:latin typeface="Lato"/>
              <a:cs typeface="Lato"/>
            </a:endParaRPr>
          </a:p>
          <a:p>
            <a:pPr marL="281940" marR="322580" indent="-269875">
              <a:lnSpc>
                <a:spcPts val="3500"/>
              </a:lnSpc>
              <a:spcBef>
                <a:spcPts val="190"/>
              </a:spcBef>
              <a:buFont typeface="Arial"/>
              <a:buChar char="•"/>
              <a:tabLst>
                <a:tab pos="281940" algn="l"/>
                <a:tab pos="1021715" algn="l"/>
                <a:tab pos="1240790" algn="l"/>
                <a:tab pos="1802130" algn="l"/>
                <a:tab pos="2630805" algn="l"/>
                <a:tab pos="3150235" algn="l"/>
                <a:tab pos="3839210" algn="l"/>
                <a:tab pos="3870325" algn="l"/>
                <a:tab pos="5688965" algn="l"/>
                <a:tab pos="5737860" algn="l"/>
                <a:tab pos="6154420" algn="l"/>
                <a:tab pos="6350635" algn="l"/>
                <a:tab pos="7369809" algn="l"/>
                <a:tab pos="7687945" algn="l"/>
                <a:tab pos="8261984" algn="l"/>
              </a:tabLst>
            </a:pP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Lato"/>
                <a:cs typeface="Lato"/>
              </a:rPr>
              <a:t>soft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texture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204">
                <a:solidFill>
                  <a:srgbClr val="FFFFFF"/>
                </a:solidFill>
                <a:latin typeface="Lato"/>
                <a:cs typeface="Lato"/>
              </a:rPr>
              <a:t>versatility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9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Lato"/>
                <a:cs typeface="Lato"/>
              </a:rPr>
              <a:t>balls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make them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popular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Lato"/>
                <a:cs typeface="Lato"/>
              </a:rPr>
              <a:t>among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consumers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13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various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cosmetic</a:t>
            </a:r>
            <a:endParaRPr sz="2500">
              <a:latin typeface="Lato"/>
              <a:cs typeface="Lato"/>
            </a:endParaRPr>
          </a:p>
          <a:p>
            <a:pPr marL="281940">
              <a:lnSpc>
                <a:spcPct val="100000"/>
              </a:lnSpc>
              <a:spcBef>
                <a:spcPts val="310"/>
              </a:spcBef>
              <a:tabLst>
                <a:tab pos="1002030" algn="l"/>
                <a:tab pos="2553335" algn="l"/>
                <a:tab pos="3382645" algn="l"/>
              </a:tabLst>
            </a:pP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personal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Lato"/>
                <a:cs typeface="Lato"/>
              </a:rPr>
              <a:t>care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10">
                <a:solidFill>
                  <a:srgbClr val="FFFFFF"/>
                </a:solidFill>
                <a:latin typeface="Lato"/>
                <a:cs typeface="Lato"/>
              </a:rPr>
              <a:t>applications.</a:t>
            </a:r>
            <a:endParaRPr sz="2500">
              <a:latin typeface="Lato"/>
              <a:cs typeface="Lato"/>
            </a:endParaRPr>
          </a:p>
          <a:p>
            <a:pPr marL="281940" marR="5080" indent="-269875">
              <a:lnSpc>
                <a:spcPts val="3500"/>
              </a:lnSpc>
              <a:spcBef>
                <a:spcPts val="195"/>
              </a:spcBef>
              <a:buFont typeface="Arial"/>
              <a:buChar char="•"/>
              <a:tabLst>
                <a:tab pos="281940" algn="l"/>
                <a:tab pos="1304925" algn="l"/>
                <a:tab pos="1984375" algn="l"/>
                <a:tab pos="2536825" algn="l"/>
                <a:tab pos="3202940" algn="l"/>
                <a:tab pos="4110354" algn="l"/>
                <a:tab pos="4227195" algn="l"/>
                <a:tab pos="4692650" algn="l"/>
                <a:tab pos="4790440" algn="l"/>
                <a:tab pos="5427980" algn="l"/>
                <a:tab pos="6100445" algn="l"/>
                <a:tab pos="6936740" algn="l"/>
                <a:tab pos="8161655" algn="l"/>
                <a:tab pos="8890635" algn="l"/>
              </a:tabLst>
            </a:pPr>
            <a:r>
              <a:rPr dirty="0" sz="2500" spc="210">
                <a:solidFill>
                  <a:srgbClr val="FFFFFF"/>
                </a:solidFill>
                <a:latin typeface="Lato"/>
                <a:cs typeface="Lato"/>
              </a:rPr>
              <a:t>Additionally,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Lato"/>
                <a:cs typeface="Lato"/>
              </a:rPr>
              <a:t>trend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9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0">
                <a:solidFill>
                  <a:srgbClr val="FFFFFF"/>
                </a:solidFill>
                <a:latin typeface="Lato"/>
                <a:cs typeface="Lato"/>
              </a:rPr>
              <a:t>DIY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skincare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treatments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and 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home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Lato"/>
                <a:cs typeface="Lato"/>
              </a:rPr>
              <a:t>spa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experiences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has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further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Lato"/>
                <a:cs typeface="Lato"/>
              </a:rPr>
              <a:t>accelerated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endParaRPr sz="2500">
              <a:latin typeface="Lato"/>
              <a:cs typeface="Lato"/>
            </a:endParaRPr>
          </a:p>
          <a:p>
            <a:pPr marL="281940">
              <a:lnSpc>
                <a:spcPct val="100000"/>
              </a:lnSpc>
              <a:spcBef>
                <a:spcPts val="305"/>
              </a:spcBef>
              <a:tabLst>
                <a:tab pos="1702435" algn="l"/>
                <a:tab pos="2315210" algn="l"/>
                <a:tab pos="3530600" algn="l"/>
                <a:tab pos="4422140" algn="l"/>
                <a:tab pos="4851400" algn="l"/>
                <a:tab pos="5873750" algn="l"/>
              </a:tabLst>
            </a:pP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demand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Lato"/>
                <a:cs typeface="Lato"/>
              </a:rPr>
              <a:t>balls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home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settings.</a:t>
            </a:r>
            <a:endParaRPr sz="2500">
              <a:latin typeface="Lato"/>
              <a:cs typeface="Lato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  <a:tab pos="722630" algn="l"/>
                <a:tab pos="1800225" algn="l"/>
                <a:tab pos="2466340" algn="l"/>
                <a:tab pos="3743960" algn="l"/>
                <a:tab pos="4662170" algn="l"/>
                <a:tab pos="6186805" algn="l"/>
                <a:tab pos="8032115" algn="l"/>
              </a:tabLst>
            </a:pPr>
            <a:r>
              <a:rPr dirty="0" sz="2500" spc="8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Lato"/>
                <a:cs typeface="Lato"/>
              </a:rPr>
              <a:t>2023</a:t>
            </a:r>
            <a:r>
              <a:rPr dirty="0" sz="2500" spc="-3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Lato"/>
                <a:cs typeface="Lato"/>
              </a:rPr>
              <a:t>,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Lato"/>
                <a:cs typeface="Lato"/>
              </a:rPr>
              <a:t>Balls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segment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accounted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35">
                <a:solidFill>
                  <a:srgbClr val="FFFFFF"/>
                </a:solidFill>
                <a:latin typeface="Lato"/>
                <a:cs typeface="Lato"/>
              </a:rPr>
              <a:t>for</a:t>
            </a:r>
            <a:endParaRPr sz="2500">
              <a:latin typeface="Lato"/>
              <a:cs typeface="Lato"/>
            </a:endParaRPr>
          </a:p>
          <a:p>
            <a:pPr marL="281940" marR="54610">
              <a:lnSpc>
                <a:spcPct val="116599"/>
              </a:lnSpc>
              <a:spcBef>
                <a:spcPts val="5"/>
              </a:spcBef>
              <a:tabLst>
                <a:tab pos="2005330" algn="l"/>
                <a:tab pos="2152015" algn="l"/>
                <a:tab pos="2473960" algn="l"/>
                <a:tab pos="3178810" algn="l"/>
                <a:tab pos="3644265" algn="l"/>
                <a:tab pos="4429125" algn="l"/>
                <a:tab pos="4773295" algn="l"/>
                <a:tab pos="6051550" algn="l"/>
                <a:tab pos="6307455" algn="l"/>
                <a:tab pos="6970395" algn="l"/>
                <a:tab pos="7608570" algn="l"/>
                <a:tab pos="8037195" algn="l"/>
                <a:tab pos="8283575" algn="l"/>
                <a:tab pos="8703945" algn="l"/>
                <a:tab pos="9001760" algn="l"/>
              </a:tabLst>
            </a:pP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noticeable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65">
                <a:solidFill>
                  <a:srgbClr val="FFFFFF"/>
                </a:solidFill>
                <a:latin typeface="Lato"/>
                <a:cs typeface="Lato"/>
              </a:rPr>
              <a:t>share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9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Cotton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Lato"/>
                <a:cs typeface="Lato"/>
              </a:rPr>
              <a:t>Balls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is 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projected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95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experience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significant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growth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near 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future.</a:t>
            </a:r>
            <a:endParaRPr sz="2500">
              <a:latin typeface="Lato"/>
              <a:cs typeface="Lato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  <a:tab pos="1021715" algn="l"/>
                <a:tab pos="2109470" algn="l"/>
                <a:tab pos="3634740" algn="l"/>
                <a:tab pos="4023995" algn="l"/>
                <a:tab pos="5670550" algn="l"/>
                <a:tab pos="6138545" algn="l"/>
                <a:tab pos="7458075" algn="l"/>
                <a:tab pos="7903845" algn="l"/>
              </a:tabLst>
            </a:pP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Lato"/>
                <a:cs typeface="Lato"/>
              </a:rPr>
              <a:t>Home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Lato"/>
                <a:cs typeface="Lato"/>
              </a:rPr>
              <a:t>segment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expected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95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Lato"/>
                <a:cs typeface="Lato"/>
              </a:rPr>
              <a:t>expand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90">
                <a:solidFill>
                  <a:srgbClr val="FFFFFF"/>
                </a:solidFill>
                <a:latin typeface="Lato"/>
                <a:cs typeface="Lato"/>
              </a:rPr>
              <a:t>at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</a:t>
            </a:r>
            <a:endParaRPr sz="2500">
              <a:latin typeface="Lato"/>
              <a:cs typeface="Lato"/>
            </a:endParaRPr>
          </a:p>
          <a:p>
            <a:pPr marL="281940" marR="588010">
              <a:lnSpc>
                <a:spcPct val="116500"/>
              </a:lnSpc>
              <a:spcBef>
                <a:spcPts val="10"/>
              </a:spcBef>
              <a:tabLst>
                <a:tab pos="1780539" algn="l"/>
                <a:tab pos="2159000" algn="l"/>
                <a:tab pos="3254375" algn="l"/>
                <a:tab pos="4877435" algn="l"/>
                <a:tab pos="6358890" algn="l"/>
                <a:tab pos="8361680" algn="l"/>
              </a:tabLst>
            </a:pP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significant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Lato"/>
                <a:cs typeface="Lato"/>
              </a:rPr>
              <a:t>CAGR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retaining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position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Lato"/>
                <a:cs typeface="Lato"/>
              </a:rPr>
              <a:t>throughout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25">
                <a:solidFill>
                  <a:srgbClr val="FFFFFF"/>
                </a:solidFill>
                <a:latin typeface="Lato"/>
                <a:cs typeface="Lato"/>
              </a:rPr>
              <a:t>the </a:t>
            </a:r>
            <a:r>
              <a:rPr dirty="0" sz="2500" spc="195">
                <a:solidFill>
                  <a:srgbClr val="FFFFFF"/>
                </a:solidFill>
                <a:latin typeface="Lato"/>
                <a:cs typeface="Lato"/>
              </a:rPr>
              <a:t>forecast</a:t>
            </a:r>
            <a:r>
              <a:rPr dirty="0" sz="25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Lato"/>
                <a:cs typeface="Lato"/>
              </a:rPr>
              <a:t>period.</a:t>
            </a:r>
            <a:endParaRPr sz="25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8081" rIns="0" bIns="0" rtlCol="0" vert="horz">
            <a:spAutoFit/>
          </a:bodyPr>
          <a:lstStyle/>
          <a:p>
            <a:pPr marL="104965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2640" y="8490204"/>
            <a:ext cx="1312164" cy="15666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60" b="0">
                <a:latin typeface="Lato"/>
                <a:cs typeface="Lato"/>
              </a:rPr>
              <a:t> </a:t>
            </a:r>
            <a:r>
              <a:rPr dirty="0" u="sng" sz="4100" spc="42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http://tinyurl.com/k6en7rcr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2024-01-13T09:21:28Z</dcterms:created>
  <dcterms:modified xsi:type="dcterms:W3CDTF">2024-01-13T09:21:28Z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