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3x84t3a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1890" r="-2322"/>
            </a:stretch>
          </a:blipFill>
        </p:spPr>
        <p:txBody>
          <a:bodyPr/>
          <a:lstStyle/>
          <a:p/>
        </p:txBody>
      </p:sp>
      <p:sp>
        <p:nvSpPr>
          <p:cNvPr id="3" name="TextBox 3"/>
          <p:cNvSpPr txBox="1"/>
          <p:nvPr/>
        </p:nvSpPr>
        <p:spPr>
          <a:xfrm>
            <a:off x="100651" y="9404514"/>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349858" y="3578622"/>
            <a:ext cx="14509142" cy="3539430"/>
          </a:xfrm>
          <a:prstGeom prst="rect">
            <a:avLst/>
          </a:prstGeom>
        </p:spPr>
        <p:txBody>
          <a:bodyPr wrap="square" lIns="0" tIns="0" rIns="0" bIns="0" rtlCol="0" anchor="t">
            <a:spAutoFit/>
          </a:bodyPr>
          <a:lstStyle/>
          <a:p>
            <a:pPr>
              <a:lnSpc>
                <a:spcPts val="6859"/>
              </a:lnSpc>
            </a:pPr>
            <a:r>
              <a:rPr lang="en-US" sz="6999">
                <a:solidFill>
                  <a:srgbClr val="000000"/>
                </a:solidFill>
                <a:latin typeface="Arimo"/>
              </a:rPr>
              <a:t>GLOBAL </a:t>
            </a:r>
          </a:p>
          <a:p>
            <a:pPr>
              <a:lnSpc>
                <a:spcPts val="6859"/>
              </a:lnSpc>
            </a:pPr>
            <a:r>
              <a:rPr lang="en-US" sz="6999">
                <a:solidFill>
                  <a:srgbClr val="000000"/>
                </a:solidFill>
                <a:latin typeface="Arimo"/>
              </a:rPr>
              <a:t>COSMETIC COTTON</a:t>
            </a:r>
          </a:p>
          <a:p>
            <a:pPr>
              <a:lnSpc>
                <a:spcPts val="6859"/>
              </a:lnSpc>
            </a:pPr>
            <a:r>
              <a:rPr lang="en-US" sz="6999">
                <a:solidFill>
                  <a:srgbClr val="000000"/>
                </a:solidFill>
                <a:latin typeface="Arimo"/>
              </a:rPr>
              <a:t>MARKET REPORT </a:t>
            </a:r>
          </a:p>
          <a:p>
            <a:pPr>
              <a:lnSpc>
                <a:spcPts val="6859"/>
              </a:lnSpc>
            </a:pPr>
            <a:r>
              <a:rPr lang="en-US" sz="6999">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187778" y="1704776"/>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000000">
                <a:alpha val="64706"/>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575188" y="2984881"/>
            <a:ext cx="15461723" cy="58483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The manufacturing, marketing, and distribution of cotton-based goods used mostly in beauty and personal care regimens are all included in the Cosmetic Cotton market. These goods, intended for use in skincare, nail care, and makeup removal, come in cotton pads, balls, swabs, and wipes. The market serves a wide range of consumer sectors, including people, salons, spas, and cosmetic experts. Increasing disposable incomes, growing knowledge of skincare and cleanliness, and changing beauty trends are major factors propelling the market's growth. However, the market is also vulnerable to economic changes and price sensitivity, which can affect how customers behave when making purchases. The global market for cosmetic cotton is essential to sustaining personal hygiene standards and enabling regular grooming routines.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344669" y="4236161"/>
            <a:ext cx="8504259" cy="2574657"/>
            <a:chExt cx="860407" cy="260488"/>
          </a:xfrm>
        </p:grpSpPr>
        <p:sp>
          <p:nvSpPr>
            <p:cNvPr id="4" name="Freeform 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653325"/>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94751" y="4552502"/>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7" name="Group 7"/>
          <p:cNvGrpSpPr/>
          <p:nvPr/>
        </p:nvGrpSpPr>
        <p:grpSpPr>
          <a:xfrm>
            <a:off x="646322" y="4469481"/>
            <a:ext cx="2046592" cy="204659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20009" y="4991738"/>
            <a:ext cx="1499218" cy="1261031"/>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2024- 2031</a:t>
            </a:r>
          </a:p>
        </p:txBody>
      </p:sp>
      <p:sp>
        <p:nvSpPr>
          <p:cNvPr id="14" name="TextBox 14"/>
          <p:cNvSpPr txBox="1"/>
          <p:nvPr/>
        </p:nvSpPr>
        <p:spPr>
          <a:xfrm>
            <a:off x="2692914" y="4553274"/>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CAGR</a:t>
            </a:r>
          </a:p>
          <a:p>
            <a:pPr algn="ctr">
              <a:lnSpc>
                <a:spcPts val="6625"/>
              </a:lnSpc>
              <a:spcBef>
                <a:spcPct val="0"/>
              </a:spcBef>
            </a:pPr>
            <a:r>
              <a:rPr lang="en-US" sz="4732">
                <a:solidFill>
                  <a:srgbClr val="FFFFFF"/>
                </a:solidFill>
                <a:latin typeface="Poppins"/>
              </a:rPr>
              <a:t>6.20%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16649" y="2274326"/>
            <a:ext cx="6765514" cy="3077649"/>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653325"/>
            </a:solidFill>
          </p:spPr>
          <p:txBody>
            <a:bodyPr/>
            <a:lstStyle/>
            <a:p/>
          </p:txBody>
        </p:sp>
      </p:grpSp>
      <p:grpSp>
        <p:nvGrpSpPr>
          <p:cNvPr id="8" name="Group 8"/>
          <p:cNvGrpSpPr/>
          <p:nvPr/>
        </p:nvGrpSpPr>
        <p:grpSpPr>
          <a:xfrm rot="5400000">
            <a:off x="1394343" y="1919500"/>
            <a:ext cx="854159" cy="364284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16649" y="6180651"/>
            <a:ext cx="6765514" cy="3077649"/>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26100F"/>
            </a:solidFill>
          </p:spPr>
          <p:txBody>
            <a:bodyPr/>
            <a:lstStyle/>
            <a:p/>
          </p:txBody>
        </p:sp>
      </p:grpSp>
      <p:grpSp>
        <p:nvGrpSpPr>
          <p:cNvPr id="12" name="Group 12"/>
          <p:cNvGrpSpPr/>
          <p:nvPr/>
        </p:nvGrpSpPr>
        <p:grpSpPr>
          <a:xfrm rot="5400000">
            <a:off x="1394343" y="5825824"/>
            <a:ext cx="854159" cy="364284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22486" y="4368853"/>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A06448"/>
            </a:solidFill>
          </p:spPr>
          <p:txBody>
            <a:bodyPr/>
            <a:lstStyle/>
            <a:p/>
          </p:txBody>
        </p:sp>
      </p:grpSp>
      <p:grpSp>
        <p:nvGrpSpPr>
          <p:cNvPr id="16" name="Group 16"/>
          <p:cNvGrpSpPr/>
          <p:nvPr/>
        </p:nvGrpSpPr>
        <p:grpSpPr>
          <a:xfrm rot="5400000">
            <a:off x="10600180" y="4014026"/>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8688" y="3571343"/>
            <a:ext cx="3125469" cy="386784"/>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Type Segment </a:t>
            </a:r>
          </a:p>
        </p:txBody>
      </p:sp>
      <p:sp>
        <p:nvSpPr>
          <p:cNvPr id="20" name="TextBox 20"/>
          <p:cNvSpPr txBox="1"/>
          <p:nvPr/>
        </p:nvSpPr>
        <p:spPr>
          <a:xfrm>
            <a:off x="3642845" y="2790010"/>
            <a:ext cx="5175305" cy="183515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Cotton Rounds </a:t>
            </a:r>
          </a:p>
          <a:p>
            <a:pPr marL="755647" lvl="1" indent="-377824">
              <a:lnSpc>
                <a:spcPts val="4899"/>
              </a:lnSpc>
              <a:buFont typeface="Arial"/>
              <a:buChar char="•"/>
            </a:pPr>
            <a:r>
              <a:rPr lang="en-US" sz="3499">
                <a:solidFill>
                  <a:srgbClr val="FFFFFF"/>
                </a:solidFill>
                <a:latin typeface="Montserrat"/>
              </a:rPr>
              <a:t>Cotton Squares </a:t>
            </a:r>
          </a:p>
          <a:p>
            <a:pPr marL="755647" lvl="1" indent="-377824">
              <a:lnSpc>
                <a:spcPts val="4899"/>
              </a:lnSpc>
              <a:buFont typeface="Arial"/>
              <a:buChar char="•"/>
            </a:pPr>
            <a:r>
              <a:rPr lang="en-US" sz="3499">
                <a:solidFill>
                  <a:srgbClr val="FFFFFF"/>
                </a:solidFill>
                <a:latin typeface="Montserrat"/>
              </a:rPr>
              <a:t>Cotton Balls </a:t>
            </a:r>
          </a:p>
        </p:txBody>
      </p:sp>
      <p:sp>
        <p:nvSpPr>
          <p:cNvPr id="21" name="TextBox 21"/>
          <p:cNvSpPr txBox="1"/>
          <p:nvPr/>
        </p:nvSpPr>
        <p:spPr>
          <a:xfrm>
            <a:off x="258688" y="729327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Application Segment</a:t>
            </a:r>
          </a:p>
        </p:txBody>
      </p:sp>
      <p:sp>
        <p:nvSpPr>
          <p:cNvPr id="22" name="TextBox 22"/>
          <p:cNvSpPr txBox="1"/>
          <p:nvPr/>
        </p:nvSpPr>
        <p:spPr>
          <a:xfrm>
            <a:off x="4118052" y="7068600"/>
            <a:ext cx="4224890"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Make Up </a:t>
            </a:r>
          </a:p>
          <a:p>
            <a:pPr marL="755651" lvl="1" indent="-377825">
              <a:lnSpc>
                <a:spcPts val="4900"/>
              </a:lnSpc>
              <a:buFont typeface="Arial"/>
              <a:buChar char="•"/>
            </a:pPr>
            <a:r>
              <a:rPr lang="en-US" sz="3500">
                <a:solidFill>
                  <a:srgbClr val="FFFFFF"/>
                </a:solidFill>
                <a:latin typeface="Montserrat"/>
              </a:rPr>
              <a:t>Remover </a:t>
            </a:r>
          </a:p>
        </p:txBody>
      </p:sp>
      <p:sp>
        <p:nvSpPr>
          <p:cNvPr id="23" name="TextBox 23"/>
          <p:cNvSpPr txBox="1"/>
          <p:nvPr/>
        </p:nvSpPr>
        <p:spPr>
          <a:xfrm>
            <a:off x="9448357" y="545240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Material Segment </a:t>
            </a:r>
          </a:p>
        </p:txBody>
      </p:sp>
      <p:sp>
        <p:nvSpPr>
          <p:cNvPr id="24" name="TextBox 24"/>
          <p:cNvSpPr txBox="1"/>
          <p:nvPr/>
        </p:nvSpPr>
        <p:spPr>
          <a:xfrm>
            <a:off x="12972507" y="4956765"/>
            <a:ext cx="4916617" cy="1835151"/>
          </a:xfrm>
          <a:prstGeom prst="rect">
            <a:avLst/>
          </a:prstGeom>
        </p:spPr>
        <p:txBody>
          <a:bodyPr lIns="0" tIns="0" rIns="0" bIns="0" rtlCol="0" anchor="t">
            <a:spAutoFit/>
          </a:bodyPr>
          <a:lstStyle/>
          <a:p>
            <a:pPr marL="755646" lvl="1" indent="-377823">
              <a:lnSpc>
                <a:spcPts val="4899"/>
              </a:lnSpc>
              <a:buFont typeface="Arial"/>
              <a:buChar char="•"/>
            </a:pPr>
            <a:r>
              <a:rPr lang="en-US" sz="3499">
                <a:solidFill>
                  <a:srgbClr val="FFFFFF"/>
                </a:solidFill>
                <a:latin typeface="Montserrat"/>
              </a:rPr>
              <a:t>Absorbent Cotton </a:t>
            </a:r>
          </a:p>
          <a:p>
            <a:pPr marL="755646" lvl="1" indent="-377823">
              <a:lnSpc>
                <a:spcPts val="4899"/>
              </a:lnSpc>
              <a:buFont typeface="Arial"/>
              <a:buChar char="•"/>
            </a:pPr>
            <a:r>
              <a:rPr lang="en-US" sz="3499">
                <a:solidFill>
                  <a:srgbClr val="FFFFFF"/>
                </a:solidFill>
                <a:latin typeface="Montserrat"/>
              </a:rPr>
              <a:t>Non-Woven Fabrics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Cosmetic Cotton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621625" y="5533834"/>
            <a:ext cx="10741542" cy="3724466"/>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621625" y="1336444"/>
            <a:ext cx="10741542" cy="373938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325"/>
            </a:solidFill>
          </p:spPr>
          <p:txBody>
            <a:bodyPr/>
            <a:lstStyle/>
            <a:p/>
          </p:txBody>
        </p:sp>
      </p:grpSp>
      <p:grpSp>
        <p:nvGrpSpPr>
          <p:cNvPr id="7" name="Group 7"/>
          <p:cNvGrpSpPr/>
          <p:nvPr/>
        </p:nvGrpSpPr>
        <p:grpSpPr>
          <a:xfrm>
            <a:off x="2924833" y="2014920"/>
            <a:ext cx="3076527" cy="2500664"/>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2924833" y="6177167"/>
            <a:ext cx="3076527" cy="2500664"/>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325"/>
            </a:solidFill>
          </p:spPr>
          <p:txBody>
            <a:bodyPr/>
            <a:lstStyle/>
            <a:p/>
          </p:txBody>
        </p:sp>
      </p:grpSp>
      <p:grpSp>
        <p:nvGrpSpPr>
          <p:cNvPr id="11" name="Group 11"/>
          <p:cNvGrpSpPr>
            <a:grpSpLocks noChangeAspect="1"/>
          </p:cNvGrpSpPr>
          <p:nvPr/>
        </p:nvGrpSpPr>
        <p:grpSpPr>
          <a:xfrm rot="5400000">
            <a:off x="5855686" y="2903356"/>
            <a:ext cx="835787" cy="723792"/>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855686" y="7065603"/>
            <a:ext cx="835787" cy="723792"/>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325"/>
            </a:solidFill>
          </p:spPr>
          <p:txBody>
            <a:bodyPr/>
            <a:lstStyle/>
            <a:p/>
          </p:txBody>
        </p:sp>
      </p:grpSp>
      <p:sp>
        <p:nvSpPr>
          <p:cNvPr id="15" name="TextBox 15"/>
          <p:cNvSpPr txBox="1"/>
          <p:nvPr/>
        </p:nvSpPr>
        <p:spPr>
          <a:xfrm>
            <a:off x="3152215" y="3058512"/>
            <a:ext cx="2759469" cy="650112"/>
          </a:xfrm>
          <a:prstGeom prst="rect">
            <a:avLst/>
          </a:prstGeom>
        </p:spPr>
        <p:txBody>
          <a:bodyPr lIns="0" tIns="0" rIns="0" bIns="0" rtlCol="0" anchor="t">
            <a:spAutoFit/>
          </a:bodyPr>
          <a:lstStyle/>
          <a:p>
            <a:pPr algn="ctr">
              <a:lnSpc>
                <a:spcPts val="5360"/>
              </a:lnSpc>
              <a:spcBef>
                <a:spcPct val="0"/>
              </a:spcBef>
            </a:pPr>
            <a:r>
              <a:rPr lang="en-US" sz="3828" spc="122">
                <a:solidFill>
                  <a:srgbClr val="FFFFFF"/>
                </a:solidFill>
                <a:latin typeface="Garet Bold"/>
              </a:rPr>
              <a:t>Drivers</a:t>
            </a:r>
          </a:p>
        </p:txBody>
      </p:sp>
      <p:sp>
        <p:nvSpPr>
          <p:cNvPr id="16" name="TextBox 16"/>
          <p:cNvSpPr txBox="1"/>
          <p:nvPr/>
        </p:nvSpPr>
        <p:spPr>
          <a:xfrm>
            <a:off x="2924833" y="7116481"/>
            <a:ext cx="3393585" cy="650112"/>
          </a:xfrm>
          <a:prstGeom prst="rect">
            <a:avLst/>
          </a:prstGeom>
        </p:spPr>
        <p:txBody>
          <a:bodyPr lIns="0" tIns="0" rIns="0" bIns="0" rtlCol="0" anchor="t">
            <a:spAutoFit/>
          </a:bodyPr>
          <a:lstStyle/>
          <a:p>
            <a:pPr algn="ctr">
              <a:lnSpc>
                <a:spcPts val="5360"/>
              </a:lnSpc>
              <a:spcBef>
                <a:spcPct val="0"/>
              </a:spcBef>
            </a:pPr>
            <a:r>
              <a:rPr lang="en-US" sz="3828" spc="122">
                <a:solidFill>
                  <a:srgbClr val="FFFFFF"/>
                </a:solidFill>
                <a:latin typeface="Garet Bold"/>
              </a:rPr>
              <a:t>Restraints</a:t>
            </a:r>
          </a:p>
        </p:txBody>
      </p:sp>
      <p:sp>
        <p:nvSpPr>
          <p:cNvPr id="17" name="TextBox 17"/>
          <p:cNvSpPr txBox="1"/>
          <p:nvPr/>
        </p:nvSpPr>
        <p:spPr>
          <a:xfrm>
            <a:off x="6318418" y="1866693"/>
            <a:ext cx="8727692" cy="2844744"/>
          </a:xfrm>
          <a:prstGeom prst="rect">
            <a:avLst/>
          </a:prstGeom>
        </p:spPr>
        <p:txBody>
          <a:bodyPr lIns="0" tIns="0" rIns="0" bIns="0" rtlCol="0" anchor="t">
            <a:spAutoFit/>
          </a:bodyPr>
          <a:lstStyle/>
          <a:p>
            <a:pPr marL="762335" lvl="1" indent="-381168">
              <a:lnSpc>
                <a:spcPts val="3707"/>
              </a:lnSpc>
              <a:buFont typeface="Arial"/>
              <a:buChar char="•"/>
            </a:pPr>
            <a:r>
              <a:rPr lang="en-US" sz="3530" spc="112">
                <a:solidFill>
                  <a:srgbClr val="FFFFFF"/>
                </a:solidFill>
                <a:latin typeface="Barlow"/>
              </a:rPr>
              <a:t>Rising Disposable Income and Increasing Demand for Personal Care Products to Increase the Demand Globally</a:t>
            </a:r>
          </a:p>
          <a:p>
            <a:pPr marL="762335" lvl="1" indent="-381168">
              <a:lnSpc>
                <a:spcPts val="3707"/>
              </a:lnSpc>
              <a:buFont typeface="Arial"/>
              <a:buChar char="•"/>
            </a:pPr>
            <a:r>
              <a:rPr lang="en-US" sz="3530" spc="112">
                <a:solidFill>
                  <a:srgbClr val="FFFFFF"/>
                </a:solidFill>
                <a:latin typeface="Barlow"/>
              </a:rPr>
              <a:t>Growing Awareness of Hygiene and Skincare to Propel Market Growth</a:t>
            </a:r>
          </a:p>
        </p:txBody>
      </p:sp>
      <p:sp>
        <p:nvSpPr>
          <p:cNvPr id="18" name="TextBox 18"/>
          <p:cNvSpPr txBox="1"/>
          <p:nvPr/>
        </p:nvSpPr>
        <p:spPr>
          <a:xfrm>
            <a:off x="7121770" y="6534688"/>
            <a:ext cx="7924339" cy="1779908"/>
          </a:xfrm>
          <a:prstGeom prst="rect">
            <a:avLst/>
          </a:prstGeom>
        </p:spPr>
        <p:txBody>
          <a:bodyPr lIns="0" tIns="0" rIns="0" bIns="0" rtlCol="0" anchor="t">
            <a:spAutoFit/>
          </a:bodyPr>
          <a:lstStyle/>
          <a:p>
            <a:pPr>
              <a:lnSpc>
                <a:spcPts val="4682"/>
              </a:lnSpc>
            </a:pPr>
            <a:r>
              <a:rPr lang="en-US" sz="4459" spc="142">
                <a:solidFill>
                  <a:srgbClr val="FFFFFF"/>
                </a:solidFill>
                <a:latin typeface="Barlow"/>
              </a:rPr>
              <a:t>Price Sensitivity and Economic Fluctuations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642120"/>
            <a:ext cx="16230600" cy="7616180"/>
            <a:chExt cx="4274726" cy="2005907"/>
          </a:xfrm>
        </p:grpSpPr>
        <p:sp>
          <p:nvSpPr>
            <p:cNvPr id="4" name="Freeform 4"/>
            <p:cNvSpPr/>
            <p:nvPr/>
          </p:nvSpPr>
          <p:spPr>
            <a:xfrm>
              <a:off x="0" y="0"/>
              <a:ext cx="4274726" cy="2005907"/>
            </a:xfrm>
            <a:custGeom>
              <a:rect l="l" t="t" r="r" b="b"/>
              <a:pathLst>
                <a:path w="4274726" h="2005906">
                  <a:moveTo>
                    <a:pt x="0" y="0"/>
                  </a:moveTo>
                  <a:lnTo>
                    <a:pt x="4274726" y="0"/>
                  </a:lnTo>
                  <a:lnTo>
                    <a:pt x="4274726" y="2005907"/>
                  </a:lnTo>
                  <a:lnTo>
                    <a:pt x="0" y="2005907"/>
                  </a:lnTo>
                  <a:close/>
                </a:path>
              </a:pathLst>
            </a:custGeom>
            <a:solidFill>
              <a:srgbClr val="000000">
                <a:alpha val="49804"/>
              </a:srgbClr>
            </a:solidFill>
          </p:spPr>
          <p:txBody>
            <a:bodyPr/>
            <a:lstStyle/>
            <a:p/>
          </p:txBody>
        </p:sp>
        <p:sp>
          <p:nvSpPr>
            <p:cNvPr id="5" name="TextBox 5"/>
            <p:cNvSpPr txBox="1"/>
            <p:nvPr/>
          </p:nvSpPr>
          <p:spPr>
            <a:xfrm>
              <a:off x="0" y="-38100"/>
              <a:ext cx="4274726" cy="20440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08439" y="1976207"/>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1320343" y="3130403"/>
            <a:ext cx="15748059" cy="5463541"/>
          </a:xfrm>
          <a:prstGeom prst="rect">
            <a:avLst/>
          </a:prstGeom>
        </p:spPr>
        <p:txBody>
          <a:bodyPr lIns="0" tIns="0" rIns="0" bIns="0" rtlCol="0" anchor="t">
            <a:spAutoFit/>
          </a:bodyPr>
          <a:lstStyle/>
          <a:p>
            <a:pPr marL="842005" lvl="1" indent="-421003">
              <a:lnSpc>
                <a:spcPts val="5459"/>
              </a:lnSpc>
              <a:buFont typeface="Arial"/>
              <a:buChar char="•"/>
            </a:pPr>
            <a:r>
              <a:rPr lang="en-US" sz="3899">
                <a:solidFill>
                  <a:srgbClr val="FFFFFF"/>
                </a:solidFill>
                <a:latin typeface="Montserrat"/>
              </a:rPr>
              <a:t>The global Cosmetic Cotton market will expand significantly by 6.20% CAGR between 2024 to 2031.</a:t>
            </a:r>
          </a:p>
          <a:p>
            <a:pPr marL="842005" lvl="1" indent="-421003">
              <a:lnSpc>
                <a:spcPts val="5459"/>
              </a:lnSpc>
              <a:buFont typeface="Arial"/>
              <a:buChar char="•"/>
            </a:pPr>
            <a:r>
              <a:rPr lang="en-US" sz="3899">
                <a:solidFill>
                  <a:srgbClr val="FFFFFF"/>
                </a:solidFill>
                <a:latin typeface="Montserrat"/>
              </a:rPr>
              <a:t>In order to apply, remove, and mix makeup flawlessly, cosmetic cotton is a flexible tool that is often needed for the latest beauty trends.</a:t>
            </a:r>
          </a:p>
          <a:p>
            <a:pPr marL="842005" lvl="1" indent="-421003">
              <a:lnSpc>
                <a:spcPts val="5459"/>
              </a:lnSpc>
              <a:buFont typeface="Arial"/>
              <a:buChar char="•"/>
            </a:pPr>
            <a:r>
              <a:rPr lang="en-US" sz="3899">
                <a:solidFill>
                  <a:srgbClr val="FFFFFF"/>
                </a:solidFill>
                <a:latin typeface="Montserrat"/>
              </a:rPr>
              <a:t>Influencers in the beauty industry who advocate for the usage of cosmetic cotton for a variety of uses have a big impact on customer demand and brand awareness.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6806400" y="2159307"/>
            <a:ext cx="2311087" cy="2745576"/>
          </a:xfrm>
          <a:custGeom>
            <a:rect l="l" t="t" r="r" b="b"/>
            <a:pathLst>
              <a:path w="2311087" h="2745576">
                <a:moveTo>
                  <a:pt x="0" y="0"/>
                </a:moveTo>
                <a:lnTo>
                  <a:pt x="2311087" y="0"/>
                </a:lnTo>
                <a:lnTo>
                  <a:pt x="2311087" y="2745576"/>
                </a:lnTo>
                <a:lnTo>
                  <a:pt x="0" y="2745576"/>
                </a:lnTo>
                <a:lnTo>
                  <a:pt x="0" y="0"/>
                </a:lnTo>
                <a:close/>
              </a:path>
            </a:pathLst>
          </a:custGeom>
          <a:blipFill>
            <a:blip r:embed="rId3"/>
            <a:stretch>
              <a:fillRect l="-553" r="-553"/>
            </a:stretch>
          </a:blipFill>
        </p:spPr>
        <p:txBody>
          <a:bodyPr/>
          <a:lstStyle/>
          <a:p/>
        </p:txBody>
      </p:sp>
      <p:sp>
        <p:nvSpPr>
          <p:cNvPr id="4" name="Freeform 4"/>
          <p:cNvSpPr/>
          <p:nvPr/>
        </p:nvSpPr>
        <p:spPr>
          <a:xfrm>
            <a:off x="9928332" y="2677212"/>
            <a:ext cx="3773052" cy="1648385"/>
          </a:xfrm>
          <a:custGeom>
            <a:rect l="l" t="t" r="r" b="b"/>
            <a:pathLst>
              <a:path w="3773051" h="1648385">
                <a:moveTo>
                  <a:pt x="0" y="0"/>
                </a:moveTo>
                <a:lnTo>
                  <a:pt x="3773052" y="0"/>
                </a:lnTo>
                <a:lnTo>
                  <a:pt x="3773052" y="1648385"/>
                </a:lnTo>
                <a:lnTo>
                  <a:pt x="0" y="1648385"/>
                </a:lnTo>
                <a:lnTo>
                  <a:pt x="0" y="0"/>
                </a:lnTo>
                <a:close/>
              </a:path>
            </a:pathLst>
          </a:custGeom>
          <a:blipFill>
            <a:blip r:embed="rId4"/>
            <a:stretch>
              <a:fillRect t="-14223" b="-14529"/>
            </a:stretch>
          </a:blipFill>
        </p:spPr>
        <p:txBody>
          <a:bodyPr/>
          <a:lstStyle/>
          <a:p/>
        </p:txBody>
      </p:sp>
      <p:sp>
        <p:nvSpPr>
          <p:cNvPr id="5" name="Freeform 5"/>
          <p:cNvSpPr/>
          <p:nvPr/>
        </p:nvSpPr>
        <p:spPr>
          <a:xfrm>
            <a:off x="14272392" y="3110083"/>
            <a:ext cx="3749642" cy="1001366"/>
          </a:xfrm>
          <a:custGeom>
            <a:rect l="l" t="t" r="r" b="b"/>
            <a:pathLst>
              <a:path w="3749642" h="1001365">
                <a:moveTo>
                  <a:pt x="0" y="0"/>
                </a:moveTo>
                <a:lnTo>
                  <a:pt x="3749642" y="0"/>
                </a:lnTo>
                <a:lnTo>
                  <a:pt x="3749642" y="1001367"/>
                </a:lnTo>
                <a:lnTo>
                  <a:pt x="0" y="1001367"/>
                </a:lnTo>
                <a:lnTo>
                  <a:pt x="0" y="0"/>
                </a:lnTo>
                <a:close/>
              </a:path>
            </a:pathLst>
          </a:custGeom>
          <a:blipFill>
            <a:blip r:embed="rId5"/>
            <a:stretch>
              <a:fillRect l="-4385" t="-64598" r="-3801" b="-63138"/>
            </a:stretch>
          </a:blipFill>
        </p:spPr>
        <p:txBody>
          <a:bodyPr/>
          <a:lstStyle/>
          <a:p/>
        </p:txBody>
      </p:sp>
      <p:sp>
        <p:nvSpPr>
          <p:cNvPr id="6" name="Freeform 6"/>
          <p:cNvSpPr/>
          <p:nvPr/>
        </p:nvSpPr>
        <p:spPr>
          <a:xfrm>
            <a:off x="6403424" y="5151584"/>
            <a:ext cx="3524908" cy="2293757"/>
          </a:xfrm>
          <a:custGeom>
            <a:rect l="l" t="t" r="r" b="b"/>
            <a:pathLst>
              <a:path w="3524908" h="2293757">
                <a:moveTo>
                  <a:pt x="0" y="0"/>
                </a:moveTo>
                <a:lnTo>
                  <a:pt x="3524908" y="0"/>
                </a:lnTo>
                <a:lnTo>
                  <a:pt x="3524908" y="2293757"/>
                </a:lnTo>
                <a:lnTo>
                  <a:pt x="0" y="2293757"/>
                </a:lnTo>
                <a:lnTo>
                  <a:pt x="0" y="0"/>
                </a:lnTo>
                <a:close/>
              </a:path>
            </a:pathLst>
          </a:custGeom>
          <a:blipFill>
            <a:blip r:embed="rId6"/>
            <a:stretch>
              <a:fillRect l="-13015" t="-18490" r="-18078" b="-15814"/>
            </a:stretch>
          </a:blipFill>
        </p:spPr>
        <p:txBody>
          <a:bodyPr/>
          <a:lstStyle/>
          <a:p/>
        </p:txBody>
      </p:sp>
      <p:sp>
        <p:nvSpPr>
          <p:cNvPr id="7" name="Freeform 7"/>
          <p:cNvSpPr/>
          <p:nvPr/>
        </p:nvSpPr>
        <p:spPr>
          <a:xfrm>
            <a:off x="10965162" y="4997219"/>
            <a:ext cx="6630125" cy="1243148"/>
          </a:xfrm>
          <a:custGeom>
            <a:rect l="l" t="t" r="r" b="b"/>
            <a:pathLst>
              <a:path w="6630125" h="1243148">
                <a:moveTo>
                  <a:pt x="0" y="0"/>
                </a:moveTo>
                <a:lnTo>
                  <a:pt x="6630126" y="0"/>
                </a:lnTo>
                <a:lnTo>
                  <a:pt x="6630126" y="1243149"/>
                </a:lnTo>
                <a:lnTo>
                  <a:pt x="0" y="1243149"/>
                </a:lnTo>
                <a:lnTo>
                  <a:pt x="0" y="0"/>
                </a:lnTo>
                <a:close/>
              </a:path>
            </a:pathLst>
          </a:custGeom>
          <a:blipFill>
            <a:blip r:embed="rId7"/>
            <a:stretch>
              <a:fillRect/>
            </a:stretch>
          </a:blipFill>
        </p:spPr>
        <p:txBody>
          <a:bodyPr/>
          <a:lstStyle/>
          <a:p/>
        </p:txBody>
      </p:sp>
      <p:sp>
        <p:nvSpPr>
          <p:cNvPr id="8" name="Freeform 8"/>
          <p:cNvSpPr/>
          <p:nvPr/>
        </p:nvSpPr>
        <p:spPr>
          <a:xfrm>
            <a:off x="10761692" y="6683253"/>
            <a:ext cx="6833595" cy="1247131"/>
          </a:xfrm>
          <a:custGeom>
            <a:rect l="l" t="t" r="r" b="b"/>
            <a:pathLst>
              <a:path w="6833595" h="1247131">
                <a:moveTo>
                  <a:pt x="0" y="0"/>
                </a:moveTo>
                <a:lnTo>
                  <a:pt x="6833596" y="0"/>
                </a:lnTo>
                <a:lnTo>
                  <a:pt x="6833596" y="1247131"/>
                </a:lnTo>
                <a:lnTo>
                  <a:pt x="0" y="1247131"/>
                </a:lnTo>
                <a:lnTo>
                  <a:pt x="0" y="0"/>
                </a:lnTo>
                <a:close/>
              </a:path>
            </a:pathLst>
          </a:custGeom>
          <a:blipFill>
            <a:blip r:embed="rId8"/>
            <a:stretch>
              <a:fillRect/>
            </a:stretch>
          </a:blipFill>
        </p:spPr>
        <p:txBody>
          <a:bodyPr/>
          <a:lstStyle/>
          <a:p/>
        </p:txBody>
      </p:sp>
      <p:sp>
        <p:nvSpPr>
          <p:cNvPr id="9" name="Freeform 9"/>
          <p:cNvSpPr/>
          <p:nvPr/>
        </p:nvSpPr>
        <p:spPr>
          <a:xfrm>
            <a:off x="6806400" y="7800842"/>
            <a:ext cx="3208745" cy="1888274"/>
          </a:xfrm>
          <a:custGeom>
            <a:rect l="l" t="t" r="r" b="b"/>
            <a:pathLst>
              <a:path w="3208745" h="1888273">
                <a:moveTo>
                  <a:pt x="0" y="0"/>
                </a:moveTo>
                <a:lnTo>
                  <a:pt x="3208745" y="0"/>
                </a:lnTo>
                <a:lnTo>
                  <a:pt x="3208745" y="1888274"/>
                </a:lnTo>
                <a:lnTo>
                  <a:pt x="0" y="1888274"/>
                </a:lnTo>
                <a:lnTo>
                  <a:pt x="0" y="0"/>
                </a:lnTo>
                <a:close/>
              </a:path>
            </a:pathLst>
          </a:custGeom>
          <a:blipFill>
            <a:blip r:embed="rId9"/>
            <a:stretch>
              <a:fillRect l="-11111" t="-5594" r="-14403" b="-9790"/>
            </a:stretch>
          </a:blipFill>
        </p:spPr>
        <p:txBody>
          <a:bodyPr/>
          <a:lstStyle/>
          <a:p/>
        </p:txBody>
      </p:sp>
      <p:sp>
        <p:nvSpPr>
          <p:cNvPr id="10" name="TextBox 10"/>
          <p:cNvSpPr txBox="1"/>
          <p:nvPr/>
        </p:nvSpPr>
        <p:spPr>
          <a:xfrm>
            <a:off x="6166554" y="938704"/>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1" name="Freeform 11"/>
          <p:cNvSpPr/>
          <p:nvPr/>
        </p:nvSpPr>
        <p:spPr>
          <a:xfrm>
            <a:off x="11253046" y="8373268"/>
            <a:ext cx="6530047" cy="1315848"/>
          </a:xfrm>
          <a:custGeom>
            <a:rect l="l" t="t" r="r" b="b"/>
            <a:pathLst>
              <a:path w="6530047" h="1315848">
                <a:moveTo>
                  <a:pt x="0" y="0"/>
                </a:moveTo>
                <a:lnTo>
                  <a:pt x="6530047" y="0"/>
                </a:lnTo>
                <a:lnTo>
                  <a:pt x="6530047" y="1315848"/>
                </a:lnTo>
                <a:lnTo>
                  <a:pt x="0" y="1315848"/>
                </a:lnTo>
                <a:lnTo>
                  <a:pt x="0" y="0"/>
                </a:lnTo>
                <a:close/>
              </a:path>
            </a:pathLst>
          </a:custGeom>
          <a:blipFill>
            <a:blip r:embed="rId10"/>
            <a:stretch>
              <a:fillRect l="-14877" t="-164485" r="-15065" b="-165420"/>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x84t3a5"/>
              </a:rPr>
              <a:t>https://tinyurl.com/3x84t3a5</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Cosmetic Cotton Market Report 2024</dc:title>
  <cp:lastModifiedBy>decipher market</cp:lastModifiedBy>
  <cp:revision>2</cp:revision>
  <dcterms:created xsi:type="dcterms:W3CDTF">2006-08-16T00:00:00Z</dcterms:created>
  <dcterms:modified xsi:type="dcterms:W3CDTF">2024-04-13T02:31:06Z</dcterms:modified>
</cp:coreProperties>
</file>