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Canva Sans Bold" panose="020B0604020202020204" charset="0"/>
      <p:regular r:id="rId12"/>
    </p:embeddedFont>
    <p:embeddedFont>
      <p:font typeface="Georgia Pro Bold" panose="020B0604020202020204" charset="0"/>
      <p:regular r:id="rId13"/>
    </p:embeddedFont>
    <p:embeddedFont>
      <p:font typeface="Lato" panose="020F0502020204030203" pitchFamily="34" charset="0"/>
      <p:regular r:id="rId14"/>
    </p:embeddedFont>
    <p:embeddedFont>
      <p:font typeface="Lato Bold" panose="020F0502020204030203" charset="0"/>
      <p:regular r:id="rId15"/>
    </p:embeddedFont>
    <p:embeddedFont>
      <p:font typeface="Poppins" panose="00000500000000000000" pitchFamily="2" charset="0"/>
      <p:regular r:id="rId16"/>
    </p:embeddedFont>
    <p:embeddedFont>
      <p:font typeface="Poppins Bold" panose="00000800000000000000" charset="0"/>
      <p:regular r:id="rId17"/>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 Target="slides/slide1.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5/4/2024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5/4/2024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5/4/2024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5/4/2024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5/4/2024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5/4/2024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5/4/2024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 Id="rId3" Type="http://schemas.openxmlformats.org/officeDocument/2006/relationships/image" Target="../media/image7.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6.jpeg" /><Relationship Id="rId11" Type="http://schemas.openxmlformats.org/officeDocument/2006/relationships/image" Target="../media/image17.jpeg" /><Relationship Id="rId12" Type="http://schemas.openxmlformats.org/officeDocument/2006/relationships/image" Target="../media/image18.jpeg" /><Relationship Id="rId13" Type="http://schemas.openxmlformats.org/officeDocument/2006/relationships/image" Target="../media/image19.jpeg" /><Relationship Id="rId14" Type="http://schemas.openxmlformats.org/officeDocument/2006/relationships/image" Target="../media/image20.jpeg" /><Relationship Id="rId2" Type="http://schemas.openxmlformats.org/officeDocument/2006/relationships/image" Target="../media/image9.jpeg" /><Relationship Id="rId3" Type="http://schemas.openxmlformats.org/officeDocument/2006/relationships/image" Target="../media/image2.jpeg" /><Relationship Id="rId4" Type="http://schemas.openxmlformats.org/officeDocument/2006/relationships/image" Target="../media/image10.jpeg" /><Relationship Id="rId5" Type="http://schemas.openxmlformats.org/officeDocument/2006/relationships/image" Target="../media/image11.jpeg" /><Relationship Id="rId6" Type="http://schemas.openxmlformats.org/officeDocument/2006/relationships/image" Target="../media/image12.jpeg" /><Relationship Id="rId7" Type="http://schemas.openxmlformats.org/officeDocument/2006/relationships/image" Target="../media/image13.jpeg" /><Relationship Id="rId8" Type="http://schemas.openxmlformats.org/officeDocument/2006/relationships/image" Target="../media/image14.jpeg" /><Relationship Id="rId9" Type="http://schemas.openxmlformats.org/officeDocument/2006/relationships/image" Target="../media/image15.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1.jpeg" /><Relationship Id="rId3" Type="http://schemas.openxmlformats.org/officeDocument/2006/relationships/image" Target="../media/image22.jpeg" /><Relationship Id="rId4" Type="http://schemas.openxmlformats.org/officeDocument/2006/relationships/hyperlink" Target="https://tinyurl.com/39rh85bh"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1903" b="-19429"/>
            </a:stretch>
          </a:blipFill>
        </p:spPr>
        <p:txBody>
          <a:bodyPr/>
          <a:lstStyle/>
          <a:p/>
        </p:txBody>
      </p:sp>
      <p:pic>
        <p:nvPicPr>
          <p:cNvPr id="3" name="Picture 3"/>
          <p:cNvPicPr>
            <a:picLocks noChangeAspect="1"/>
          </p:cNvPicPr>
          <p:nvPr/>
        </p:nvPicPr>
        <p:blipFill>
          <a:blip r:embed="rId3"/>
          <a:srcRect l="36500" t="25150" r="38480" b="29408"/>
          <a:stretch>
            <a:fillRect/>
          </a:stretch>
        </p:blipFill>
        <p:spPr>
          <a:xfrm>
            <a:off x="-27571" y="0"/>
            <a:ext cx="2134016" cy="2180200"/>
          </a:xfrm>
          <a:prstGeom prst="rect">
            <a:avLst/>
          </a:prstGeom>
        </p:spPr>
      </p:pic>
      <p:sp>
        <p:nvSpPr>
          <p:cNvPr id="4" name="TextBox 4"/>
          <p:cNvSpPr txBox="1"/>
          <p:nvPr/>
        </p:nvSpPr>
        <p:spPr>
          <a:xfrm>
            <a:off x="372029" y="4338304"/>
            <a:ext cx="13496372" cy="2529282"/>
          </a:xfrm>
          <a:prstGeom prst="rect">
            <a:avLst/>
          </a:prstGeom>
        </p:spPr>
        <p:txBody>
          <a:bodyPr wrap="square" lIns="0" tIns="0" rIns="0" bIns="0" rtlCol="0" anchor="t">
            <a:spAutoFit/>
          </a:bodyPr>
          <a:lstStyle/>
          <a:p>
            <a:pPr algn="l">
              <a:lnSpc>
                <a:spcPts val="6468"/>
              </a:lnSpc>
            </a:pPr>
            <a:r>
              <a:rPr lang="en-US" sz="6600">
                <a:solidFill>
                  <a:srgbClr val="FFFFFF"/>
                </a:solidFill>
                <a:latin typeface="Poppins"/>
              </a:rPr>
              <a:t>COPPER KITCHENWARE</a:t>
            </a:r>
          </a:p>
          <a:p>
            <a:pPr algn="l">
              <a:lnSpc>
                <a:spcPts val="6468"/>
              </a:lnSpc>
            </a:pPr>
            <a:r>
              <a:rPr lang="en-US" sz="6600">
                <a:solidFill>
                  <a:srgbClr val="FFFFFF"/>
                </a:solidFill>
                <a:latin typeface="Poppins"/>
              </a:rPr>
              <a:t>MARKET REPORT </a:t>
            </a:r>
          </a:p>
          <a:p>
            <a:pPr algn="l">
              <a:lnSpc>
                <a:spcPts val="6468"/>
              </a:lnSpc>
            </a:pPr>
            <a:r>
              <a:rPr lang="en-US" sz="6600">
                <a:solidFill>
                  <a:srgbClr val="FFFFFF"/>
                </a:solidFill>
                <a:latin typeface="Poppins"/>
              </a:rPr>
              <a:t>2024</a:t>
            </a:r>
          </a:p>
        </p:txBody>
      </p:sp>
      <p:sp>
        <p:nvSpPr>
          <p:cNvPr id="5" name="TextBox 5"/>
          <p:cNvSpPr txBox="1"/>
          <p:nvPr/>
        </p:nvSpPr>
        <p:spPr>
          <a:xfrm>
            <a:off x="209122" y="9373444"/>
            <a:ext cx="10027118" cy="592454"/>
          </a:xfrm>
          <a:prstGeom prst="rect">
            <a:avLst/>
          </a:prstGeom>
        </p:spPr>
        <p:txBody>
          <a:bodyPr lIns="0" tIns="0" rIns="0" bIns="0" rtlCol="0" anchor="t">
            <a:spAutoFit/>
          </a:bodyPr>
          <a:lstStyle/>
          <a:p>
            <a:pPr algn="ctr">
              <a:lnSpc>
                <a:spcPts val="4620"/>
              </a:lnSpc>
            </a:pPr>
            <a:r>
              <a:rPr lang="en-US" sz="3300">
                <a:solidFill>
                  <a:srgbClr val="FFFFFF"/>
                </a:solidFill>
                <a:latin typeface="Poppins"/>
              </a:rPr>
              <a:t>Qualitative Analysis + Quantitative 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55"/>
            </a:stretch>
          </a:blipFill>
        </p:spPr>
        <p:txBody>
          <a:bodyPr/>
          <a:lstStyle/>
          <a:p/>
        </p:txBody>
      </p:sp>
      <p:grpSp>
        <p:nvGrpSpPr>
          <p:cNvPr id="3" name="Group 3"/>
          <p:cNvGrpSpPr/>
          <p:nvPr/>
        </p:nvGrpSpPr>
        <p:grpSpPr>
          <a:xfrm>
            <a:off x="1145853" y="1549335"/>
            <a:ext cx="16236544" cy="7959986"/>
            <a:chExt cx="4276291" cy="2096457"/>
          </a:xfrm>
        </p:grpSpPr>
        <p:sp>
          <p:nvSpPr>
            <p:cNvPr id="4" name="Freeform 4"/>
            <p:cNvSpPr/>
            <p:nvPr/>
          </p:nvSpPr>
          <p:spPr>
            <a:xfrm>
              <a:off x="0" y="0"/>
              <a:ext cx="4276291" cy="2096457"/>
            </a:xfrm>
            <a:custGeom>
              <a:rect l="l" t="t" r="r" b="b"/>
              <a:pathLst>
                <a:path w="4276291" h="2096456">
                  <a:moveTo>
                    <a:pt x="0" y="0"/>
                  </a:moveTo>
                  <a:lnTo>
                    <a:pt x="4276291" y="0"/>
                  </a:lnTo>
                  <a:lnTo>
                    <a:pt x="4276291" y="2096457"/>
                  </a:lnTo>
                  <a:lnTo>
                    <a:pt x="0" y="2096457"/>
                  </a:lnTo>
                  <a:close/>
                </a:path>
              </a:pathLst>
            </a:custGeom>
            <a:solidFill>
              <a:srgbClr val="000000">
                <a:alpha val="65882"/>
              </a:srgbClr>
            </a:solidFill>
          </p:spPr>
          <p:txBody>
            <a:bodyPr/>
            <a:lstStyle/>
            <a:p/>
          </p:txBody>
        </p:sp>
        <p:sp>
          <p:nvSpPr>
            <p:cNvPr id="5" name="TextBox 5"/>
            <p:cNvSpPr txBox="1"/>
            <p:nvPr/>
          </p:nvSpPr>
          <p:spPr>
            <a:xfrm>
              <a:off x="0" y="-47625"/>
              <a:ext cx="4276291" cy="2144082"/>
            </a:xfrm>
            <a:prstGeom prst="rect">
              <a:avLst/>
            </a:prstGeom>
          </p:spPr>
          <p:txBody>
            <a:bodyPr lIns="50800" tIns="50800" rIns="50800" bIns="50800" rtlCol="0" anchor="ctr"/>
            <a:lstStyle/>
            <a:p>
              <a:pPr algn="ctr">
                <a:lnSpc>
                  <a:spcPts val="3500"/>
                </a:lnSpc>
              </a:pPr>
              <a:endParaRPr/>
            </a:p>
          </p:txBody>
        </p:sp>
      </p:grpSp>
      <p:pic>
        <p:nvPicPr>
          <p:cNvPr id="6" name="Picture 6"/>
          <p:cNvPicPr>
            <a:picLocks noChangeAspect="1"/>
          </p:cNvPicPr>
          <p:nvPr/>
        </p:nvPicPr>
        <p:blipFill>
          <a:blip r:embed="rId3"/>
          <a:srcRect l="36500" t="25150" r="38480" b="29571"/>
          <a:stretch>
            <a:fillRect/>
          </a:stretch>
        </p:blipFill>
        <p:spPr>
          <a:xfrm>
            <a:off x="905603" y="777678"/>
            <a:ext cx="1843845" cy="1876980"/>
          </a:xfrm>
          <a:prstGeom prst="rect">
            <a:avLst/>
          </a:prstGeom>
        </p:spPr>
      </p:pic>
      <p:sp>
        <p:nvSpPr>
          <p:cNvPr id="7" name="TextBox 7"/>
          <p:cNvSpPr txBox="1"/>
          <p:nvPr/>
        </p:nvSpPr>
        <p:spPr>
          <a:xfrm>
            <a:off x="1489643" y="3212398"/>
            <a:ext cx="15548966" cy="5876925"/>
          </a:xfrm>
          <a:prstGeom prst="rect">
            <a:avLst/>
          </a:prstGeom>
        </p:spPr>
        <p:txBody>
          <a:bodyPr lIns="0" tIns="0" rIns="0" bIns="0" rtlCol="0" anchor="t">
            <a:spAutoFit/>
          </a:bodyPr>
          <a:lstStyle/>
          <a:p>
            <a:pPr algn="l">
              <a:lnSpc>
                <a:spcPts val="4200"/>
              </a:lnSpc>
              <a:spcBef>
                <a:spcPct val="0"/>
              </a:spcBef>
            </a:pPr>
            <a:r>
              <a:rPr lang="en-US" sz="3000">
                <a:solidFill>
                  <a:srgbClr val="FFFFFF"/>
                </a:solidFill>
                <a:latin typeface="Poppins"/>
              </a:rPr>
              <a:t>The copper kitchenware market encompasses a range of cookware and utensils made from copper, renowned for its first-rate warmth, conductivity, and aesthetic enchantment. Copper kitchenware consists of pots, pans, bowls, and utensils, prized by chefs and cooking lovers alike for his or her superior overall performance in culinary responsibilities, which include sautéing, simmering, and caramelizing. Beyond capability, copper kitchenware adds a touch of beauty to any kitchen with its lustrous look and timeless appeal. While commonly more expensive than opportunity substances, the sturdiness and excellent heat distribution of copper kitchenware make it a profitable investment for discerning home chefs and expert cooks searching for the highest quality cooking results and culinary sophistication.</a:t>
            </a:r>
          </a:p>
        </p:txBody>
      </p:sp>
      <p:sp>
        <p:nvSpPr>
          <p:cNvPr id="8" name="TextBox 8"/>
          <p:cNvSpPr txBox="1"/>
          <p:nvPr/>
        </p:nvSpPr>
        <p:spPr>
          <a:xfrm>
            <a:off x="5200221" y="1755498"/>
            <a:ext cx="8127807" cy="899160"/>
          </a:xfrm>
          <a:prstGeom prst="rect">
            <a:avLst/>
          </a:prstGeom>
        </p:spPr>
        <p:txBody>
          <a:bodyPr lIns="0" tIns="0" rIns="0" bIns="0" rtlCol="0" anchor="t">
            <a:spAutoFit/>
          </a:bodyPr>
          <a:lstStyle/>
          <a:p>
            <a:pPr algn="ctr">
              <a:lnSpc>
                <a:spcPts val="6420"/>
              </a:lnSpc>
            </a:pPr>
            <a:r>
              <a:rPr lang="en-US" sz="6000">
                <a:solidFill>
                  <a:srgbClr val="FFFFFF"/>
                </a:solidFill>
                <a:latin typeface="Poppi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8246" b="-10308"/>
            </a:stretch>
          </a:blipFill>
        </p:spPr>
        <p:txBody>
          <a:bodyPr/>
          <a:lstStyle/>
          <a:p/>
        </p:txBody>
      </p:sp>
      <p:grpSp>
        <p:nvGrpSpPr>
          <p:cNvPr id="3" name="Group 3"/>
          <p:cNvGrpSpPr/>
          <p:nvPr/>
        </p:nvGrpSpPr>
        <p:grpSpPr>
          <a:xfrm>
            <a:off x="260966" y="6184549"/>
            <a:ext cx="9145908" cy="2765493"/>
            <a:chExt cx="879738" cy="266011"/>
          </a:xfrm>
        </p:grpSpPr>
        <p:sp>
          <p:nvSpPr>
            <p:cNvPr id="4" name="Freeform 4"/>
            <p:cNvSpPr/>
            <p:nvPr/>
          </p:nvSpPr>
          <p:spPr>
            <a:xfrm>
              <a:off x="0" y="0"/>
              <a:ext cx="879738" cy="266011"/>
            </a:xfrm>
            <a:custGeom>
              <a:rect l="l" t="t" r="r" b="b"/>
              <a:pathLst>
                <a:path w="879737" h="266011">
                  <a:moveTo>
                    <a:pt x="84649" y="0"/>
                  </a:moveTo>
                  <a:lnTo>
                    <a:pt x="795089" y="0"/>
                  </a:lnTo>
                  <a:cubicBezTo>
                    <a:pt x="841840" y="0"/>
                    <a:pt x="879738" y="37899"/>
                    <a:pt x="879738" y="84649"/>
                  </a:cubicBezTo>
                  <a:lnTo>
                    <a:pt x="879738" y="181362"/>
                  </a:lnTo>
                  <a:cubicBezTo>
                    <a:pt x="879738" y="228112"/>
                    <a:pt x="841840" y="266011"/>
                    <a:pt x="795089" y="266011"/>
                  </a:cubicBezTo>
                  <a:lnTo>
                    <a:pt x="84649" y="266011"/>
                  </a:lnTo>
                  <a:cubicBezTo>
                    <a:pt x="62199" y="266011"/>
                    <a:pt x="40668" y="257092"/>
                    <a:pt x="24793" y="241218"/>
                  </a:cubicBezTo>
                  <a:cubicBezTo>
                    <a:pt x="8918" y="225343"/>
                    <a:pt x="0" y="203812"/>
                    <a:pt x="0" y="181362"/>
                  </a:cubicBezTo>
                  <a:lnTo>
                    <a:pt x="0" y="84649"/>
                  </a:lnTo>
                  <a:cubicBezTo>
                    <a:pt x="0" y="37899"/>
                    <a:pt x="37899" y="0"/>
                    <a:pt x="84649" y="0"/>
                  </a:cubicBezTo>
                  <a:close/>
                </a:path>
              </a:pathLst>
            </a:custGeom>
            <a:solidFill>
              <a:srgbClr val="000000">
                <a:alpha val="69804"/>
              </a:srgbClr>
            </a:solidFill>
          </p:spPr>
          <p:txBody>
            <a:bodyPr/>
            <a:lstStyle/>
            <a:p/>
          </p:txBody>
        </p:sp>
        <p:sp>
          <p:nvSpPr>
            <p:cNvPr id="5" name="TextBox 5"/>
            <p:cNvSpPr txBox="1"/>
            <p:nvPr/>
          </p:nvSpPr>
          <p:spPr>
            <a:xfrm>
              <a:off x="0" y="-38100"/>
              <a:ext cx="879738" cy="304111"/>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635942" y="6576856"/>
            <a:ext cx="2224885" cy="2222104"/>
          </a:xfrm>
          <a:custGeom>
            <a:rect l="l" t="t" r="r" b="b"/>
            <a:pathLst>
              <a:path w="2224885" h="2222104">
                <a:moveTo>
                  <a:pt x="0" y="0"/>
                </a:moveTo>
                <a:lnTo>
                  <a:pt x="2224885" y="0"/>
                </a:lnTo>
                <a:lnTo>
                  <a:pt x="2224885" y="2222104"/>
                </a:lnTo>
                <a:lnTo>
                  <a:pt x="0" y="2222104"/>
                </a:lnTo>
                <a:lnTo>
                  <a:pt x="0" y="0"/>
                </a:lnTo>
                <a:close/>
              </a:path>
            </a:pathLst>
          </a:custGeom>
          <a:blipFill>
            <a:blip r:embed="rId3"/>
            <a:stretch>
              <a:fillRect/>
            </a:stretch>
          </a:blipFill>
        </p:spPr>
        <p:txBody>
          <a:bodyPr/>
          <a:lstStyle/>
          <a:p/>
        </p:txBody>
      </p:sp>
      <p:grpSp>
        <p:nvGrpSpPr>
          <p:cNvPr id="7" name="Group 7"/>
          <p:cNvGrpSpPr/>
          <p:nvPr/>
        </p:nvGrpSpPr>
        <p:grpSpPr>
          <a:xfrm>
            <a:off x="584069" y="6487932"/>
            <a:ext cx="2192119" cy="2192119"/>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pic>
        <p:nvPicPr>
          <p:cNvPr id="10" name="Picture 10"/>
          <p:cNvPicPr>
            <a:picLocks noChangeAspect="1"/>
          </p:cNvPicPr>
          <p:nvPr/>
        </p:nvPicPr>
        <p:blipFill>
          <a:blip r:embed="rId4"/>
          <a:srcRect l="36500" t="25150" r="38480" b="26949"/>
          <a:stretch>
            <a:fillRect/>
          </a:stretch>
        </p:blipFill>
        <p:spPr>
          <a:xfrm>
            <a:off x="0" y="-123087"/>
            <a:ext cx="1935043" cy="2083899"/>
          </a:xfrm>
          <a:prstGeom prst="rect">
            <a:avLst/>
          </a:prstGeom>
        </p:spPr>
      </p:pic>
      <p:grpSp>
        <p:nvGrpSpPr>
          <p:cNvPr id="11" name="Group 11"/>
          <p:cNvGrpSpPr/>
          <p:nvPr/>
        </p:nvGrpSpPr>
        <p:grpSpPr>
          <a:xfrm>
            <a:off x="260966" y="3186193"/>
            <a:ext cx="9145908" cy="2765493"/>
            <a:chExt cx="879738" cy="266011"/>
          </a:xfrm>
        </p:grpSpPr>
        <p:sp>
          <p:nvSpPr>
            <p:cNvPr id="12" name="Freeform 12"/>
            <p:cNvSpPr/>
            <p:nvPr/>
          </p:nvSpPr>
          <p:spPr>
            <a:xfrm>
              <a:off x="0" y="0"/>
              <a:ext cx="879738" cy="266011"/>
            </a:xfrm>
            <a:custGeom>
              <a:rect l="l" t="t" r="r" b="b"/>
              <a:pathLst>
                <a:path w="879737" h="266011">
                  <a:moveTo>
                    <a:pt x="84649" y="0"/>
                  </a:moveTo>
                  <a:lnTo>
                    <a:pt x="795089" y="0"/>
                  </a:lnTo>
                  <a:cubicBezTo>
                    <a:pt x="841840" y="0"/>
                    <a:pt x="879738" y="37899"/>
                    <a:pt x="879738" y="84649"/>
                  </a:cubicBezTo>
                  <a:lnTo>
                    <a:pt x="879738" y="181362"/>
                  </a:lnTo>
                  <a:cubicBezTo>
                    <a:pt x="879738" y="228112"/>
                    <a:pt x="841840" y="266011"/>
                    <a:pt x="795089" y="266011"/>
                  </a:cubicBezTo>
                  <a:lnTo>
                    <a:pt x="84649" y="266011"/>
                  </a:lnTo>
                  <a:cubicBezTo>
                    <a:pt x="62199" y="266011"/>
                    <a:pt x="40668" y="257092"/>
                    <a:pt x="24793" y="241218"/>
                  </a:cubicBezTo>
                  <a:cubicBezTo>
                    <a:pt x="8918" y="225343"/>
                    <a:pt x="0" y="203812"/>
                    <a:pt x="0" y="181362"/>
                  </a:cubicBezTo>
                  <a:lnTo>
                    <a:pt x="0" y="84649"/>
                  </a:lnTo>
                  <a:cubicBezTo>
                    <a:pt x="0" y="37899"/>
                    <a:pt x="37899" y="0"/>
                    <a:pt x="84649" y="0"/>
                  </a:cubicBezTo>
                  <a:close/>
                </a:path>
              </a:pathLst>
            </a:custGeom>
            <a:solidFill>
              <a:srgbClr val="000000">
                <a:alpha val="69804"/>
              </a:srgbClr>
            </a:solidFill>
          </p:spPr>
          <p:txBody>
            <a:bodyPr/>
            <a:lstStyle/>
            <a:p/>
          </p:txBody>
        </p:sp>
        <p:sp>
          <p:nvSpPr>
            <p:cNvPr id="13" name="TextBox 13"/>
            <p:cNvSpPr txBox="1"/>
            <p:nvPr/>
          </p:nvSpPr>
          <p:spPr>
            <a:xfrm>
              <a:off x="0" y="-38100"/>
              <a:ext cx="879738" cy="304111"/>
            </a:xfrm>
            <a:prstGeom prst="rect">
              <a:avLst/>
            </a:prstGeom>
          </p:spPr>
          <p:txBody>
            <a:bodyPr lIns="61910" tIns="61910" rIns="61910" bIns="61910" rtlCol="0" anchor="ctr"/>
            <a:lstStyle/>
            <a:p>
              <a:pPr algn="ctr">
                <a:lnSpc>
                  <a:spcPts val="2659"/>
                </a:lnSpc>
              </a:pPr>
              <a:endParaRPr/>
            </a:p>
          </p:txBody>
        </p:sp>
      </p:grpSp>
      <p:sp>
        <p:nvSpPr>
          <p:cNvPr id="14" name="Freeform 14"/>
          <p:cNvSpPr/>
          <p:nvPr/>
        </p:nvSpPr>
        <p:spPr>
          <a:xfrm>
            <a:off x="635942" y="3578500"/>
            <a:ext cx="2224885" cy="2222104"/>
          </a:xfrm>
          <a:custGeom>
            <a:rect l="l" t="t" r="r" b="b"/>
            <a:pathLst>
              <a:path w="2224885" h="2222104">
                <a:moveTo>
                  <a:pt x="0" y="0"/>
                </a:moveTo>
                <a:lnTo>
                  <a:pt x="2224885" y="0"/>
                </a:lnTo>
                <a:lnTo>
                  <a:pt x="2224885" y="2222104"/>
                </a:lnTo>
                <a:lnTo>
                  <a:pt x="0" y="2222104"/>
                </a:lnTo>
                <a:lnTo>
                  <a:pt x="0" y="0"/>
                </a:lnTo>
                <a:close/>
              </a:path>
            </a:pathLst>
          </a:custGeom>
          <a:blipFill>
            <a:blip r:embed="rId3"/>
            <a:stretch>
              <a:fillRect/>
            </a:stretch>
          </a:blipFill>
        </p:spPr>
        <p:txBody>
          <a:bodyPr/>
          <a:lstStyle/>
          <a:p/>
        </p:txBody>
      </p:sp>
      <p:grpSp>
        <p:nvGrpSpPr>
          <p:cNvPr id="15" name="Group 15"/>
          <p:cNvGrpSpPr/>
          <p:nvPr/>
        </p:nvGrpSpPr>
        <p:grpSpPr>
          <a:xfrm>
            <a:off x="584069" y="3489576"/>
            <a:ext cx="2192119" cy="2192119"/>
            <a:chExt cx="812800" cy="812800"/>
          </a:xfrm>
        </p:grpSpPr>
        <p:sp>
          <p:nvSpPr>
            <p:cNvPr id="16" name="Freeform 16"/>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7" name="TextBox 17"/>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8" name="TextBox 18"/>
          <p:cNvSpPr txBox="1"/>
          <p:nvPr/>
        </p:nvSpPr>
        <p:spPr>
          <a:xfrm>
            <a:off x="877217" y="7073234"/>
            <a:ext cx="1605822" cy="1258757"/>
          </a:xfrm>
          <a:prstGeom prst="rect">
            <a:avLst/>
          </a:prstGeom>
        </p:spPr>
        <p:txBody>
          <a:bodyPr lIns="0" tIns="0" rIns="0" bIns="0" rtlCol="0" anchor="t">
            <a:spAutoFit/>
          </a:bodyPr>
          <a:lstStyle/>
          <a:p>
            <a:pPr algn="ctr">
              <a:lnSpc>
                <a:spcPts val="2979"/>
              </a:lnSpc>
            </a:pPr>
            <a:r>
              <a:rPr lang="en-US" sz="4728">
                <a:solidFill>
                  <a:srgbClr val="1E3048"/>
                </a:solidFill>
                <a:latin typeface="Poppins Bold"/>
              </a:rPr>
              <a:t>2024- 2031</a:t>
            </a:r>
          </a:p>
        </p:txBody>
      </p:sp>
      <p:sp>
        <p:nvSpPr>
          <p:cNvPr id="19" name="TextBox 19"/>
          <p:cNvSpPr txBox="1"/>
          <p:nvPr/>
        </p:nvSpPr>
        <p:spPr>
          <a:xfrm>
            <a:off x="3147369" y="6806527"/>
            <a:ext cx="5382426" cy="1525464"/>
          </a:xfrm>
          <a:prstGeom prst="rect">
            <a:avLst/>
          </a:prstGeom>
        </p:spPr>
        <p:txBody>
          <a:bodyPr lIns="0" tIns="0" rIns="0" bIns="0" rtlCol="0" anchor="t">
            <a:spAutoFit/>
          </a:bodyPr>
          <a:lstStyle/>
          <a:p>
            <a:pPr algn="ctr">
              <a:lnSpc>
                <a:spcPts val="5859"/>
              </a:lnSpc>
            </a:pPr>
            <a:r>
              <a:rPr lang="en-US" sz="4965">
                <a:solidFill>
                  <a:srgbClr val="FFFFFF"/>
                </a:solidFill>
                <a:latin typeface="Poppins"/>
              </a:rPr>
              <a:t>CAGR</a:t>
            </a:r>
          </a:p>
          <a:p>
            <a:pPr algn="ctr">
              <a:lnSpc>
                <a:spcPts val="5859"/>
              </a:lnSpc>
            </a:pPr>
            <a:r>
              <a:rPr lang="en-US" sz="4965">
                <a:solidFill>
                  <a:srgbClr val="FFFFFF"/>
                </a:solidFill>
                <a:latin typeface="Poppins"/>
              </a:rPr>
              <a:t>7.80%</a:t>
            </a:r>
          </a:p>
        </p:txBody>
      </p:sp>
      <p:sp>
        <p:nvSpPr>
          <p:cNvPr id="20" name="TextBox 20"/>
          <p:cNvSpPr txBox="1"/>
          <p:nvPr/>
        </p:nvSpPr>
        <p:spPr>
          <a:xfrm>
            <a:off x="5545338" y="533100"/>
            <a:ext cx="7963503" cy="914400"/>
          </a:xfrm>
          <a:prstGeom prst="rect">
            <a:avLst/>
          </a:prstGeom>
        </p:spPr>
        <p:txBody>
          <a:bodyPr lIns="0" tIns="0" rIns="0" bIns="0" rtlCol="0" anchor="t">
            <a:spAutoFit/>
          </a:bodyPr>
          <a:lstStyle/>
          <a:p>
            <a:pPr algn="ctr">
              <a:lnSpc>
                <a:spcPts val="6299"/>
              </a:lnSpc>
            </a:pPr>
            <a:r>
              <a:rPr lang="en-US" sz="6999">
                <a:solidFill>
                  <a:srgbClr val="000000"/>
                </a:solidFill>
                <a:latin typeface="Poppins"/>
              </a:rPr>
              <a:t>KEY INSIGHTS</a:t>
            </a:r>
          </a:p>
        </p:txBody>
      </p:sp>
      <p:sp>
        <p:nvSpPr>
          <p:cNvPr id="21" name="TextBox 21"/>
          <p:cNvSpPr txBox="1"/>
          <p:nvPr/>
        </p:nvSpPr>
        <p:spPr>
          <a:xfrm>
            <a:off x="811956" y="4419666"/>
            <a:ext cx="1605822" cy="508096"/>
          </a:xfrm>
          <a:prstGeom prst="rect">
            <a:avLst/>
          </a:prstGeom>
        </p:spPr>
        <p:txBody>
          <a:bodyPr lIns="0" tIns="0" rIns="0" bIns="0" rtlCol="0" anchor="t">
            <a:spAutoFit/>
          </a:bodyPr>
          <a:lstStyle/>
          <a:p>
            <a:pPr algn="ctr">
              <a:lnSpc>
                <a:spcPts val="2979"/>
              </a:lnSpc>
            </a:pPr>
            <a:r>
              <a:rPr lang="en-US" sz="4728">
                <a:solidFill>
                  <a:srgbClr val="1E3048"/>
                </a:solidFill>
                <a:latin typeface="Poppins Bold"/>
              </a:rPr>
              <a:t>2024</a:t>
            </a:r>
          </a:p>
        </p:txBody>
      </p:sp>
      <p:sp>
        <p:nvSpPr>
          <p:cNvPr id="22" name="TextBox 22"/>
          <p:cNvSpPr txBox="1"/>
          <p:nvPr/>
        </p:nvSpPr>
        <p:spPr>
          <a:xfrm>
            <a:off x="2860827" y="3792544"/>
            <a:ext cx="6303192" cy="1524216"/>
          </a:xfrm>
          <a:prstGeom prst="rect">
            <a:avLst/>
          </a:prstGeom>
        </p:spPr>
        <p:txBody>
          <a:bodyPr lIns="0" tIns="0" rIns="0" bIns="0" rtlCol="0" anchor="t">
            <a:spAutoFit/>
          </a:bodyPr>
          <a:lstStyle/>
          <a:p>
            <a:pPr algn="ctr">
              <a:lnSpc>
                <a:spcPts val="5854"/>
              </a:lnSpc>
            </a:pPr>
            <a:r>
              <a:rPr lang="en-US" sz="4961">
                <a:solidFill>
                  <a:srgbClr val="FFFFFF"/>
                </a:solidFill>
                <a:latin typeface="Poppins"/>
              </a:rPr>
              <a:t>MARKET SIZE</a:t>
            </a:r>
          </a:p>
          <a:p>
            <a:pPr algn="ctr">
              <a:lnSpc>
                <a:spcPts val="5854"/>
              </a:lnSpc>
            </a:pPr>
            <a:r>
              <a:rPr lang="en-US" sz="4961">
                <a:solidFill>
                  <a:srgbClr val="FFFFFF"/>
                </a:solidFill>
                <a:latin typeface="Poppins"/>
              </a:rPr>
              <a:t>USD 31581.2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1851" b="-11851"/>
            </a:stretch>
          </a:blipFill>
        </p:spPr>
        <p:txBody>
          <a:bodyPr/>
          <a:lstStyle/>
          <a:p/>
        </p:txBody>
      </p:sp>
      <p:grpSp>
        <p:nvGrpSpPr>
          <p:cNvPr id="3" name="Group 3"/>
          <p:cNvGrpSpPr/>
          <p:nvPr/>
        </p:nvGrpSpPr>
        <p:grpSpPr>
          <a:xfrm>
            <a:off x="1992721" y="2162619"/>
            <a:ext cx="5994718" cy="2497341"/>
            <a:chExt cx="8626242" cy="3593608"/>
          </a:xfrm>
        </p:grpSpPr>
        <p:sp>
          <p:nvSpPr>
            <p:cNvPr id="4" name="Freeform 4"/>
            <p:cNvSpPr/>
            <p:nvPr/>
          </p:nvSpPr>
          <p:spPr>
            <a:xfrm>
              <a:off x="0" y="0"/>
              <a:ext cx="8626242" cy="3593608"/>
            </a:xfrm>
            <a:custGeom>
              <a:rect l="l" t="t" r="r" b="b"/>
              <a:pathLst>
                <a:path w="8626242" h="3593607">
                  <a:moveTo>
                    <a:pt x="8501783" y="3593608"/>
                  </a:moveTo>
                  <a:lnTo>
                    <a:pt x="124460" y="3593608"/>
                  </a:lnTo>
                  <a:cubicBezTo>
                    <a:pt x="55880" y="3593608"/>
                    <a:pt x="0" y="3537728"/>
                    <a:pt x="0" y="3469148"/>
                  </a:cubicBezTo>
                  <a:lnTo>
                    <a:pt x="0" y="124460"/>
                  </a:lnTo>
                  <a:cubicBezTo>
                    <a:pt x="0" y="55880"/>
                    <a:pt x="55880" y="0"/>
                    <a:pt x="124460" y="0"/>
                  </a:cubicBezTo>
                  <a:lnTo>
                    <a:pt x="8501783" y="0"/>
                  </a:lnTo>
                  <a:cubicBezTo>
                    <a:pt x="8570362" y="0"/>
                    <a:pt x="8626242" y="55880"/>
                    <a:pt x="8626242" y="124460"/>
                  </a:cubicBezTo>
                  <a:lnTo>
                    <a:pt x="8626242" y="3469148"/>
                  </a:lnTo>
                  <a:cubicBezTo>
                    <a:pt x="8626242" y="3537728"/>
                    <a:pt x="8570362" y="3593608"/>
                    <a:pt x="8501783" y="3593608"/>
                  </a:cubicBezTo>
                  <a:close/>
                </a:path>
              </a:pathLst>
            </a:custGeom>
            <a:solidFill>
              <a:srgbClr val="000000">
                <a:alpha val="72941"/>
              </a:srgbClr>
            </a:solidFill>
          </p:spPr>
          <p:txBody>
            <a:bodyPr/>
            <a:lstStyle/>
            <a:p/>
          </p:txBody>
        </p:sp>
      </p:grpSp>
      <p:grpSp>
        <p:nvGrpSpPr>
          <p:cNvPr id="5" name="Group 5"/>
          <p:cNvGrpSpPr/>
          <p:nvPr/>
        </p:nvGrpSpPr>
        <p:grpSpPr>
          <a:xfrm rot="5400000">
            <a:off x="998177" y="1906598"/>
            <a:ext cx="738825" cy="2822027"/>
            <a:chExt cx="3130550" cy="11957493"/>
          </a:xfrm>
        </p:grpSpPr>
        <p:sp>
          <p:nvSpPr>
            <p:cNvPr id="6" name="Freeform 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7" name="Group 7"/>
          <p:cNvGrpSpPr/>
          <p:nvPr/>
        </p:nvGrpSpPr>
        <p:grpSpPr>
          <a:xfrm>
            <a:off x="1992721" y="4909216"/>
            <a:ext cx="5994718" cy="2497341"/>
            <a:chExt cx="8626242" cy="3593608"/>
          </a:xfrm>
        </p:grpSpPr>
        <p:sp>
          <p:nvSpPr>
            <p:cNvPr id="8" name="Freeform 8"/>
            <p:cNvSpPr/>
            <p:nvPr/>
          </p:nvSpPr>
          <p:spPr>
            <a:xfrm>
              <a:off x="0" y="0"/>
              <a:ext cx="8626242" cy="3593608"/>
            </a:xfrm>
            <a:custGeom>
              <a:rect l="l" t="t" r="r" b="b"/>
              <a:pathLst>
                <a:path w="8626242" h="3593607">
                  <a:moveTo>
                    <a:pt x="8501783" y="3593608"/>
                  </a:moveTo>
                  <a:lnTo>
                    <a:pt x="124460" y="3593608"/>
                  </a:lnTo>
                  <a:cubicBezTo>
                    <a:pt x="55880" y="3593608"/>
                    <a:pt x="0" y="3537728"/>
                    <a:pt x="0" y="3469148"/>
                  </a:cubicBezTo>
                  <a:lnTo>
                    <a:pt x="0" y="124460"/>
                  </a:lnTo>
                  <a:cubicBezTo>
                    <a:pt x="0" y="55880"/>
                    <a:pt x="55880" y="0"/>
                    <a:pt x="124460" y="0"/>
                  </a:cubicBezTo>
                  <a:lnTo>
                    <a:pt x="8501783" y="0"/>
                  </a:lnTo>
                  <a:cubicBezTo>
                    <a:pt x="8570362" y="0"/>
                    <a:pt x="8626242" y="55880"/>
                    <a:pt x="8626242" y="124460"/>
                  </a:cubicBezTo>
                  <a:lnTo>
                    <a:pt x="8626242" y="3469148"/>
                  </a:lnTo>
                  <a:cubicBezTo>
                    <a:pt x="8626242" y="3537728"/>
                    <a:pt x="8570362" y="3593608"/>
                    <a:pt x="8501783" y="3593608"/>
                  </a:cubicBezTo>
                  <a:close/>
                </a:path>
              </a:pathLst>
            </a:custGeom>
            <a:solidFill>
              <a:srgbClr val="000000">
                <a:alpha val="72941"/>
              </a:srgbClr>
            </a:solidFill>
          </p:spPr>
          <p:txBody>
            <a:bodyPr/>
            <a:lstStyle/>
            <a:p/>
          </p:txBody>
        </p:sp>
      </p:grpSp>
      <p:grpSp>
        <p:nvGrpSpPr>
          <p:cNvPr id="9" name="Group 9"/>
          <p:cNvGrpSpPr/>
          <p:nvPr/>
        </p:nvGrpSpPr>
        <p:grpSpPr>
          <a:xfrm rot="5400000">
            <a:off x="998177" y="4607037"/>
            <a:ext cx="738825" cy="2822027"/>
            <a:chExt cx="3130550" cy="11957493"/>
          </a:xfrm>
        </p:grpSpPr>
        <p:sp>
          <p:nvSpPr>
            <p:cNvPr id="10" name="Freeform 10"/>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11" name="Group 11"/>
          <p:cNvGrpSpPr/>
          <p:nvPr/>
        </p:nvGrpSpPr>
        <p:grpSpPr>
          <a:xfrm>
            <a:off x="-43424" y="7388"/>
            <a:ext cx="18416022" cy="1021312"/>
            <a:chExt cx="4850310" cy="268987"/>
          </a:xfrm>
        </p:grpSpPr>
        <p:sp>
          <p:nvSpPr>
            <p:cNvPr id="12" name="Freeform 12"/>
            <p:cNvSpPr/>
            <p:nvPr/>
          </p:nvSpPr>
          <p:spPr>
            <a:xfrm>
              <a:off x="0" y="0"/>
              <a:ext cx="4850311" cy="268987"/>
            </a:xfrm>
            <a:custGeom>
              <a:rect l="l" t="t" r="r" b="b"/>
              <a:pathLst>
                <a:path w="4850311" h="268987">
                  <a:moveTo>
                    <a:pt x="0" y="0"/>
                  </a:moveTo>
                  <a:lnTo>
                    <a:pt x="4850311" y="0"/>
                  </a:lnTo>
                  <a:lnTo>
                    <a:pt x="4850311" y="268987"/>
                  </a:lnTo>
                  <a:lnTo>
                    <a:pt x="0" y="268987"/>
                  </a:lnTo>
                  <a:close/>
                </a:path>
              </a:pathLst>
            </a:custGeom>
            <a:solidFill>
              <a:srgbClr val="000000">
                <a:alpha val="21961"/>
              </a:srgbClr>
            </a:solidFill>
          </p:spPr>
          <p:txBody>
            <a:bodyPr/>
            <a:lstStyle/>
            <a:p/>
          </p:txBody>
        </p:sp>
        <p:sp>
          <p:nvSpPr>
            <p:cNvPr id="13" name="TextBox 13"/>
            <p:cNvSpPr txBox="1"/>
            <p:nvPr/>
          </p:nvSpPr>
          <p:spPr>
            <a:xfrm>
              <a:off x="0" y="-38100"/>
              <a:ext cx="4850310" cy="307087"/>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1414052" y="-43426"/>
            <a:ext cx="17301600" cy="984253"/>
          </a:xfrm>
          <a:prstGeom prst="rect">
            <a:avLst/>
          </a:prstGeom>
        </p:spPr>
        <p:txBody>
          <a:bodyPr lIns="0" tIns="0" rIns="0" bIns="0" rtlCol="0" anchor="t">
            <a:spAutoFit/>
          </a:bodyPr>
          <a:lstStyle/>
          <a:p>
            <a:pPr algn="ctr">
              <a:lnSpc>
                <a:spcPts val="7699"/>
              </a:lnSpc>
            </a:pPr>
            <a:r>
              <a:rPr lang="en-US" sz="5499">
                <a:solidFill>
                  <a:srgbClr val="FFFFFF"/>
                </a:solidFill>
                <a:latin typeface="Poppins"/>
              </a:rPr>
              <a:t>REVENUE MARKET SHARE BY SEGMENTS 2024</a:t>
            </a:r>
          </a:p>
        </p:txBody>
      </p:sp>
      <p:pic>
        <p:nvPicPr>
          <p:cNvPr id="15" name="Picture 15"/>
          <p:cNvPicPr>
            <a:picLocks noChangeAspect="1"/>
          </p:cNvPicPr>
          <p:nvPr/>
        </p:nvPicPr>
        <p:blipFill>
          <a:blip r:embed="rId3"/>
          <a:srcRect l="36500" t="25150" r="35874" b="24564"/>
          <a:stretch>
            <a:fillRect/>
          </a:stretch>
        </p:blipFill>
        <p:spPr>
          <a:xfrm>
            <a:off x="-40148" y="7388"/>
            <a:ext cx="1871908" cy="1916613"/>
          </a:xfrm>
          <a:prstGeom prst="rect">
            <a:avLst/>
          </a:prstGeom>
        </p:spPr>
      </p:pic>
      <p:grpSp>
        <p:nvGrpSpPr>
          <p:cNvPr id="16" name="Group 16"/>
          <p:cNvGrpSpPr/>
          <p:nvPr/>
        </p:nvGrpSpPr>
        <p:grpSpPr>
          <a:xfrm>
            <a:off x="1996193" y="7658933"/>
            <a:ext cx="5994718" cy="2497341"/>
            <a:chExt cx="8626242" cy="3593608"/>
          </a:xfrm>
        </p:grpSpPr>
        <p:sp>
          <p:nvSpPr>
            <p:cNvPr id="17" name="Freeform 17"/>
            <p:cNvSpPr/>
            <p:nvPr/>
          </p:nvSpPr>
          <p:spPr>
            <a:xfrm>
              <a:off x="0" y="0"/>
              <a:ext cx="8626242" cy="3593608"/>
            </a:xfrm>
            <a:custGeom>
              <a:rect l="l" t="t" r="r" b="b"/>
              <a:pathLst>
                <a:path w="8626242" h="3593607">
                  <a:moveTo>
                    <a:pt x="8501783" y="3593608"/>
                  </a:moveTo>
                  <a:lnTo>
                    <a:pt x="124460" y="3593608"/>
                  </a:lnTo>
                  <a:cubicBezTo>
                    <a:pt x="55880" y="3593608"/>
                    <a:pt x="0" y="3537728"/>
                    <a:pt x="0" y="3469148"/>
                  </a:cubicBezTo>
                  <a:lnTo>
                    <a:pt x="0" y="124460"/>
                  </a:lnTo>
                  <a:cubicBezTo>
                    <a:pt x="0" y="55880"/>
                    <a:pt x="55880" y="0"/>
                    <a:pt x="124460" y="0"/>
                  </a:cubicBezTo>
                  <a:lnTo>
                    <a:pt x="8501783" y="0"/>
                  </a:lnTo>
                  <a:cubicBezTo>
                    <a:pt x="8570362" y="0"/>
                    <a:pt x="8626242" y="55880"/>
                    <a:pt x="8626242" y="124460"/>
                  </a:cubicBezTo>
                  <a:lnTo>
                    <a:pt x="8626242" y="3469148"/>
                  </a:lnTo>
                  <a:cubicBezTo>
                    <a:pt x="8626242" y="3537728"/>
                    <a:pt x="8570362" y="3593608"/>
                    <a:pt x="8501783" y="3593608"/>
                  </a:cubicBezTo>
                  <a:close/>
                </a:path>
              </a:pathLst>
            </a:custGeom>
            <a:solidFill>
              <a:srgbClr val="000000">
                <a:alpha val="72941"/>
              </a:srgbClr>
            </a:solidFill>
          </p:spPr>
          <p:txBody>
            <a:bodyPr/>
            <a:lstStyle/>
            <a:p/>
          </p:txBody>
        </p:sp>
      </p:grpSp>
      <p:grpSp>
        <p:nvGrpSpPr>
          <p:cNvPr id="18" name="Group 18"/>
          <p:cNvGrpSpPr/>
          <p:nvPr/>
        </p:nvGrpSpPr>
        <p:grpSpPr>
          <a:xfrm rot="5400000">
            <a:off x="1001649" y="7356754"/>
            <a:ext cx="738825" cy="2822027"/>
            <a:chExt cx="3130550" cy="11957493"/>
          </a:xfrm>
        </p:grpSpPr>
        <p:sp>
          <p:nvSpPr>
            <p:cNvPr id="19" name="Freeform 19"/>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20" name="TextBox 20"/>
          <p:cNvSpPr txBox="1"/>
          <p:nvPr/>
        </p:nvSpPr>
        <p:spPr>
          <a:xfrm>
            <a:off x="3143613" y="2736919"/>
            <a:ext cx="4344156" cy="1339215"/>
          </a:xfrm>
          <a:prstGeom prst="rect">
            <a:avLst/>
          </a:prstGeom>
        </p:spPr>
        <p:txBody>
          <a:bodyPr lIns="0" tIns="0" rIns="0" bIns="0" rtlCol="0" anchor="t">
            <a:spAutoFit/>
          </a:bodyPr>
          <a:lstStyle/>
          <a:p>
            <a:pPr marL="647700" lvl="1" indent="-323850" algn="l">
              <a:lnSpc>
                <a:spcPts val="3479"/>
              </a:lnSpc>
              <a:buFont typeface="Arial"/>
              <a:buChar char="•"/>
            </a:pPr>
            <a:r>
              <a:rPr lang="en-US" sz="3000">
                <a:solidFill>
                  <a:srgbClr val="FFFFFF"/>
                </a:solidFill>
                <a:latin typeface="Poppins"/>
              </a:rPr>
              <a:t>Copper Oven</a:t>
            </a:r>
          </a:p>
          <a:p>
            <a:pPr marL="647700" lvl="1" indent="-323850" algn="l">
              <a:lnSpc>
                <a:spcPts val="3479"/>
              </a:lnSpc>
              <a:buFont typeface="Arial"/>
              <a:buChar char="•"/>
            </a:pPr>
            <a:r>
              <a:rPr lang="en-US" sz="3000">
                <a:solidFill>
                  <a:srgbClr val="FFFFFF"/>
                </a:solidFill>
                <a:latin typeface="Poppins"/>
              </a:rPr>
              <a:t>Copper Skillet</a:t>
            </a:r>
          </a:p>
          <a:p>
            <a:pPr marL="647700" lvl="1" indent="-323850" algn="l">
              <a:lnSpc>
                <a:spcPts val="3479"/>
              </a:lnSpc>
              <a:buFont typeface="Arial"/>
              <a:buChar char="•"/>
            </a:pPr>
            <a:r>
              <a:rPr lang="en-US" sz="3000">
                <a:solidFill>
                  <a:srgbClr val="FFFFFF"/>
                </a:solidFill>
                <a:latin typeface="Poppins"/>
              </a:rPr>
              <a:t>Copper Saucepan</a:t>
            </a:r>
          </a:p>
        </p:txBody>
      </p:sp>
      <p:sp>
        <p:nvSpPr>
          <p:cNvPr id="21" name="TextBox 21"/>
          <p:cNvSpPr txBox="1"/>
          <p:nvPr/>
        </p:nvSpPr>
        <p:spPr>
          <a:xfrm>
            <a:off x="3120563" y="5485076"/>
            <a:ext cx="4367206" cy="1339215"/>
          </a:xfrm>
          <a:prstGeom prst="rect">
            <a:avLst/>
          </a:prstGeom>
        </p:spPr>
        <p:txBody>
          <a:bodyPr lIns="0" tIns="0" rIns="0" bIns="0" rtlCol="0" anchor="t">
            <a:spAutoFit/>
          </a:bodyPr>
          <a:lstStyle/>
          <a:p>
            <a:pPr marL="647700" lvl="1" indent="-323850" algn="l">
              <a:lnSpc>
                <a:spcPts val="3479"/>
              </a:lnSpc>
              <a:buFont typeface="Arial"/>
              <a:buChar char="•"/>
            </a:pPr>
            <a:r>
              <a:rPr lang="en-US" sz="3000">
                <a:solidFill>
                  <a:srgbClr val="FFFFFF"/>
                </a:solidFill>
                <a:latin typeface="Poppins"/>
              </a:rPr>
              <a:t>Cooking </a:t>
            </a:r>
          </a:p>
          <a:p>
            <a:pPr marL="647700" lvl="1" indent="-323850" algn="l">
              <a:lnSpc>
                <a:spcPts val="3479"/>
              </a:lnSpc>
              <a:buFont typeface="Arial"/>
              <a:buChar char="•"/>
            </a:pPr>
            <a:r>
              <a:rPr lang="en-US" sz="3000">
                <a:solidFill>
                  <a:srgbClr val="FFFFFF"/>
                </a:solidFill>
                <a:latin typeface="Poppins"/>
              </a:rPr>
              <a:t>Baking </a:t>
            </a:r>
          </a:p>
          <a:p>
            <a:pPr marL="647700" lvl="1" indent="-323850" algn="l">
              <a:lnSpc>
                <a:spcPts val="3479"/>
              </a:lnSpc>
              <a:buFont typeface="Arial"/>
              <a:buChar char="•"/>
            </a:pPr>
            <a:r>
              <a:rPr lang="en-US" sz="3000">
                <a:solidFill>
                  <a:srgbClr val="FFFFFF"/>
                </a:solidFill>
                <a:latin typeface="Poppins"/>
              </a:rPr>
              <a:t>Food Storage </a:t>
            </a:r>
          </a:p>
        </p:txBody>
      </p:sp>
      <p:sp>
        <p:nvSpPr>
          <p:cNvPr id="22" name="TextBox 22"/>
          <p:cNvSpPr txBox="1"/>
          <p:nvPr/>
        </p:nvSpPr>
        <p:spPr>
          <a:xfrm>
            <a:off x="-41836" y="5667688"/>
            <a:ext cx="2703449" cy="678049"/>
          </a:xfrm>
          <a:prstGeom prst="rect">
            <a:avLst/>
          </a:prstGeom>
        </p:spPr>
        <p:txBody>
          <a:bodyPr lIns="0" tIns="0" rIns="0" bIns="0" rtlCol="0" anchor="t">
            <a:spAutoFit/>
          </a:bodyPr>
          <a:lstStyle/>
          <a:p>
            <a:pPr algn="ctr">
              <a:lnSpc>
                <a:spcPts val="2532"/>
              </a:lnSpc>
            </a:pPr>
            <a:r>
              <a:rPr lang="en-US" sz="2507">
                <a:solidFill>
                  <a:srgbClr val="43B4BE"/>
                </a:solidFill>
                <a:latin typeface="Poppins"/>
              </a:rPr>
              <a:t>Application Segment </a:t>
            </a:r>
          </a:p>
        </p:txBody>
      </p:sp>
      <p:sp>
        <p:nvSpPr>
          <p:cNvPr id="23" name="TextBox 23"/>
          <p:cNvSpPr txBox="1"/>
          <p:nvPr/>
        </p:nvSpPr>
        <p:spPr>
          <a:xfrm>
            <a:off x="-43424" y="3147262"/>
            <a:ext cx="2703449" cy="359751"/>
          </a:xfrm>
          <a:prstGeom prst="rect">
            <a:avLst/>
          </a:prstGeom>
        </p:spPr>
        <p:txBody>
          <a:bodyPr lIns="0" tIns="0" rIns="0" bIns="0" rtlCol="0" anchor="t">
            <a:spAutoFit/>
          </a:bodyPr>
          <a:lstStyle/>
          <a:p>
            <a:pPr algn="ctr">
              <a:lnSpc>
                <a:spcPts val="2532"/>
              </a:lnSpc>
            </a:pPr>
            <a:r>
              <a:rPr lang="en-US" sz="2507">
                <a:solidFill>
                  <a:srgbClr val="43B4BE"/>
                </a:solidFill>
                <a:latin typeface="Poppins"/>
              </a:rPr>
              <a:t>Type Segment</a:t>
            </a:r>
          </a:p>
        </p:txBody>
      </p:sp>
      <p:sp>
        <p:nvSpPr>
          <p:cNvPr id="24" name="TextBox 24"/>
          <p:cNvSpPr txBox="1"/>
          <p:nvPr/>
        </p:nvSpPr>
        <p:spPr>
          <a:xfrm>
            <a:off x="3143613" y="8388830"/>
            <a:ext cx="4367206" cy="901065"/>
          </a:xfrm>
          <a:prstGeom prst="rect">
            <a:avLst/>
          </a:prstGeom>
        </p:spPr>
        <p:txBody>
          <a:bodyPr lIns="0" tIns="0" rIns="0" bIns="0" rtlCol="0" anchor="t">
            <a:spAutoFit/>
          </a:bodyPr>
          <a:lstStyle/>
          <a:p>
            <a:pPr marL="647700" lvl="1" indent="-323850" algn="l">
              <a:lnSpc>
                <a:spcPts val="3479"/>
              </a:lnSpc>
              <a:buFont typeface="Arial"/>
              <a:buChar char="•"/>
            </a:pPr>
            <a:r>
              <a:rPr lang="en-US" sz="3000">
                <a:solidFill>
                  <a:srgbClr val="FFFFFF"/>
                </a:solidFill>
                <a:latin typeface="Poppins"/>
              </a:rPr>
              <a:t>Domestic Use</a:t>
            </a:r>
          </a:p>
          <a:p>
            <a:pPr marL="647700" lvl="1" indent="-323850" algn="l">
              <a:lnSpc>
                <a:spcPts val="3479"/>
              </a:lnSpc>
              <a:buFont typeface="Arial"/>
              <a:buChar char="•"/>
            </a:pPr>
            <a:r>
              <a:rPr lang="en-US" sz="3000">
                <a:solidFill>
                  <a:srgbClr val="FFFFFF"/>
                </a:solidFill>
                <a:latin typeface="Poppins"/>
              </a:rPr>
              <a:t>Commercial Use</a:t>
            </a:r>
          </a:p>
        </p:txBody>
      </p:sp>
      <p:sp>
        <p:nvSpPr>
          <p:cNvPr id="25" name="TextBox 25"/>
          <p:cNvSpPr txBox="1"/>
          <p:nvPr/>
        </p:nvSpPr>
        <p:spPr>
          <a:xfrm>
            <a:off x="-38365" y="8417405"/>
            <a:ext cx="2703449" cy="678049"/>
          </a:xfrm>
          <a:prstGeom prst="rect">
            <a:avLst/>
          </a:prstGeom>
        </p:spPr>
        <p:txBody>
          <a:bodyPr lIns="0" tIns="0" rIns="0" bIns="0" rtlCol="0" anchor="t">
            <a:spAutoFit/>
          </a:bodyPr>
          <a:lstStyle/>
          <a:p>
            <a:pPr algn="ctr">
              <a:lnSpc>
                <a:spcPts val="2532"/>
              </a:lnSpc>
            </a:pPr>
            <a:r>
              <a:rPr lang="en-US" sz="2507">
                <a:solidFill>
                  <a:srgbClr val="43B4BE"/>
                </a:solidFill>
                <a:latin typeface="Poppins"/>
              </a:rPr>
              <a:t>End User Segment</a:t>
            </a:r>
          </a:p>
        </p:txBody>
      </p:sp>
      <p:grpSp>
        <p:nvGrpSpPr>
          <p:cNvPr id="26" name="Group 26"/>
          <p:cNvGrpSpPr/>
          <p:nvPr/>
        </p:nvGrpSpPr>
        <p:grpSpPr>
          <a:xfrm>
            <a:off x="12293282" y="3535918"/>
            <a:ext cx="5994718" cy="2497341"/>
            <a:chExt cx="8626242" cy="3593608"/>
          </a:xfrm>
        </p:grpSpPr>
        <p:sp>
          <p:nvSpPr>
            <p:cNvPr id="27" name="Freeform 27"/>
            <p:cNvSpPr/>
            <p:nvPr/>
          </p:nvSpPr>
          <p:spPr>
            <a:xfrm>
              <a:off x="0" y="0"/>
              <a:ext cx="8626242" cy="3593608"/>
            </a:xfrm>
            <a:custGeom>
              <a:rect l="l" t="t" r="r" b="b"/>
              <a:pathLst>
                <a:path w="8626242" h="3593607">
                  <a:moveTo>
                    <a:pt x="8501783" y="3593608"/>
                  </a:moveTo>
                  <a:lnTo>
                    <a:pt x="124460" y="3593608"/>
                  </a:lnTo>
                  <a:cubicBezTo>
                    <a:pt x="55880" y="3593608"/>
                    <a:pt x="0" y="3537728"/>
                    <a:pt x="0" y="3469148"/>
                  </a:cubicBezTo>
                  <a:lnTo>
                    <a:pt x="0" y="124460"/>
                  </a:lnTo>
                  <a:cubicBezTo>
                    <a:pt x="0" y="55880"/>
                    <a:pt x="55880" y="0"/>
                    <a:pt x="124460" y="0"/>
                  </a:cubicBezTo>
                  <a:lnTo>
                    <a:pt x="8501783" y="0"/>
                  </a:lnTo>
                  <a:cubicBezTo>
                    <a:pt x="8570362" y="0"/>
                    <a:pt x="8626242" y="55880"/>
                    <a:pt x="8626242" y="124460"/>
                  </a:cubicBezTo>
                  <a:lnTo>
                    <a:pt x="8626242" y="3469148"/>
                  </a:lnTo>
                  <a:cubicBezTo>
                    <a:pt x="8626242" y="3537728"/>
                    <a:pt x="8570362" y="3593608"/>
                    <a:pt x="8501783" y="3593608"/>
                  </a:cubicBezTo>
                  <a:close/>
                </a:path>
              </a:pathLst>
            </a:custGeom>
            <a:solidFill>
              <a:srgbClr val="000000">
                <a:alpha val="72941"/>
              </a:srgbClr>
            </a:solidFill>
          </p:spPr>
          <p:txBody>
            <a:bodyPr/>
            <a:lstStyle/>
            <a:p/>
          </p:txBody>
        </p:sp>
      </p:grpSp>
      <p:grpSp>
        <p:nvGrpSpPr>
          <p:cNvPr id="28" name="Group 28"/>
          <p:cNvGrpSpPr/>
          <p:nvPr/>
        </p:nvGrpSpPr>
        <p:grpSpPr>
          <a:xfrm rot="5400000">
            <a:off x="11298738" y="3279897"/>
            <a:ext cx="738825" cy="2822027"/>
            <a:chExt cx="3130550" cy="11957493"/>
          </a:xfrm>
        </p:grpSpPr>
        <p:sp>
          <p:nvSpPr>
            <p:cNvPr id="29" name="Freeform 29"/>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30" name="Group 30"/>
          <p:cNvGrpSpPr/>
          <p:nvPr/>
        </p:nvGrpSpPr>
        <p:grpSpPr>
          <a:xfrm>
            <a:off x="12293282" y="6282515"/>
            <a:ext cx="5994718" cy="2497341"/>
            <a:chExt cx="8626242" cy="3593608"/>
          </a:xfrm>
        </p:grpSpPr>
        <p:sp>
          <p:nvSpPr>
            <p:cNvPr id="31" name="Freeform 31"/>
            <p:cNvSpPr/>
            <p:nvPr/>
          </p:nvSpPr>
          <p:spPr>
            <a:xfrm>
              <a:off x="0" y="0"/>
              <a:ext cx="8626242" cy="3593608"/>
            </a:xfrm>
            <a:custGeom>
              <a:rect l="l" t="t" r="r" b="b"/>
              <a:pathLst>
                <a:path w="8626242" h="3593607">
                  <a:moveTo>
                    <a:pt x="8501783" y="3593608"/>
                  </a:moveTo>
                  <a:lnTo>
                    <a:pt x="124460" y="3593608"/>
                  </a:lnTo>
                  <a:cubicBezTo>
                    <a:pt x="55880" y="3593608"/>
                    <a:pt x="0" y="3537728"/>
                    <a:pt x="0" y="3469148"/>
                  </a:cubicBezTo>
                  <a:lnTo>
                    <a:pt x="0" y="124460"/>
                  </a:lnTo>
                  <a:cubicBezTo>
                    <a:pt x="0" y="55880"/>
                    <a:pt x="55880" y="0"/>
                    <a:pt x="124460" y="0"/>
                  </a:cubicBezTo>
                  <a:lnTo>
                    <a:pt x="8501783" y="0"/>
                  </a:lnTo>
                  <a:cubicBezTo>
                    <a:pt x="8570362" y="0"/>
                    <a:pt x="8626242" y="55880"/>
                    <a:pt x="8626242" y="124460"/>
                  </a:cubicBezTo>
                  <a:lnTo>
                    <a:pt x="8626242" y="3469148"/>
                  </a:lnTo>
                  <a:cubicBezTo>
                    <a:pt x="8626242" y="3537728"/>
                    <a:pt x="8570362" y="3593608"/>
                    <a:pt x="8501783" y="3593608"/>
                  </a:cubicBezTo>
                  <a:close/>
                </a:path>
              </a:pathLst>
            </a:custGeom>
            <a:solidFill>
              <a:srgbClr val="000000">
                <a:alpha val="72941"/>
              </a:srgbClr>
            </a:solidFill>
          </p:spPr>
          <p:txBody>
            <a:bodyPr/>
            <a:lstStyle/>
            <a:p/>
          </p:txBody>
        </p:sp>
      </p:grpSp>
      <p:grpSp>
        <p:nvGrpSpPr>
          <p:cNvPr id="32" name="Group 32"/>
          <p:cNvGrpSpPr/>
          <p:nvPr/>
        </p:nvGrpSpPr>
        <p:grpSpPr>
          <a:xfrm rot="5400000">
            <a:off x="11298738" y="5980336"/>
            <a:ext cx="738825" cy="2822027"/>
            <a:chExt cx="3130550" cy="11957493"/>
          </a:xfrm>
        </p:grpSpPr>
        <p:sp>
          <p:nvSpPr>
            <p:cNvPr id="33" name="Freeform 33"/>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34" name="TextBox 34"/>
          <p:cNvSpPr txBox="1"/>
          <p:nvPr/>
        </p:nvSpPr>
        <p:spPr>
          <a:xfrm>
            <a:off x="13228599" y="4016541"/>
            <a:ext cx="4344156" cy="1339215"/>
          </a:xfrm>
          <a:prstGeom prst="rect">
            <a:avLst/>
          </a:prstGeom>
        </p:spPr>
        <p:txBody>
          <a:bodyPr lIns="0" tIns="0" rIns="0" bIns="0" rtlCol="0" anchor="t">
            <a:spAutoFit/>
          </a:bodyPr>
          <a:lstStyle/>
          <a:p>
            <a:pPr marL="647700" lvl="1" indent="-323850" algn="l">
              <a:lnSpc>
                <a:spcPts val="3479"/>
              </a:lnSpc>
              <a:buFont typeface="Arial"/>
              <a:buChar char="•"/>
            </a:pPr>
            <a:r>
              <a:rPr lang="en-US" sz="3000">
                <a:solidFill>
                  <a:srgbClr val="FFFFFF"/>
                </a:solidFill>
                <a:latin typeface="Poppins"/>
              </a:rPr>
              <a:t>Mid-Range</a:t>
            </a:r>
          </a:p>
          <a:p>
            <a:pPr marL="647700" lvl="1" indent="-323850" algn="l">
              <a:lnSpc>
                <a:spcPts val="3479"/>
              </a:lnSpc>
              <a:buFont typeface="Arial"/>
              <a:buChar char="•"/>
            </a:pPr>
            <a:r>
              <a:rPr lang="en-US" sz="3000">
                <a:solidFill>
                  <a:srgbClr val="FFFFFF"/>
                </a:solidFill>
                <a:latin typeface="Poppins"/>
              </a:rPr>
              <a:t>Premium</a:t>
            </a:r>
          </a:p>
          <a:p>
            <a:pPr marL="647700" lvl="1" indent="-323850" algn="l">
              <a:lnSpc>
                <a:spcPts val="3479"/>
              </a:lnSpc>
              <a:buFont typeface="Arial"/>
              <a:buChar char="•"/>
            </a:pPr>
            <a:r>
              <a:rPr lang="en-US" sz="3000">
                <a:solidFill>
                  <a:srgbClr val="FFFFFF"/>
                </a:solidFill>
                <a:latin typeface="Poppins"/>
              </a:rPr>
              <a:t>Luxury</a:t>
            </a:r>
          </a:p>
        </p:txBody>
      </p:sp>
      <p:sp>
        <p:nvSpPr>
          <p:cNvPr id="35" name="TextBox 35"/>
          <p:cNvSpPr txBox="1"/>
          <p:nvPr/>
        </p:nvSpPr>
        <p:spPr>
          <a:xfrm>
            <a:off x="13205549" y="6492990"/>
            <a:ext cx="4791414" cy="2215515"/>
          </a:xfrm>
          <a:prstGeom prst="rect">
            <a:avLst/>
          </a:prstGeom>
        </p:spPr>
        <p:txBody>
          <a:bodyPr lIns="0" tIns="0" rIns="0" bIns="0" rtlCol="0" anchor="t">
            <a:spAutoFit/>
          </a:bodyPr>
          <a:lstStyle/>
          <a:p>
            <a:pPr marL="647700" lvl="1" indent="-323850" algn="l">
              <a:lnSpc>
                <a:spcPts val="3479"/>
              </a:lnSpc>
              <a:buFont typeface="Arial"/>
              <a:buChar char="•"/>
            </a:pPr>
            <a:r>
              <a:rPr lang="en-US" sz="3000">
                <a:solidFill>
                  <a:srgbClr val="FFFFFF"/>
                </a:solidFill>
                <a:latin typeface="Poppins"/>
              </a:rPr>
              <a:t>Online Retail</a:t>
            </a:r>
          </a:p>
          <a:p>
            <a:pPr marL="647700" lvl="1" indent="-323850" algn="l">
              <a:lnSpc>
                <a:spcPts val="3479"/>
              </a:lnSpc>
              <a:buFont typeface="Arial"/>
              <a:buChar char="•"/>
            </a:pPr>
            <a:r>
              <a:rPr lang="en-US" sz="3000">
                <a:solidFill>
                  <a:srgbClr val="FFFFFF"/>
                </a:solidFill>
                <a:latin typeface="Poppins"/>
              </a:rPr>
              <a:t>Specialty Stores</a:t>
            </a:r>
          </a:p>
          <a:p>
            <a:pPr marL="647700" lvl="1" indent="-323850" algn="l">
              <a:lnSpc>
                <a:spcPts val="3479"/>
              </a:lnSpc>
              <a:buFont typeface="Arial"/>
              <a:buChar char="•"/>
            </a:pPr>
            <a:r>
              <a:rPr lang="en-US" sz="3000">
                <a:solidFill>
                  <a:srgbClr val="FFFFFF"/>
                </a:solidFill>
                <a:latin typeface="Poppins"/>
              </a:rPr>
              <a:t>Department Stores</a:t>
            </a:r>
          </a:p>
          <a:p>
            <a:pPr marL="647700" lvl="1" indent="-323850" algn="l">
              <a:lnSpc>
                <a:spcPts val="3479"/>
              </a:lnSpc>
              <a:buFont typeface="Arial"/>
              <a:buChar char="•"/>
            </a:pPr>
            <a:r>
              <a:rPr lang="en-US" sz="3000">
                <a:solidFill>
                  <a:srgbClr val="FFFFFF"/>
                </a:solidFill>
                <a:latin typeface="Poppins"/>
              </a:rPr>
              <a:t>Supermarkets/Hypermarkets</a:t>
            </a:r>
          </a:p>
        </p:txBody>
      </p:sp>
      <p:sp>
        <p:nvSpPr>
          <p:cNvPr id="36" name="TextBox 36"/>
          <p:cNvSpPr txBox="1"/>
          <p:nvPr/>
        </p:nvSpPr>
        <p:spPr>
          <a:xfrm>
            <a:off x="10258725" y="7040987"/>
            <a:ext cx="2703449" cy="678049"/>
          </a:xfrm>
          <a:prstGeom prst="rect">
            <a:avLst/>
          </a:prstGeom>
        </p:spPr>
        <p:txBody>
          <a:bodyPr lIns="0" tIns="0" rIns="0" bIns="0" rtlCol="0" anchor="t">
            <a:spAutoFit/>
          </a:bodyPr>
          <a:lstStyle/>
          <a:p>
            <a:pPr algn="ctr">
              <a:lnSpc>
                <a:spcPts val="2532"/>
              </a:lnSpc>
            </a:pPr>
            <a:r>
              <a:rPr lang="en-US" sz="2507">
                <a:solidFill>
                  <a:srgbClr val="43B4BE"/>
                </a:solidFill>
                <a:latin typeface="Poppins"/>
              </a:rPr>
              <a:t>Distribution Channel</a:t>
            </a:r>
          </a:p>
        </p:txBody>
      </p:sp>
      <p:sp>
        <p:nvSpPr>
          <p:cNvPr id="37" name="TextBox 37"/>
          <p:cNvSpPr txBox="1"/>
          <p:nvPr/>
        </p:nvSpPr>
        <p:spPr>
          <a:xfrm>
            <a:off x="10257137" y="4291387"/>
            <a:ext cx="2703449" cy="678049"/>
          </a:xfrm>
          <a:prstGeom prst="rect">
            <a:avLst/>
          </a:prstGeom>
        </p:spPr>
        <p:txBody>
          <a:bodyPr lIns="0" tIns="0" rIns="0" bIns="0" rtlCol="0" anchor="t">
            <a:spAutoFit/>
          </a:bodyPr>
          <a:lstStyle/>
          <a:p>
            <a:pPr algn="ctr">
              <a:lnSpc>
                <a:spcPts val="2532"/>
              </a:lnSpc>
            </a:pPr>
            <a:r>
              <a:rPr lang="en-US" sz="2507">
                <a:solidFill>
                  <a:srgbClr val="43B4BE"/>
                </a:solidFill>
                <a:latin typeface="Poppins"/>
              </a:rPr>
              <a:t>Price Range Segment </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rgbClr val="F8F8F8"/>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36500" t="25150" r="38480" b="21038"/>
          <a:stretch>
            <a:fillRect/>
          </a:stretch>
        </p:blipFill>
        <p:spPr>
          <a:xfrm>
            <a:off x="0" y="0"/>
            <a:ext cx="1542502" cy="1866155"/>
          </a:xfrm>
          <a:prstGeom prst="rect">
            <a:avLst/>
          </a:prstGeom>
        </p:spPr>
      </p:pic>
      <p:sp>
        <p:nvSpPr>
          <p:cNvPr id="3" name="Freeform 3"/>
          <p:cNvSpPr/>
          <p:nvPr/>
        </p:nvSpPr>
        <p:spPr>
          <a:xfrm>
            <a:off x="-129472" y="648675"/>
            <a:ext cx="11665144" cy="9638325"/>
          </a:xfrm>
          <a:custGeom>
            <a:rect l="l" t="t" r="r" b="b"/>
            <a:pathLst>
              <a:path w="11665144" h="9638325">
                <a:moveTo>
                  <a:pt x="0" y="0"/>
                </a:moveTo>
                <a:lnTo>
                  <a:pt x="11665144" y="0"/>
                </a:lnTo>
                <a:lnTo>
                  <a:pt x="11665144" y="9638325"/>
                </a:lnTo>
                <a:lnTo>
                  <a:pt x="0" y="963832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p:txBody>
      </p:sp>
      <p:sp>
        <p:nvSpPr>
          <p:cNvPr id="4" name="TextBox 4"/>
          <p:cNvSpPr txBox="1"/>
          <p:nvPr/>
        </p:nvSpPr>
        <p:spPr>
          <a:xfrm>
            <a:off x="3981072" y="3859531"/>
            <a:ext cx="4121706" cy="1283969"/>
          </a:xfrm>
          <a:prstGeom prst="rect">
            <a:avLst/>
          </a:prstGeom>
        </p:spPr>
        <p:txBody>
          <a:bodyPr lIns="0" tIns="0" rIns="0" bIns="0" rtlCol="0" anchor="t">
            <a:spAutoFit/>
          </a:bodyPr>
          <a:lstStyle/>
          <a:p>
            <a:pPr algn="ctr">
              <a:lnSpc>
                <a:spcPts val="4814"/>
              </a:lnSpc>
            </a:pPr>
            <a:r>
              <a:rPr lang="en-US" sz="4499">
                <a:solidFill>
                  <a:srgbClr val="FFFFFF"/>
                </a:solidFill>
                <a:latin typeface="Poppins"/>
              </a:rPr>
              <a:t>North America</a:t>
            </a:r>
          </a:p>
          <a:p>
            <a:pPr algn="ctr">
              <a:lnSpc>
                <a:spcPts val="4814"/>
              </a:lnSpc>
            </a:pPr>
            <a:r>
              <a:rPr lang="en-US" sz="4499">
                <a:solidFill>
                  <a:srgbClr val="FFFFFF"/>
                </a:solidFill>
                <a:latin typeface="Poppins"/>
              </a:rPr>
              <a:t>40%</a:t>
            </a:r>
          </a:p>
        </p:txBody>
      </p:sp>
      <p:sp>
        <p:nvSpPr>
          <p:cNvPr id="5" name="TextBox 5"/>
          <p:cNvSpPr txBox="1"/>
          <p:nvPr/>
        </p:nvSpPr>
        <p:spPr>
          <a:xfrm>
            <a:off x="9878109" y="5105400"/>
            <a:ext cx="8168357" cy="2710707"/>
          </a:xfrm>
          <a:prstGeom prst="rect">
            <a:avLst/>
          </a:prstGeom>
        </p:spPr>
        <p:txBody>
          <a:bodyPr lIns="0" tIns="0" rIns="0" bIns="0" rtlCol="0" anchor="t">
            <a:spAutoFit/>
          </a:bodyPr>
          <a:lstStyle/>
          <a:p>
            <a:pPr algn="l">
              <a:lnSpc>
                <a:spcPts val="5253"/>
              </a:lnSpc>
            </a:pPr>
            <a:r>
              <a:rPr lang="en-US" sz="4414" spc="141">
                <a:solidFill>
                  <a:srgbClr val="000000"/>
                </a:solidFill>
                <a:latin typeface="Poppins"/>
              </a:rPr>
              <a:t>North America Copper Kitchenware Market Revenue share for 2024 is </a:t>
            </a:r>
            <a:r>
              <a:rPr lang="en-US" sz="4414" spc="141">
                <a:solidFill>
                  <a:srgbClr val="B83E29"/>
                </a:solidFill>
                <a:latin typeface="Poppins Bold"/>
              </a:rPr>
              <a:t>40%</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85611" b="-80972"/>
            </a:stretch>
          </a:blipFill>
        </p:spPr>
        <p:txBody>
          <a:bodyPr/>
          <a:lstStyle/>
          <a:p/>
        </p:txBody>
      </p:sp>
      <p:grpSp>
        <p:nvGrpSpPr>
          <p:cNvPr id="3" name="Group 3"/>
          <p:cNvGrpSpPr/>
          <p:nvPr/>
        </p:nvGrpSpPr>
        <p:grpSpPr>
          <a:xfrm>
            <a:off x="4713092" y="5334464"/>
            <a:ext cx="9757038" cy="3383104"/>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61301E">
                <a:alpha val="85882"/>
              </a:srgbClr>
            </a:solidFill>
          </p:spPr>
          <p:txBody>
            <a:bodyPr/>
            <a:lstStyle/>
            <a:p/>
          </p:txBody>
        </p:sp>
      </p:grpSp>
      <p:grpSp>
        <p:nvGrpSpPr>
          <p:cNvPr id="5" name="Group 5"/>
          <p:cNvGrpSpPr/>
          <p:nvPr/>
        </p:nvGrpSpPr>
        <p:grpSpPr>
          <a:xfrm>
            <a:off x="4713092" y="1569431"/>
            <a:ext cx="9757038" cy="339665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000000">
                <a:alpha val="80000"/>
              </a:srgbClr>
            </a:solidFill>
          </p:spPr>
          <p:txBody>
            <a:bodyPr/>
            <a:lstStyle/>
            <a:p/>
          </p:txBody>
        </p:sp>
      </p:grpSp>
      <p:grpSp>
        <p:nvGrpSpPr>
          <p:cNvPr id="7" name="Group 7"/>
          <p:cNvGrpSpPr/>
          <p:nvPr/>
        </p:nvGrpSpPr>
        <p:grpSpPr>
          <a:xfrm>
            <a:off x="3171817" y="2138073"/>
            <a:ext cx="2794551" cy="2271468"/>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1301E">
                <a:alpha val="85882"/>
              </a:srgbClr>
            </a:solidFill>
          </p:spPr>
          <p:txBody>
            <a:bodyPr/>
            <a:lstStyle/>
            <a:p/>
          </p:txBody>
        </p:sp>
      </p:grpSp>
      <p:grpSp>
        <p:nvGrpSpPr>
          <p:cNvPr id="9" name="Group 9"/>
          <p:cNvGrpSpPr/>
          <p:nvPr/>
        </p:nvGrpSpPr>
        <p:grpSpPr>
          <a:xfrm>
            <a:off x="3171817" y="5918834"/>
            <a:ext cx="2794551" cy="2271468"/>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alpha val="80000"/>
              </a:srgbClr>
            </a:solidFill>
          </p:spPr>
          <p:txBody>
            <a:bodyPr/>
            <a:lstStyle/>
            <a:p/>
          </p:txBody>
        </p:sp>
      </p:grpSp>
      <p:grpSp>
        <p:nvGrpSpPr>
          <p:cNvPr id="11" name="Group 11"/>
          <p:cNvGrpSpPr>
            <a:grpSpLocks noChangeAspect="1"/>
          </p:cNvGrpSpPr>
          <p:nvPr/>
        </p:nvGrpSpPr>
        <p:grpSpPr>
          <a:xfrm rot="5400000">
            <a:off x="5834046" y="2945081"/>
            <a:ext cx="759184" cy="657453"/>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1301E">
                <a:alpha val="85882"/>
              </a:srgbClr>
            </a:solidFill>
          </p:spPr>
          <p:txBody>
            <a:bodyPr/>
            <a:lstStyle/>
            <a:p/>
          </p:txBody>
        </p:sp>
      </p:grpSp>
      <p:grpSp>
        <p:nvGrpSpPr>
          <p:cNvPr id="13" name="Group 13"/>
          <p:cNvGrpSpPr>
            <a:grpSpLocks noChangeAspect="1"/>
          </p:cNvGrpSpPr>
          <p:nvPr/>
        </p:nvGrpSpPr>
        <p:grpSpPr>
          <a:xfrm rot="5400000">
            <a:off x="5834046" y="6725841"/>
            <a:ext cx="759184" cy="657453"/>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alpha val="80000"/>
              </a:srgbClr>
            </a:solidFill>
          </p:spPr>
          <p:txBody>
            <a:bodyPr/>
            <a:lstStyle/>
            <a:p/>
          </p:txBody>
        </p:sp>
      </p:grpSp>
      <p:pic>
        <p:nvPicPr>
          <p:cNvPr id="15" name="Picture 15"/>
          <p:cNvPicPr>
            <a:picLocks noChangeAspect="1"/>
          </p:cNvPicPr>
          <p:nvPr/>
        </p:nvPicPr>
        <p:blipFill>
          <a:blip r:embed="rId3"/>
          <a:srcRect l="36500" t="25150" r="38480" b="21038"/>
          <a:stretch>
            <a:fillRect/>
          </a:stretch>
        </p:blipFill>
        <p:spPr>
          <a:xfrm>
            <a:off x="0" y="-24686"/>
            <a:ext cx="1716481" cy="2076639"/>
          </a:xfrm>
          <a:prstGeom prst="rect">
            <a:avLst/>
          </a:prstGeom>
        </p:spPr>
      </p:pic>
      <p:sp>
        <p:nvSpPr>
          <p:cNvPr id="16" name="TextBox 16"/>
          <p:cNvSpPr txBox="1"/>
          <p:nvPr/>
        </p:nvSpPr>
        <p:spPr>
          <a:xfrm>
            <a:off x="3378359" y="3059981"/>
            <a:ext cx="2506553" cy="6165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Poppins Bold"/>
              </a:rPr>
              <a:t>Drivers</a:t>
            </a:r>
          </a:p>
        </p:txBody>
      </p:sp>
      <p:sp>
        <p:nvSpPr>
          <p:cNvPr id="17" name="TextBox 17"/>
          <p:cNvSpPr txBox="1"/>
          <p:nvPr/>
        </p:nvSpPr>
        <p:spPr>
          <a:xfrm>
            <a:off x="3090360" y="6704279"/>
            <a:ext cx="3082550" cy="5784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Canva Sans Bold"/>
              </a:rPr>
              <a:t>Restraints</a:t>
            </a:r>
          </a:p>
        </p:txBody>
      </p:sp>
      <p:sp>
        <p:nvSpPr>
          <p:cNvPr id="18" name="TextBox 18"/>
          <p:cNvSpPr txBox="1"/>
          <p:nvPr/>
        </p:nvSpPr>
        <p:spPr>
          <a:xfrm>
            <a:off x="6765150" y="1859345"/>
            <a:ext cx="7420828" cy="2847975"/>
          </a:xfrm>
          <a:prstGeom prst="rect">
            <a:avLst/>
          </a:prstGeom>
        </p:spPr>
        <p:txBody>
          <a:bodyPr lIns="0" tIns="0" rIns="0" bIns="0" rtlCol="0" anchor="t">
            <a:spAutoFit/>
          </a:bodyPr>
          <a:lstStyle/>
          <a:p>
            <a:pPr marL="755652" lvl="1" indent="-377826" algn="l">
              <a:lnSpc>
                <a:spcPts val="3675"/>
              </a:lnSpc>
              <a:buFont typeface="Arial"/>
              <a:buChar char="•"/>
            </a:pPr>
            <a:r>
              <a:rPr lang="en-US" sz="3500" spc="112">
                <a:solidFill>
                  <a:srgbClr val="FFFFFF"/>
                </a:solidFill>
                <a:latin typeface="Poppins"/>
              </a:rPr>
              <a:t>Superior Heat Distribution to Increase the Demand Globally</a:t>
            </a:r>
          </a:p>
          <a:p>
            <a:pPr marL="755652" lvl="1" indent="-377826" algn="l">
              <a:lnSpc>
                <a:spcPts val="3675"/>
              </a:lnSpc>
              <a:buFont typeface="Arial"/>
              <a:buChar char="•"/>
            </a:pPr>
            <a:r>
              <a:rPr lang="en-US" sz="3500" spc="112">
                <a:solidFill>
                  <a:srgbClr val="FFFFFF"/>
                </a:solidFill>
                <a:latin typeface="Poppins"/>
              </a:rPr>
              <a:t>Enhanced Cooking Performance to Propel Market Growth</a:t>
            </a:r>
          </a:p>
        </p:txBody>
      </p:sp>
      <p:sp>
        <p:nvSpPr>
          <p:cNvPr id="19" name="TextBox 19"/>
          <p:cNvSpPr txBox="1"/>
          <p:nvPr/>
        </p:nvSpPr>
        <p:spPr>
          <a:xfrm>
            <a:off x="6765150" y="6432130"/>
            <a:ext cx="7420828" cy="981075"/>
          </a:xfrm>
          <a:prstGeom prst="rect">
            <a:avLst/>
          </a:prstGeom>
        </p:spPr>
        <p:txBody>
          <a:bodyPr lIns="0" tIns="0" rIns="0" bIns="0" rtlCol="0" anchor="t">
            <a:spAutoFit/>
          </a:bodyPr>
          <a:lstStyle/>
          <a:p>
            <a:pPr algn="l">
              <a:lnSpc>
                <a:spcPts val="3675"/>
              </a:lnSpc>
            </a:pPr>
            <a:r>
              <a:rPr lang="en-US" sz="3500" spc="112">
                <a:solidFill>
                  <a:srgbClr val="FFFFFF"/>
                </a:solidFill>
                <a:latin typeface="Poppins"/>
              </a:rPr>
              <a:t>Maintenance Requirements to Limit the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1369423" y="1375388"/>
            <a:ext cx="16230600" cy="7928619"/>
            <a:chExt cx="4274726" cy="2088196"/>
          </a:xfrm>
        </p:grpSpPr>
        <p:sp>
          <p:nvSpPr>
            <p:cNvPr id="4" name="Freeform 4"/>
            <p:cNvSpPr/>
            <p:nvPr/>
          </p:nvSpPr>
          <p:spPr>
            <a:xfrm>
              <a:off x="0" y="0"/>
              <a:ext cx="4274726" cy="2088196"/>
            </a:xfrm>
            <a:custGeom>
              <a:rect l="l" t="t" r="r" b="b"/>
              <a:pathLst>
                <a:path w="4274726" h="2088196">
                  <a:moveTo>
                    <a:pt x="0" y="0"/>
                  </a:moveTo>
                  <a:lnTo>
                    <a:pt x="4274726" y="0"/>
                  </a:lnTo>
                  <a:lnTo>
                    <a:pt x="4274726" y="2088196"/>
                  </a:lnTo>
                  <a:lnTo>
                    <a:pt x="0" y="2088196"/>
                  </a:lnTo>
                  <a:close/>
                </a:path>
              </a:pathLst>
            </a:custGeom>
            <a:solidFill>
              <a:srgbClr val="000000">
                <a:alpha val="69804"/>
              </a:srgbClr>
            </a:solidFill>
          </p:spPr>
          <p:txBody>
            <a:bodyPr/>
            <a:lstStyle/>
            <a:p/>
          </p:txBody>
        </p:sp>
        <p:sp>
          <p:nvSpPr>
            <p:cNvPr id="5" name="TextBox 5"/>
            <p:cNvSpPr txBox="1"/>
            <p:nvPr/>
          </p:nvSpPr>
          <p:spPr>
            <a:xfrm>
              <a:off x="0" y="-38100"/>
              <a:ext cx="4274726" cy="2126296"/>
            </a:xfrm>
            <a:prstGeom prst="rect">
              <a:avLst/>
            </a:prstGeom>
          </p:spPr>
          <p:txBody>
            <a:bodyPr lIns="50800" tIns="50800" rIns="50800" bIns="50800" rtlCol="0" anchor="ctr"/>
            <a:lstStyle/>
            <a:p>
              <a:pPr algn="ctr">
                <a:lnSpc>
                  <a:spcPts val="2659"/>
                </a:lnSpc>
              </a:pPr>
              <a:endParaRPr/>
            </a:p>
          </p:txBody>
        </p:sp>
      </p:grpSp>
      <p:pic>
        <p:nvPicPr>
          <p:cNvPr id="6" name="Picture 6"/>
          <p:cNvPicPr>
            <a:picLocks noChangeAspect="1"/>
          </p:cNvPicPr>
          <p:nvPr/>
        </p:nvPicPr>
        <p:blipFill>
          <a:blip r:embed="rId3"/>
          <a:srcRect l="36500" t="25150" r="39942" b="24794"/>
          <a:stretch>
            <a:fillRect/>
          </a:stretch>
        </p:blipFill>
        <p:spPr>
          <a:xfrm>
            <a:off x="820542" y="378231"/>
            <a:ext cx="2028068" cy="2423973"/>
          </a:xfrm>
          <a:prstGeom prst="rect">
            <a:avLst/>
          </a:prstGeom>
        </p:spPr>
      </p:pic>
      <p:sp>
        <p:nvSpPr>
          <p:cNvPr id="7" name="TextBox 7"/>
          <p:cNvSpPr txBox="1"/>
          <p:nvPr/>
        </p:nvSpPr>
        <p:spPr>
          <a:xfrm>
            <a:off x="1610693" y="2697429"/>
            <a:ext cx="15748059" cy="6395085"/>
          </a:xfrm>
          <a:prstGeom prst="rect">
            <a:avLst/>
          </a:prstGeom>
        </p:spPr>
        <p:txBody>
          <a:bodyPr lIns="0" tIns="0" rIns="0" bIns="0" rtlCol="0" anchor="t">
            <a:spAutoFit/>
          </a:bodyPr>
          <a:lstStyle/>
          <a:p>
            <a:pPr marL="777237" lvl="1" indent="-388618" algn="l">
              <a:lnSpc>
                <a:spcPts val="5039"/>
              </a:lnSpc>
              <a:buFont typeface="Arial"/>
              <a:buChar char="•"/>
            </a:pPr>
            <a:r>
              <a:rPr lang="en-US" sz="3599">
                <a:solidFill>
                  <a:srgbClr val="FFFFFF"/>
                </a:solidFill>
                <a:latin typeface="Poppins"/>
              </a:rPr>
              <a:t>The global Copper Kitchenware market will expand significantly by 7.80% CAGR between 2024 to 2031.</a:t>
            </a:r>
          </a:p>
          <a:p>
            <a:pPr marL="777237" lvl="1" indent="-388618" algn="l">
              <a:lnSpc>
                <a:spcPts val="5039"/>
              </a:lnSpc>
              <a:buFont typeface="Arial"/>
              <a:buChar char="•"/>
            </a:pPr>
            <a:r>
              <a:rPr lang="en-US" sz="3599">
                <a:solidFill>
                  <a:srgbClr val="FFFFFF"/>
                </a:solidFill>
                <a:latin typeface="Poppins"/>
              </a:rPr>
              <a:t>Copper cookware has a lovely, warm color that provides an air of refinement to any kitchen. Copper's timeless look matches a wide range of design styles, making it a popular choice among homeowners who value aesthetics as well as practicality.</a:t>
            </a:r>
          </a:p>
          <a:p>
            <a:pPr marL="777237" lvl="1" indent="-388618" algn="l">
              <a:lnSpc>
                <a:spcPts val="5039"/>
              </a:lnSpc>
              <a:buFont typeface="Arial"/>
              <a:buChar char="•"/>
            </a:pPr>
            <a:r>
              <a:rPr lang="en-US" sz="3599">
                <a:solidFill>
                  <a:srgbClr val="FFFFFF"/>
                </a:solidFill>
                <a:latin typeface="Poppins"/>
              </a:rPr>
              <a:t>People are increasingly interested in investing in high-quality cookware to improve their cooking experience. Copper cookware responds to this goal by providing higher performance and a long lifespan.</a:t>
            </a:r>
          </a:p>
        </p:txBody>
      </p:sp>
      <p:sp>
        <p:nvSpPr>
          <p:cNvPr id="8" name="TextBox 8"/>
          <p:cNvSpPr txBox="1"/>
          <p:nvPr/>
        </p:nvSpPr>
        <p:spPr>
          <a:xfrm>
            <a:off x="4220629" y="1609268"/>
            <a:ext cx="10528187" cy="814705"/>
          </a:xfrm>
          <a:prstGeom prst="rect">
            <a:avLst/>
          </a:prstGeom>
        </p:spPr>
        <p:txBody>
          <a:bodyPr lIns="0" tIns="0" rIns="0" bIns="0" rtlCol="0" anchor="t">
            <a:spAutoFit/>
          </a:bodyPr>
          <a:lstStyle/>
          <a:p>
            <a:pPr algn="ctr">
              <a:lnSpc>
                <a:spcPts val="5885"/>
              </a:lnSpc>
            </a:pPr>
            <a:r>
              <a:rPr lang="en-US" sz="5500">
                <a:solidFill>
                  <a:srgbClr val="FFFFFF"/>
                </a:solidFill>
                <a:latin typeface="Poppi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V="1">
            <a:off x="0" y="-52084"/>
            <a:ext cx="10858500" cy="10287000"/>
          </a:xfrm>
          <a:custGeom>
            <a:rect l="l" t="t" r="r" b="b"/>
            <a:pathLst>
              <a:path w="10858500" h="10287000">
                <a:moveTo>
                  <a:pt x="0" y="10287000"/>
                </a:moveTo>
                <a:lnTo>
                  <a:pt x="10858500" y="10287000"/>
                </a:lnTo>
                <a:lnTo>
                  <a:pt x="10858500" y="0"/>
                </a:lnTo>
                <a:lnTo>
                  <a:pt x="0" y="0"/>
                </a:lnTo>
                <a:lnTo>
                  <a:pt x="0" y="10287000"/>
                </a:lnTo>
                <a:close/>
              </a:path>
            </a:pathLst>
          </a:custGeom>
          <a:blipFill>
            <a:blip r:embed="rId2"/>
            <a:stretch>
              <a:fillRect t="-1546" r="-68421" b="-16972"/>
            </a:stretch>
          </a:blipFill>
        </p:spPr>
        <p:txBody>
          <a:bodyPr/>
          <a:lstStyle/>
          <a:p/>
        </p:txBody>
      </p:sp>
      <p:pic>
        <p:nvPicPr>
          <p:cNvPr id="3" name="Picture 3"/>
          <p:cNvPicPr>
            <a:picLocks noChangeAspect="1"/>
          </p:cNvPicPr>
          <p:nvPr/>
        </p:nvPicPr>
        <p:blipFill>
          <a:blip r:embed="rId3"/>
          <a:srcRect l="36500" t="25150" r="38480" b="26795"/>
          <a:stretch>
            <a:fillRect/>
          </a:stretch>
        </p:blipFill>
        <p:spPr>
          <a:xfrm>
            <a:off x="0" y="-52084"/>
            <a:ext cx="1837067" cy="1984756"/>
          </a:xfrm>
          <a:prstGeom prst="rect">
            <a:avLst/>
          </a:prstGeom>
        </p:spPr>
      </p:pic>
      <p:sp>
        <p:nvSpPr>
          <p:cNvPr id="4" name="Freeform 4"/>
          <p:cNvSpPr/>
          <p:nvPr/>
        </p:nvSpPr>
        <p:spPr>
          <a:xfrm>
            <a:off x="10858500" y="2590797"/>
            <a:ext cx="2973430" cy="1429281"/>
          </a:xfrm>
          <a:custGeom>
            <a:rect l="l" t="t" r="r" b="b"/>
            <a:pathLst>
              <a:path w="2973430" h="1429281">
                <a:moveTo>
                  <a:pt x="0" y="0"/>
                </a:moveTo>
                <a:lnTo>
                  <a:pt x="2973430" y="0"/>
                </a:lnTo>
                <a:lnTo>
                  <a:pt x="2973430" y="1429280"/>
                </a:lnTo>
                <a:lnTo>
                  <a:pt x="0" y="1429280"/>
                </a:lnTo>
                <a:lnTo>
                  <a:pt x="0" y="0"/>
                </a:lnTo>
                <a:close/>
              </a:path>
            </a:pathLst>
          </a:custGeom>
          <a:blipFill>
            <a:blip r:embed="rId4"/>
            <a:stretch>
              <a:fillRect l="-12291" r="-12291"/>
            </a:stretch>
          </a:blipFill>
        </p:spPr>
        <p:txBody>
          <a:bodyPr/>
          <a:lstStyle/>
          <a:p/>
        </p:txBody>
      </p:sp>
      <p:sp>
        <p:nvSpPr>
          <p:cNvPr id="5" name="Freeform 5"/>
          <p:cNvSpPr/>
          <p:nvPr/>
        </p:nvSpPr>
        <p:spPr>
          <a:xfrm>
            <a:off x="14472362" y="2341058"/>
            <a:ext cx="3407378" cy="1928759"/>
          </a:xfrm>
          <a:custGeom>
            <a:rect l="l" t="t" r="r" b="b"/>
            <a:pathLst>
              <a:path w="3407378" h="1928759">
                <a:moveTo>
                  <a:pt x="0" y="0"/>
                </a:moveTo>
                <a:lnTo>
                  <a:pt x="3407378" y="0"/>
                </a:lnTo>
                <a:lnTo>
                  <a:pt x="3407378" y="1928758"/>
                </a:lnTo>
                <a:lnTo>
                  <a:pt x="0" y="1928758"/>
                </a:lnTo>
                <a:lnTo>
                  <a:pt x="0" y="0"/>
                </a:lnTo>
                <a:close/>
              </a:path>
            </a:pathLst>
          </a:custGeom>
          <a:blipFill>
            <a:blip r:embed="rId5"/>
            <a:stretch>
              <a:fillRect t="-31864" b="-44797"/>
            </a:stretch>
          </a:blipFill>
        </p:spPr>
        <p:txBody>
          <a:bodyPr/>
          <a:lstStyle/>
          <a:p/>
        </p:txBody>
      </p:sp>
      <p:sp>
        <p:nvSpPr>
          <p:cNvPr id="6" name="Freeform 6"/>
          <p:cNvSpPr/>
          <p:nvPr/>
        </p:nvSpPr>
        <p:spPr>
          <a:xfrm>
            <a:off x="7538837" y="4348506"/>
            <a:ext cx="2861978" cy="1589988"/>
          </a:xfrm>
          <a:custGeom>
            <a:rect l="l" t="t" r="r" b="b"/>
            <a:pathLst>
              <a:path w="2861978" h="1589988">
                <a:moveTo>
                  <a:pt x="0" y="0"/>
                </a:moveTo>
                <a:lnTo>
                  <a:pt x="2861978" y="0"/>
                </a:lnTo>
                <a:lnTo>
                  <a:pt x="2861978" y="1589988"/>
                </a:lnTo>
                <a:lnTo>
                  <a:pt x="0" y="1589988"/>
                </a:lnTo>
                <a:lnTo>
                  <a:pt x="0" y="0"/>
                </a:lnTo>
                <a:close/>
              </a:path>
            </a:pathLst>
          </a:custGeom>
          <a:blipFill>
            <a:blip r:embed="rId6"/>
            <a:stretch>
              <a:fillRect/>
            </a:stretch>
          </a:blipFill>
        </p:spPr>
        <p:txBody>
          <a:bodyPr/>
          <a:lstStyle/>
          <a:p/>
        </p:txBody>
      </p:sp>
      <p:sp>
        <p:nvSpPr>
          <p:cNvPr id="7" name="Freeform 7"/>
          <p:cNvSpPr/>
          <p:nvPr/>
        </p:nvSpPr>
        <p:spPr>
          <a:xfrm>
            <a:off x="11136764" y="4754247"/>
            <a:ext cx="4454537" cy="1184247"/>
          </a:xfrm>
          <a:custGeom>
            <a:rect l="l" t="t" r="r" b="b"/>
            <a:pathLst>
              <a:path w="4454537" h="1184247">
                <a:moveTo>
                  <a:pt x="0" y="0"/>
                </a:moveTo>
                <a:lnTo>
                  <a:pt x="4454537" y="0"/>
                </a:lnTo>
                <a:lnTo>
                  <a:pt x="4454537" y="1184247"/>
                </a:lnTo>
                <a:lnTo>
                  <a:pt x="0" y="1184247"/>
                </a:lnTo>
                <a:lnTo>
                  <a:pt x="0" y="0"/>
                </a:lnTo>
                <a:close/>
              </a:path>
            </a:pathLst>
          </a:custGeom>
          <a:blipFill>
            <a:blip r:embed="rId7"/>
            <a:stretch>
              <a:fillRect/>
            </a:stretch>
          </a:blipFill>
        </p:spPr>
        <p:txBody>
          <a:bodyPr/>
          <a:lstStyle/>
          <a:p/>
        </p:txBody>
      </p:sp>
      <p:sp>
        <p:nvSpPr>
          <p:cNvPr id="8" name="Freeform 8"/>
          <p:cNvSpPr/>
          <p:nvPr/>
        </p:nvSpPr>
        <p:spPr>
          <a:xfrm>
            <a:off x="7018303" y="6443524"/>
            <a:ext cx="3382512" cy="1623606"/>
          </a:xfrm>
          <a:custGeom>
            <a:rect l="l" t="t" r="r" b="b"/>
            <a:pathLst>
              <a:path w="3382512" h="1623606">
                <a:moveTo>
                  <a:pt x="0" y="0"/>
                </a:moveTo>
                <a:lnTo>
                  <a:pt x="3382512" y="0"/>
                </a:lnTo>
                <a:lnTo>
                  <a:pt x="3382512" y="1623605"/>
                </a:lnTo>
                <a:lnTo>
                  <a:pt x="0" y="1623605"/>
                </a:lnTo>
                <a:lnTo>
                  <a:pt x="0" y="0"/>
                </a:lnTo>
                <a:close/>
              </a:path>
            </a:pathLst>
          </a:custGeom>
          <a:blipFill>
            <a:blip r:embed="rId8"/>
            <a:stretch>
              <a:fillRect/>
            </a:stretch>
          </a:blipFill>
        </p:spPr>
        <p:txBody>
          <a:bodyPr/>
          <a:lstStyle/>
          <a:p/>
        </p:txBody>
      </p:sp>
      <p:sp>
        <p:nvSpPr>
          <p:cNvPr id="9" name="Freeform 9"/>
          <p:cNvSpPr/>
          <p:nvPr/>
        </p:nvSpPr>
        <p:spPr>
          <a:xfrm>
            <a:off x="10962533" y="6443524"/>
            <a:ext cx="5260685" cy="908225"/>
          </a:xfrm>
          <a:custGeom>
            <a:rect l="l" t="t" r="r" b="b"/>
            <a:pathLst>
              <a:path w="5260685" h="908225">
                <a:moveTo>
                  <a:pt x="0" y="0"/>
                </a:moveTo>
                <a:lnTo>
                  <a:pt x="5260685" y="0"/>
                </a:lnTo>
                <a:lnTo>
                  <a:pt x="5260685" y="908225"/>
                </a:lnTo>
                <a:lnTo>
                  <a:pt x="0" y="908225"/>
                </a:lnTo>
                <a:lnTo>
                  <a:pt x="0" y="0"/>
                </a:lnTo>
                <a:close/>
              </a:path>
            </a:pathLst>
          </a:custGeom>
          <a:blipFill>
            <a:blip r:embed="rId9"/>
            <a:stretch>
              <a:fillRect/>
            </a:stretch>
          </a:blipFill>
        </p:spPr>
        <p:txBody>
          <a:bodyPr/>
          <a:lstStyle/>
          <a:p/>
        </p:txBody>
      </p:sp>
      <p:sp>
        <p:nvSpPr>
          <p:cNvPr id="10" name="Freeform 10"/>
          <p:cNvSpPr/>
          <p:nvPr/>
        </p:nvSpPr>
        <p:spPr>
          <a:xfrm>
            <a:off x="16327250" y="4348506"/>
            <a:ext cx="1552489" cy="2163135"/>
          </a:xfrm>
          <a:custGeom>
            <a:rect l="l" t="t" r="r" b="b"/>
            <a:pathLst>
              <a:path w="1552489" h="2163135">
                <a:moveTo>
                  <a:pt x="0" y="0"/>
                </a:moveTo>
                <a:lnTo>
                  <a:pt x="1552489" y="0"/>
                </a:lnTo>
                <a:lnTo>
                  <a:pt x="1552489" y="2163135"/>
                </a:lnTo>
                <a:lnTo>
                  <a:pt x="0" y="2163135"/>
                </a:lnTo>
                <a:lnTo>
                  <a:pt x="0" y="0"/>
                </a:lnTo>
                <a:close/>
              </a:path>
            </a:pathLst>
          </a:custGeom>
          <a:blipFill>
            <a:blip r:embed="rId10"/>
            <a:stretch>
              <a:fillRect/>
            </a:stretch>
          </a:blipFill>
        </p:spPr>
        <p:txBody>
          <a:bodyPr/>
          <a:lstStyle/>
          <a:p/>
        </p:txBody>
      </p:sp>
      <p:sp>
        <p:nvSpPr>
          <p:cNvPr id="11" name="Freeform 11"/>
          <p:cNvSpPr/>
          <p:nvPr/>
        </p:nvSpPr>
        <p:spPr>
          <a:xfrm>
            <a:off x="7018303" y="8859867"/>
            <a:ext cx="2923105" cy="1054105"/>
          </a:xfrm>
          <a:custGeom>
            <a:rect l="l" t="t" r="r" b="b"/>
            <a:pathLst>
              <a:path w="2923105" h="1054105">
                <a:moveTo>
                  <a:pt x="0" y="0"/>
                </a:moveTo>
                <a:lnTo>
                  <a:pt x="2923105" y="0"/>
                </a:lnTo>
                <a:lnTo>
                  <a:pt x="2923105" y="1054105"/>
                </a:lnTo>
                <a:lnTo>
                  <a:pt x="0" y="1054105"/>
                </a:lnTo>
                <a:lnTo>
                  <a:pt x="0" y="0"/>
                </a:lnTo>
                <a:close/>
              </a:path>
            </a:pathLst>
          </a:custGeom>
          <a:blipFill>
            <a:blip r:embed="rId11"/>
            <a:stretch>
              <a:fillRect/>
            </a:stretch>
          </a:blipFill>
        </p:spPr>
        <p:txBody>
          <a:bodyPr/>
          <a:lstStyle/>
          <a:p/>
        </p:txBody>
      </p:sp>
      <p:sp>
        <p:nvSpPr>
          <p:cNvPr id="12" name="Freeform 12"/>
          <p:cNvSpPr/>
          <p:nvPr/>
        </p:nvSpPr>
        <p:spPr>
          <a:xfrm>
            <a:off x="11250881" y="7514195"/>
            <a:ext cx="4683989" cy="1105869"/>
          </a:xfrm>
          <a:custGeom>
            <a:rect l="l" t="t" r="r" b="b"/>
            <a:pathLst>
              <a:path w="4683989" h="1105869">
                <a:moveTo>
                  <a:pt x="0" y="0"/>
                </a:moveTo>
                <a:lnTo>
                  <a:pt x="4683988" y="0"/>
                </a:lnTo>
                <a:lnTo>
                  <a:pt x="4683988" y="1105869"/>
                </a:lnTo>
                <a:lnTo>
                  <a:pt x="0" y="1105869"/>
                </a:lnTo>
                <a:lnTo>
                  <a:pt x="0" y="0"/>
                </a:lnTo>
                <a:close/>
              </a:path>
            </a:pathLst>
          </a:custGeom>
          <a:blipFill>
            <a:blip r:embed="rId12"/>
            <a:stretch>
              <a:fillRect l="-1690" t="-20456" r="-1244" b="-20149"/>
            </a:stretch>
          </a:blipFill>
        </p:spPr>
        <p:txBody>
          <a:bodyPr/>
          <a:lstStyle/>
          <a:p/>
        </p:txBody>
      </p:sp>
      <p:sp>
        <p:nvSpPr>
          <p:cNvPr id="13" name="Freeform 13"/>
          <p:cNvSpPr/>
          <p:nvPr/>
        </p:nvSpPr>
        <p:spPr>
          <a:xfrm>
            <a:off x="10400815" y="8859867"/>
            <a:ext cx="3642988" cy="1054105"/>
          </a:xfrm>
          <a:custGeom>
            <a:rect l="l" t="t" r="r" b="b"/>
            <a:pathLst>
              <a:path w="3642988" h="1054105">
                <a:moveTo>
                  <a:pt x="0" y="0"/>
                </a:moveTo>
                <a:lnTo>
                  <a:pt x="3642987" y="0"/>
                </a:lnTo>
                <a:lnTo>
                  <a:pt x="3642987" y="1054105"/>
                </a:lnTo>
                <a:lnTo>
                  <a:pt x="0" y="1054105"/>
                </a:lnTo>
                <a:lnTo>
                  <a:pt x="0" y="0"/>
                </a:lnTo>
                <a:close/>
              </a:path>
            </a:pathLst>
          </a:custGeom>
          <a:blipFill>
            <a:blip r:embed="rId13"/>
            <a:stretch>
              <a:fillRect/>
            </a:stretch>
          </a:blipFill>
        </p:spPr>
        <p:txBody>
          <a:bodyPr/>
          <a:lstStyle/>
          <a:p/>
        </p:txBody>
      </p:sp>
      <p:sp>
        <p:nvSpPr>
          <p:cNvPr id="14" name="Freeform 14"/>
          <p:cNvSpPr/>
          <p:nvPr/>
        </p:nvSpPr>
        <p:spPr>
          <a:xfrm>
            <a:off x="14570687" y="8781989"/>
            <a:ext cx="3305061" cy="1131983"/>
          </a:xfrm>
          <a:custGeom>
            <a:rect l="l" t="t" r="r" b="b"/>
            <a:pathLst>
              <a:path w="3305061" h="1131983">
                <a:moveTo>
                  <a:pt x="0" y="0"/>
                </a:moveTo>
                <a:lnTo>
                  <a:pt x="3305060" y="0"/>
                </a:lnTo>
                <a:lnTo>
                  <a:pt x="3305060" y="1131983"/>
                </a:lnTo>
                <a:lnTo>
                  <a:pt x="0" y="1131983"/>
                </a:lnTo>
                <a:lnTo>
                  <a:pt x="0" y="0"/>
                </a:lnTo>
                <a:close/>
              </a:path>
            </a:pathLst>
          </a:custGeom>
          <a:blipFill>
            <a:blip r:embed="rId14"/>
            <a:stretch>
              <a:fillRect/>
            </a:stretch>
          </a:blipFill>
        </p:spPr>
        <p:txBody>
          <a:bodyPr/>
          <a:lstStyle/>
          <a:p/>
        </p:txBody>
      </p:sp>
      <p:sp>
        <p:nvSpPr>
          <p:cNvPr id="15" name="TextBox 15"/>
          <p:cNvSpPr txBox="1"/>
          <p:nvPr/>
        </p:nvSpPr>
        <p:spPr>
          <a:xfrm>
            <a:off x="9970401" y="618173"/>
            <a:ext cx="6856334" cy="963930"/>
          </a:xfrm>
          <a:prstGeom prst="rect">
            <a:avLst/>
          </a:prstGeom>
        </p:spPr>
        <p:txBody>
          <a:bodyPr lIns="0" tIns="0" rIns="0" bIns="0" rtlCol="0" anchor="t">
            <a:spAutoFit/>
          </a:bodyPr>
          <a:lstStyle/>
          <a:p>
            <a:pPr algn="ctr">
              <a:lnSpc>
                <a:spcPts val="6569"/>
              </a:lnSpc>
            </a:pPr>
            <a:r>
              <a:rPr lang="en-US" sz="7299">
                <a:solidFill>
                  <a:srgbClr val="000000"/>
                </a:solidFill>
                <a:latin typeface="Poppi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51242"/>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39rh85bh"/>
              </a:rPr>
              <a:t>https://tinyurl.com/39rh85bh</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56</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Copper Kitchenware Market Report 2024</dc:title>
  <cp:lastModifiedBy>decipher market</cp:lastModifiedBy>
  <cp:revision>2</cp:revision>
  <dcterms:created xsi:type="dcterms:W3CDTF">2006-08-16T00:00:00Z</dcterms:created>
  <dcterms:modified xsi:type="dcterms:W3CDTF">2024-05-11T11:46:49Z</dcterms:modified>
</cp:coreProperties>
</file>