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Arimo Bold" panose="020B0604020202020204" charset="0"/>
      <p:regular r:id="rId13"/>
    </p:embeddedFont>
    <p:embeddedFont>
      <p:font typeface="Canva Sans Bold" panose="020B0604020202020204" charset="0"/>
      <p:regular r:id="rId14"/>
    </p:embeddedFont>
    <p:embeddedFont>
      <p:font typeface="Georgia Pro Bold" panose="020B0604020202020204" charset="0"/>
      <p:regular r:id="rId15"/>
    </p:embeddedFont>
    <p:embeddedFont>
      <p:font typeface="Lato" panose="020F0502020204030203" pitchFamily="34" charset="0"/>
      <p:regular r:id="rId16"/>
    </p:embeddedFont>
    <p:embeddedFont>
      <p:font typeface="Lato Bold" panose="020F0502020204030203"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 Id="rId5" Type="http://schemas.openxmlformats.org/officeDocument/2006/relationships/image" Target="../media/image4.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9.jpeg" /><Relationship Id="rId11" Type="http://schemas.openxmlformats.org/officeDocument/2006/relationships/image" Target="../media/image20.jpeg" /><Relationship Id="rId12" Type="http://schemas.openxmlformats.org/officeDocument/2006/relationships/image" Target="../media/image21.jpeg" /><Relationship Id="rId13" Type="http://schemas.openxmlformats.org/officeDocument/2006/relationships/image" Target="../media/image22.jpeg" /><Relationship Id="rId2" Type="http://schemas.openxmlformats.org/officeDocument/2006/relationships/image" Target="../media/image3.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 Id="rId9" Type="http://schemas.openxmlformats.org/officeDocument/2006/relationships/image" Target="../media/image1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s://tinyurl.com/2yak2zz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48" b="-9148"/>
            </a:stretch>
          </a:blipFill>
        </p:spPr>
        <p:txBody>
          <a:bodyPr/>
          <a:lstStyle/>
          <a:p/>
        </p:txBody>
      </p:sp>
      <p:sp>
        <p:nvSpPr>
          <p:cNvPr id="3" name="Freeform 3"/>
          <p:cNvSpPr/>
          <p:nvPr/>
        </p:nvSpPr>
        <p:spPr>
          <a:xfrm>
            <a:off x="0" y="23449"/>
            <a:ext cx="18288000" cy="10263551"/>
          </a:xfrm>
          <a:custGeom>
            <a:rect l="l" t="t" r="r" b="b"/>
            <a:pathLst>
              <a:path w="18288000" h="10263551">
                <a:moveTo>
                  <a:pt x="0" y="0"/>
                </a:moveTo>
                <a:lnTo>
                  <a:pt x="18288000" y="0"/>
                </a:lnTo>
                <a:lnTo>
                  <a:pt x="18288000" y="10263551"/>
                </a:lnTo>
                <a:lnTo>
                  <a:pt x="0" y="10263551"/>
                </a:lnTo>
                <a:lnTo>
                  <a:pt x="0" y="0"/>
                </a:lnTo>
                <a:close/>
              </a:path>
            </a:pathLst>
          </a:custGeom>
          <a:blipFill>
            <a:blip r:embed="rId3">
              <a:alphaModFix amt="57000"/>
            </a:blip>
            <a:stretch>
              <a:fillRect l="-19825" t="-25246" r="0" b="-17093"/>
            </a:stretch>
          </a:blipFill>
        </p:spPr>
        <p:txBody>
          <a:bodyPr/>
          <a:lstStyle/>
          <a:p/>
        </p:txBody>
      </p:sp>
      <p:pic>
        <p:nvPicPr>
          <p:cNvPr id="4" name="Picture 4"/>
          <p:cNvPicPr>
            <a:picLocks noChangeAspect="1"/>
          </p:cNvPicPr>
          <p:nvPr/>
        </p:nvPicPr>
        <p:blipFill>
          <a:blip r:embed="rId4"/>
          <a:srcRect l="36500" t="25150" r="38480" b="25681"/>
          <a:stretch>
            <a:fillRect/>
          </a:stretch>
        </p:blipFill>
        <p:spPr>
          <a:xfrm>
            <a:off x="0" y="23449"/>
            <a:ext cx="1818740" cy="2010502"/>
          </a:xfrm>
          <a:prstGeom prst="rect">
            <a:avLst/>
          </a:prstGeom>
        </p:spPr>
      </p:pic>
      <p:sp>
        <p:nvSpPr>
          <p:cNvPr id="5" name="Freeform 5"/>
          <p:cNvSpPr/>
          <p:nvPr/>
        </p:nvSpPr>
        <p:spPr>
          <a:xfrm>
            <a:off x="11439826" y="612221"/>
            <a:ext cx="6202583" cy="9674779"/>
          </a:xfrm>
          <a:custGeom>
            <a:rect l="l" t="t" r="r" b="b"/>
            <a:pathLst>
              <a:path w="6202583" h="9674779">
                <a:moveTo>
                  <a:pt x="0" y="0"/>
                </a:moveTo>
                <a:lnTo>
                  <a:pt x="6202583" y="0"/>
                </a:lnTo>
                <a:lnTo>
                  <a:pt x="6202583" y="9674779"/>
                </a:lnTo>
                <a:lnTo>
                  <a:pt x="0" y="9674779"/>
                </a:lnTo>
                <a:lnTo>
                  <a:pt x="0" y="0"/>
                </a:lnTo>
                <a:close/>
              </a:path>
            </a:pathLst>
          </a:custGeom>
          <a:blipFill>
            <a:blip r:embed="rId5"/>
            <a:stretch>
              <a:fillRect l="-96405" t="-11740" r="-65032" b="0"/>
            </a:stretch>
          </a:blipFill>
        </p:spPr>
        <p:txBody>
          <a:bodyPr/>
          <a:lstStyle/>
          <a:p/>
        </p:txBody>
      </p:sp>
      <p:sp>
        <p:nvSpPr>
          <p:cNvPr id="6" name="TextBox 6"/>
          <p:cNvSpPr txBox="1"/>
          <p:nvPr/>
        </p:nvSpPr>
        <p:spPr>
          <a:xfrm>
            <a:off x="448068" y="3684817"/>
            <a:ext cx="11972532" cy="3590727"/>
          </a:xfrm>
          <a:prstGeom prst="rect">
            <a:avLst/>
          </a:prstGeom>
        </p:spPr>
        <p:txBody>
          <a:bodyPr wrap="square" lIns="0" tIns="0" rIns="0" bIns="0" rtlCol="0" anchor="t">
            <a:spAutoFit/>
          </a:bodyPr>
          <a:lstStyle/>
          <a:p>
            <a:pPr>
              <a:lnSpc>
                <a:spcPts val="7038"/>
              </a:lnSpc>
            </a:pPr>
            <a:r>
              <a:rPr lang="en-US" sz="6600">
                <a:solidFill>
                  <a:srgbClr val="FFFFFF"/>
                </a:solidFill>
                <a:latin typeface="Arimo"/>
              </a:rPr>
              <a:t>COOLERS &amp; INSULATED BAGS</a:t>
            </a:r>
          </a:p>
          <a:p>
            <a:pPr>
              <a:lnSpc>
                <a:spcPts val="7038"/>
              </a:lnSpc>
            </a:pPr>
            <a:r>
              <a:rPr lang="en-US" sz="6600">
                <a:solidFill>
                  <a:srgbClr val="FFFFFF"/>
                </a:solidFill>
                <a:latin typeface="Arimo"/>
              </a:rPr>
              <a:t>MARKET REPORT </a:t>
            </a:r>
          </a:p>
          <a:p>
            <a:pPr>
              <a:lnSpc>
                <a:spcPts val="7038"/>
              </a:lnSpc>
            </a:pPr>
            <a:r>
              <a:rPr lang="en-US" sz="6600">
                <a:solidFill>
                  <a:srgbClr val="FFFFFF"/>
                </a:solidFill>
                <a:latin typeface="Arimo"/>
              </a:rPr>
              <a:t>2024</a:t>
            </a:r>
          </a:p>
        </p:txBody>
      </p:sp>
      <p:sp>
        <p:nvSpPr>
          <p:cNvPr id="7" name="TextBox 7"/>
          <p:cNvSpPr txBox="1"/>
          <p:nvPr/>
        </p:nvSpPr>
        <p:spPr>
          <a:xfrm>
            <a:off x="0" y="9425092"/>
            <a:ext cx="10769683" cy="641984"/>
          </a:xfrm>
          <a:prstGeom prst="rect">
            <a:avLst/>
          </a:prstGeom>
        </p:spPr>
        <p:txBody>
          <a:bodyPr lIns="0" tIns="0" rIns="0" bIns="0" rtlCol="0" anchor="t">
            <a:spAutoFit/>
          </a:bodyPr>
          <a:lstStyle/>
          <a:p>
            <a:pPr algn="ctr">
              <a:lnSpc>
                <a:spcPts val="5040"/>
              </a:lnSpc>
            </a:pPr>
            <a:r>
              <a:rPr lang="en-US" sz="3600">
                <a:solidFill>
                  <a:srgbClr val="FFFFFF"/>
                </a:solidFill>
                <a:latin typeface="Arimo"/>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33333"/>
            </a:stretch>
          </a:blipFill>
        </p:spPr>
        <p:txBody>
          <a:bodyPr/>
          <a:lstStyle/>
          <a:p/>
        </p:txBody>
      </p:sp>
      <p:grpSp>
        <p:nvGrpSpPr>
          <p:cNvPr id="3" name="Group 3"/>
          <p:cNvGrpSpPr/>
          <p:nvPr/>
        </p:nvGrpSpPr>
        <p:grpSpPr>
          <a:xfrm>
            <a:off x="1303040" y="1828573"/>
            <a:ext cx="16236544" cy="7429727"/>
            <a:chExt cx="4276291" cy="1956800"/>
          </a:xfrm>
        </p:grpSpPr>
        <p:sp>
          <p:nvSpPr>
            <p:cNvPr id="4" name="Freeform 4"/>
            <p:cNvSpPr/>
            <p:nvPr/>
          </p:nvSpPr>
          <p:spPr>
            <a:xfrm>
              <a:off x="0" y="0"/>
              <a:ext cx="4276291" cy="1956801"/>
            </a:xfrm>
            <a:custGeom>
              <a:rect l="l" t="t" r="r" b="b"/>
              <a:pathLst>
                <a:path w="4276291" h="1956801">
                  <a:moveTo>
                    <a:pt x="0" y="0"/>
                  </a:moveTo>
                  <a:lnTo>
                    <a:pt x="4276291" y="0"/>
                  </a:lnTo>
                  <a:lnTo>
                    <a:pt x="4276291" y="1956801"/>
                  </a:lnTo>
                  <a:lnTo>
                    <a:pt x="0" y="1956801"/>
                  </a:lnTo>
                  <a:close/>
                </a:path>
              </a:pathLst>
            </a:custGeom>
            <a:gradFill rotWithShape="1">
              <a:gsLst>
                <a:gs pos="0">
                  <a:srgbClr val="000000">
                    <a:alpha val="68000"/>
                  </a:srgbClr>
                </a:gs>
                <a:gs pos="100000">
                  <a:srgbClr val="246AEF">
                    <a:alpha val="68000"/>
                  </a:srgbClr>
                </a:gs>
              </a:gsLst>
              <a:lin ang="0"/>
            </a:gradFill>
          </p:spPr>
          <p:txBody>
            <a:bodyPr/>
            <a:lstStyle/>
            <a:p/>
          </p:txBody>
        </p:sp>
        <p:sp>
          <p:nvSpPr>
            <p:cNvPr id="5" name="TextBox 5"/>
            <p:cNvSpPr txBox="1"/>
            <p:nvPr/>
          </p:nvSpPr>
          <p:spPr>
            <a:xfrm>
              <a:off x="0" y="-47625"/>
              <a:ext cx="4276291" cy="2004425"/>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7214" b="29571"/>
          <a:stretch>
            <a:fillRect/>
          </a:stretch>
        </p:blipFill>
        <p:spPr>
          <a:xfrm>
            <a:off x="854468" y="762499"/>
            <a:ext cx="2200561" cy="2132148"/>
          </a:xfrm>
          <a:prstGeom prst="rect">
            <a:avLst/>
          </a:prstGeom>
        </p:spPr>
      </p:pic>
      <p:sp>
        <p:nvSpPr>
          <p:cNvPr id="7" name="TextBox 7"/>
          <p:cNvSpPr txBox="1"/>
          <p:nvPr/>
        </p:nvSpPr>
        <p:spPr>
          <a:xfrm>
            <a:off x="1795670" y="3160845"/>
            <a:ext cx="15421953" cy="5568950"/>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Arimo"/>
              </a:rPr>
              <a:t>Coolers &amp; insulated bags are portable containers designed to maintain the temperature of their contents, keeping items cold or hot for extended periods. Typically used for storing food, beverages, and perishable items during outdoor activities, picnics, camping trips, or while traveling. They feature insulation materials such as foam, vacuum insulation, or gel, which provide thermal resistance to external temperatures, preserving the freshness and integrity of the stored items. Coolers &amp; insulated bags come in various sizes, designs, and materials, offering versatility and convenience for users seeking reliable solutions for temperature-sensitive storage needs.</a:t>
            </a:r>
          </a:p>
        </p:txBody>
      </p:sp>
      <p:sp>
        <p:nvSpPr>
          <p:cNvPr id="8" name="TextBox 8"/>
          <p:cNvSpPr txBox="1"/>
          <p:nvPr/>
        </p:nvSpPr>
        <p:spPr>
          <a:xfrm>
            <a:off x="5357409" y="2072836"/>
            <a:ext cx="8127807" cy="861060"/>
          </a:xfrm>
          <a:prstGeom prst="rect">
            <a:avLst/>
          </a:prstGeom>
        </p:spPr>
        <p:txBody>
          <a:bodyPr lIns="0" tIns="0" rIns="0" bIns="0" rtlCol="0" anchor="t">
            <a:spAutoFit/>
          </a:bodyPr>
          <a:lstStyle/>
          <a:p>
            <a:pPr algn="ctr">
              <a:lnSpc>
                <a:spcPts val="6420"/>
              </a:lnSpc>
            </a:pPr>
            <a:r>
              <a:rPr lang="en-US" sz="6000">
                <a:solidFill>
                  <a:srgbClr val="FFFFFF"/>
                </a:solidFill>
                <a:latin typeface="Arimo"/>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88" b="-9288"/>
            </a:stretch>
          </a:blipFill>
        </p:spPr>
        <p:txBody>
          <a:bodyPr/>
          <a:lstStyle/>
          <a:p/>
        </p:txBody>
      </p:sp>
      <p:grpSp>
        <p:nvGrpSpPr>
          <p:cNvPr id="3" name="Group 3"/>
          <p:cNvGrpSpPr/>
          <p:nvPr/>
        </p:nvGrpSpPr>
        <p:grpSpPr>
          <a:xfrm>
            <a:off x="9274096" y="4137579"/>
            <a:ext cx="9192865" cy="2783132"/>
            <a:chExt cx="860407" cy="260488"/>
          </a:xfrm>
        </p:grpSpPr>
        <p:sp>
          <p:nvSpPr>
            <p:cNvPr id="4" name="Freeform 4"/>
            <p:cNvSpPr/>
            <p:nvPr/>
          </p:nvSpPr>
          <p:spPr>
            <a:xfrm>
              <a:off x="0" y="0"/>
              <a:ext cx="860407" cy="260488"/>
            </a:xfrm>
            <a:custGeom>
              <a:rect l="l" t="t" r="r" b="b"/>
              <a:pathLst>
                <a:path w="860407" h="260488">
                  <a:moveTo>
                    <a:pt x="84217" y="0"/>
                  </a:moveTo>
                  <a:lnTo>
                    <a:pt x="776191" y="0"/>
                  </a:lnTo>
                  <a:cubicBezTo>
                    <a:pt x="798526" y="0"/>
                    <a:pt x="819947" y="8873"/>
                    <a:pt x="835741" y="24666"/>
                  </a:cubicBezTo>
                  <a:cubicBezTo>
                    <a:pt x="851534" y="40460"/>
                    <a:pt x="860407" y="61881"/>
                    <a:pt x="860407" y="84217"/>
                  </a:cubicBezTo>
                  <a:lnTo>
                    <a:pt x="860407" y="176271"/>
                  </a:lnTo>
                  <a:cubicBezTo>
                    <a:pt x="860407" y="198607"/>
                    <a:pt x="851534" y="220027"/>
                    <a:pt x="835741" y="235821"/>
                  </a:cubicBezTo>
                  <a:cubicBezTo>
                    <a:pt x="819947" y="251615"/>
                    <a:pt x="798526" y="260488"/>
                    <a:pt x="776191" y="260488"/>
                  </a:cubicBezTo>
                  <a:lnTo>
                    <a:pt x="84217" y="260488"/>
                  </a:lnTo>
                  <a:cubicBezTo>
                    <a:pt x="61881" y="260488"/>
                    <a:pt x="40460" y="251615"/>
                    <a:pt x="24666" y="235821"/>
                  </a:cubicBezTo>
                  <a:cubicBezTo>
                    <a:pt x="8873" y="220027"/>
                    <a:pt x="0" y="198607"/>
                    <a:pt x="0" y="176271"/>
                  </a:cubicBezTo>
                  <a:lnTo>
                    <a:pt x="0" y="84217"/>
                  </a:lnTo>
                  <a:cubicBezTo>
                    <a:pt x="0" y="61881"/>
                    <a:pt x="8873" y="40460"/>
                    <a:pt x="24666" y="24666"/>
                  </a:cubicBezTo>
                  <a:cubicBezTo>
                    <a:pt x="40460" y="8873"/>
                    <a:pt x="61881" y="0"/>
                    <a:pt x="84217" y="0"/>
                  </a:cubicBezTo>
                  <a:close/>
                </a:path>
              </a:pathLst>
            </a:custGeom>
            <a:gradFill rotWithShape="1">
              <a:gsLst>
                <a:gs pos="0">
                  <a:srgbClr val="000000">
                    <a:alpha val="82000"/>
                  </a:srgbClr>
                </a:gs>
                <a:gs pos="100000">
                  <a:srgbClr val="246AEF">
                    <a:alpha val="82000"/>
                  </a:srgbClr>
                </a:gs>
              </a:gsLst>
              <a:lin ang="0"/>
            </a:gra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659465" y="4540760"/>
            <a:ext cx="2286552" cy="2283694"/>
          </a:xfrm>
          <a:custGeom>
            <a:rect l="l" t="t" r="r" b="b"/>
            <a:pathLst>
              <a:path w="2286552" h="2283694">
                <a:moveTo>
                  <a:pt x="0" y="0"/>
                </a:moveTo>
                <a:lnTo>
                  <a:pt x="2286552" y="0"/>
                </a:lnTo>
                <a:lnTo>
                  <a:pt x="2286552" y="2283693"/>
                </a:lnTo>
                <a:lnTo>
                  <a:pt x="0" y="2283693"/>
                </a:lnTo>
                <a:lnTo>
                  <a:pt x="0" y="0"/>
                </a:lnTo>
                <a:close/>
              </a:path>
            </a:pathLst>
          </a:custGeom>
          <a:blipFill>
            <a:blip r:embed="rId3"/>
            <a:stretch>
              <a:fillRect/>
            </a:stretch>
          </a:blipFill>
        </p:spPr>
        <p:txBody>
          <a:bodyPr/>
          <a:lstStyle/>
          <a:p/>
        </p:txBody>
      </p:sp>
      <p:grpSp>
        <p:nvGrpSpPr>
          <p:cNvPr id="7" name="Group 7"/>
          <p:cNvGrpSpPr/>
          <p:nvPr/>
        </p:nvGrpSpPr>
        <p:grpSpPr>
          <a:xfrm>
            <a:off x="9606155" y="4449371"/>
            <a:ext cx="2252877" cy="225287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sp>
        <p:nvSpPr>
          <p:cNvPr id="11" name="TextBox 11"/>
          <p:cNvSpPr txBox="1"/>
          <p:nvPr/>
        </p:nvSpPr>
        <p:spPr>
          <a:xfrm>
            <a:off x="5162248" y="479451"/>
            <a:ext cx="7963503" cy="885825"/>
          </a:xfrm>
          <a:prstGeom prst="rect">
            <a:avLst/>
          </a:prstGeom>
        </p:spPr>
        <p:txBody>
          <a:bodyPr lIns="0" tIns="0" rIns="0" bIns="0" rtlCol="0" anchor="t">
            <a:spAutoFit/>
          </a:bodyPr>
          <a:lstStyle/>
          <a:p>
            <a:pPr algn="ctr">
              <a:lnSpc>
                <a:spcPts val="6299"/>
              </a:lnSpc>
            </a:pPr>
            <a:r>
              <a:rPr lang="en-US" sz="6999">
                <a:solidFill>
                  <a:srgbClr val="000000"/>
                </a:solidFill>
                <a:latin typeface="Arimo"/>
              </a:rPr>
              <a:t>KEY INSIGHTS</a:t>
            </a:r>
          </a:p>
        </p:txBody>
      </p:sp>
      <p:sp>
        <p:nvSpPr>
          <p:cNvPr id="12" name="TextBox 12"/>
          <p:cNvSpPr txBox="1"/>
          <p:nvPr/>
        </p:nvSpPr>
        <p:spPr>
          <a:xfrm>
            <a:off x="9907428" y="4883162"/>
            <a:ext cx="1650331" cy="1327477"/>
          </a:xfrm>
          <a:prstGeom prst="rect">
            <a:avLst/>
          </a:prstGeom>
        </p:spPr>
        <p:txBody>
          <a:bodyPr lIns="0" tIns="0" rIns="0" bIns="0" rtlCol="0" anchor="t">
            <a:spAutoFit/>
          </a:bodyPr>
          <a:lstStyle/>
          <a:p>
            <a:pPr>
              <a:lnSpc>
                <a:spcPts val="5054"/>
              </a:lnSpc>
            </a:pPr>
            <a:r>
              <a:rPr lang="en-US" sz="4859">
                <a:solidFill>
                  <a:srgbClr val="1E3048"/>
                </a:solidFill>
                <a:latin typeface="Arimo Bold"/>
              </a:rPr>
              <a:t>2024- 2031</a:t>
            </a:r>
          </a:p>
        </p:txBody>
      </p:sp>
      <p:sp>
        <p:nvSpPr>
          <p:cNvPr id="13" name="TextBox 13"/>
          <p:cNvSpPr txBox="1"/>
          <p:nvPr/>
        </p:nvSpPr>
        <p:spPr>
          <a:xfrm>
            <a:off x="11859032" y="4612889"/>
            <a:ext cx="6176623" cy="1792238"/>
          </a:xfrm>
          <a:prstGeom prst="rect">
            <a:avLst/>
          </a:prstGeom>
        </p:spPr>
        <p:txBody>
          <a:bodyPr lIns="0" tIns="0" rIns="0" bIns="0" rtlCol="0" anchor="t">
            <a:spAutoFit/>
          </a:bodyPr>
          <a:lstStyle/>
          <a:p>
            <a:pPr algn="ctr">
              <a:lnSpc>
                <a:spcPts val="7161"/>
              </a:lnSpc>
            </a:pPr>
            <a:r>
              <a:rPr lang="en-US" sz="5115">
                <a:solidFill>
                  <a:srgbClr val="FFFFFF"/>
                </a:solidFill>
                <a:latin typeface="Arimo"/>
              </a:rPr>
              <a:t>CAGR</a:t>
            </a:r>
          </a:p>
          <a:p>
            <a:pPr algn="ctr">
              <a:lnSpc>
                <a:spcPts val="7161"/>
              </a:lnSpc>
              <a:spcBef>
                <a:spcPct val="0"/>
              </a:spcBef>
            </a:pPr>
            <a:r>
              <a:rPr lang="en-US" sz="5115">
                <a:solidFill>
                  <a:srgbClr val="FFFFFF"/>
                </a:solidFill>
                <a:latin typeface="Arimo"/>
              </a:rPr>
              <a:t>6.90%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206" b="-5312"/>
            </a:stretch>
          </a:blipFill>
        </p:spPr>
        <p:txBody>
          <a:bodyPr/>
          <a:lstStyle/>
          <a:p/>
        </p:txBody>
      </p:sp>
      <p:grpSp>
        <p:nvGrpSpPr>
          <p:cNvPr id="3" name="Group 3"/>
          <p:cNvGrpSpPr/>
          <p:nvPr/>
        </p:nvGrpSpPr>
        <p:grpSpPr>
          <a:xfrm>
            <a:off x="2245091" y="1570353"/>
            <a:ext cx="6261046" cy="2753615"/>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246AEF">
                    <a:alpha val="83000"/>
                  </a:srgbClr>
                </a:gs>
              </a:gsLst>
              <a:lin ang="0"/>
            </a:gradFill>
          </p:spPr>
          <p:txBody>
            <a:bodyPr/>
            <a:lstStyle/>
            <a:p/>
          </p:txBody>
        </p:sp>
      </p:grpSp>
      <p:grpSp>
        <p:nvGrpSpPr>
          <p:cNvPr id="5" name="Group 5"/>
          <p:cNvGrpSpPr/>
          <p:nvPr/>
        </p:nvGrpSpPr>
        <p:grpSpPr>
          <a:xfrm rot="5400000">
            <a:off x="1148489" y="1237164"/>
            <a:ext cx="814642" cy="3111619"/>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FFFFF"/>
            </a:solidFill>
          </p:spPr>
          <p:txBody>
            <a:bodyPr/>
            <a:lstStyle/>
            <a:p/>
          </p:txBody>
        </p:sp>
      </p:grpSp>
      <p:grpSp>
        <p:nvGrpSpPr>
          <p:cNvPr id="7" name="Group 7"/>
          <p:cNvGrpSpPr/>
          <p:nvPr/>
        </p:nvGrpSpPr>
        <p:grpSpPr>
          <a:xfrm>
            <a:off x="0" y="0"/>
            <a:ext cx="18288000" cy="1050817"/>
            <a:chExt cx="4816593" cy="276758"/>
          </a:xfrm>
        </p:grpSpPr>
        <p:sp>
          <p:nvSpPr>
            <p:cNvPr id="8" name="Freeform 8"/>
            <p:cNvSpPr/>
            <p:nvPr/>
          </p:nvSpPr>
          <p:spPr>
            <a:xfrm>
              <a:off x="0" y="0"/>
              <a:ext cx="4816592" cy="276758"/>
            </a:xfrm>
            <a:custGeom>
              <a:rect l="l" t="t" r="r" b="b"/>
              <a:pathLst>
                <a:path w="4816592" h="276758">
                  <a:moveTo>
                    <a:pt x="0" y="0"/>
                  </a:moveTo>
                  <a:lnTo>
                    <a:pt x="4816592" y="0"/>
                  </a:lnTo>
                  <a:lnTo>
                    <a:pt x="4816592" y="276758"/>
                  </a:lnTo>
                  <a:lnTo>
                    <a:pt x="0" y="276758"/>
                  </a:lnTo>
                  <a:close/>
                </a:path>
              </a:pathLst>
            </a:custGeom>
            <a:solidFill>
              <a:srgbClr val="000000">
                <a:alpha val="51765"/>
              </a:srgbClr>
            </a:solidFill>
          </p:spPr>
          <p:txBody>
            <a:bodyPr/>
            <a:lstStyle/>
            <a:p/>
          </p:txBody>
        </p:sp>
        <p:sp>
          <p:nvSpPr>
            <p:cNvPr id="9" name="TextBox 9"/>
            <p:cNvSpPr txBox="1"/>
            <p:nvPr/>
          </p:nvSpPr>
          <p:spPr>
            <a:xfrm>
              <a:off x="0" y="-38100"/>
              <a:ext cx="4816593" cy="314858"/>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028700" y="-4818"/>
            <a:ext cx="17301600" cy="873127"/>
          </a:xfrm>
          <a:prstGeom prst="rect">
            <a:avLst/>
          </a:prstGeom>
        </p:spPr>
        <p:txBody>
          <a:bodyPr lIns="0" tIns="0" rIns="0" bIns="0" rtlCol="0" anchor="t">
            <a:spAutoFit/>
          </a:bodyPr>
          <a:lstStyle/>
          <a:p>
            <a:pPr algn="ctr">
              <a:lnSpc>
                <a:spcPts val="6999"/>
              </a:lnSpc>
            </a:pPr>
            <a:r>
              <a:rPr lang="en-US" sz="4999">
                <a:solidFill>
                  <a:srgbClr val="FFFFFF"/>
                </a:solidFill>
                <a:latin typeface="Arimo"/>
              </a:rPr>
              <a:t>REVENUE MARKET SHARE BY SEGMENTS 2024</a:t>
            </a:r>
          </a:p>
        </p:txBody>
      </p:sp>
      <p:pic>
        <p:nvPicPr>
          <p:cNvPr id="11" name="Picture 11"/>
          <p:cNvPicPr>
            <a:picLocks noChangeAspect="1"/>
          </p:cNvPicPr>
          <p:nvPr/>
        </p:nvPicPr>
        <p:blipFill>
          <a:blip r:embed="rId3"/>
          <a:srcRect l="36500" t="25150" r="35874" b="24564"/>
          <a:stretch>
            <a:fillRect/>
          </a:stretch>
        </p:blipFill>
        <p:spPr>
          <a:xfrm>
            <a:off x="0" y="-16699"/>
            <a:ext cx="1767431" cy="1809641"/>
          </a:xfrm>
          <a:prstGeom prst="rect">
            <a:avLst/>
          </a:prstGeom>
        </p:spPr>
      </p:pic>
      <p:grpSp>
        <p:nvGrpSpPr>
          <p:cNvPr id="12" name="Group 12"/>
          <p:cNvGrpSpPr/>
          <p:nvPr/>
        </p:nvGrpSpPr>
        <p:grpSpPr>
          <a:xfrm>
            <a:off x="2245091" y="4434638"/>
            <a:ext cx="6261046" cy="2753615"/>
            <a:chExt cx="8170985" cy="3593608"/>
          </a:xfrm>
        </p:grpSpPr>
        <p:sp>
          <p:nvSpPr>
            <p:cNvPr id="13" name="Freeform 13"/>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246AEF">
                    <a:alpha val="83000"/>
                  </a:srgbClr>
                </a:gs>
              </a:gsLst>
              <a:lin ang="0"/>
            </a:gradFill>
          </p:spPr>
          <p:txBody>
            <a:bodyPr/>
            <a:lstStyle/>
            <a:p/>
          </p:txBody>
        </p:sp>
      </p:grpSp>
      <p:grpSp>
        <p:nvGrpSpPr>
          <p:cNvPr id="14" name="Group 14"/>
          <p:cNvGrpSpPr/>
          <p:nvPr/>
        </p:nvGrpSpPr>
        <p:grpSpPr>
          <a:xfrm rot="5400000">
            <a:off x="1148489" y="4101450"/>
            <a:ext cx="814642" cy="3111619"/>
            <a:chExt cx="3130550" cy="11957493"/>
          </a:xfrm>
        </p:grpSpPr>
        <p:sp>
          <p:nvSpPr>
            <p:cNvPr id="15" name="Freeform 15"/>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FFFFF"/>
            </a:solidFill>
          </p:spPr>
          <p:txBody>
            <a:bodyPr/>
            <a:lstStyle/>
            <a:p/>
          </p:txBody>
        </p:sp>
      </p:grpSp>
      <p:grpSp>
        <p:nvGrpSpPr>
          <p:cNvPr id="16" name="Group 16"/>
          <p:cNvGrpSpPr/>
          <p:nvPr/>
        </p:nvGrpSpPr>
        <p:grpSpPr>
          <a:xfrm>
            <a:off x="2245091" y="7346946"/>
            <a:ext cx="6261046" cy="2753615"/>
            <a:chExt cx="8170985" cy="3593608"/>
          </a:xfrm>
        </p:grpSpPr>
        <p:sp>
          <p:nvSpPr>
            <p:cNvPr id="17" name="Freeform 17"/>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246AEF">
                    <a:alpha val="83000"/>
                  </a:srgbClr>
                </a:gs>
              </a:gsLst>
              <a:lin ang="0"/>
            </a:gradFill>
          </p:spPr>
          <p:txBody>
            <a:bodyPr/>
            <a:lstStyle/>
            <a:p/>
          </p:txBody>
        </p:sp>
      </p:grpSp>
      <p:grpSp>
        <p:nvGrpSpPr>
          <p:cNvPr id="18" name="Group 18"/>
          <p:cNvGrpSpPr/>
          <p:nvPr/>
        </p:nvGrpSpPr>
        <p:grpSpPr>
          <a:xfrm rot="5400000">
            <a:off x="1148489" y="7013758"/>
            <a:ext cx="814642" cy="3111619"/>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FFFFF"/>
            </a:solidFill>
          </p:spPr>
          <p:txBody>
            <a:bodyPr/>
            <a:lstStyle/>
            <a:p/>
          </p:txBody>
        </p:sp>
      </p:grpSp>
      <p:grpSp>
        <p:nvGrpSpPr>
          <p:cNvPr id="20" name="Group 20"/>
          <p:cNvGrpSpPr/>
          <p:nvPr/>
        </p:nvGrpSpPr>
        <p:grpSpPr>
          <a:xfrm>
            <a:off x="12069254" y="1651841"/>
            <a:ext cx="6261046" cy="2753615"/>
            <a:chExt cx="8170985" cy="3593608"/>
          </a:xfrm>
        </p:grpSpPr>
        <p:sp>
          <p:nvSpPr>
            <p:cNvPr id="21" name="Freeform 21"/>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246AEF">
                    <a:alpha val="83000"/>
                  </a:srgbClr>
                </a:gs>
              </a:gsLst>
              <a:lin ang="0"/>
            </a:gradFill>
          </p:spPr>
          <p:txBody>
            <a:bodyPr/>
            <a:lstStyle/>
            <a:p/>
          </p:txBody>
        </p:sp>
      </p:grpSp>
      <p:grpSp>
        <p:nvGrpSpPr>
          <p:cNvPr id="22" name="Group 22"/>
          <p:cNvGrpSpPr/>
          <p:nvPr/>
        </p:nvGrpSpPr>
        <p:grpSpPr>
          <a:xfrm rot="5400000">
            <a:off x="10972651" y="1318653"/>
            <a:ext cx="814642" cy="3111619"/>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FFFFF"/>
            </a:solidFill>
          </p:spPr>
          <p:txBody>
            <a:bodyPr/>
            <a:lstStyle/>
            <a:p/>
          </p:txBody>
        </p:sp>
      </p:grpSp>
      <p:grpSp>
        <p:nvGrpSpPr>
          <p:cNvPr id="24" name="Group 24"/>
          <p:cNvGrpSpPr/>
          <p:nvPr/>
        </p:nvGrpSpPr>
        <p:grpSpPr>
          <a:xfrm>
            <a:off x="12026954" y="4499394"/>
            <a:ext cx="6261046" cy="2753615"/>
            <a:chExt cx="8170985" cy="3593608"/>
          </a:xfrm>
        </p:grpSpPr>
        <p:sp>
          <p:nvSpPr>
            <p:cNvPr id="25" name="Freeform 25"/>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246AEF">
                    <a:alpha val="83000"/>
                  </a:srgbClr>
                </a:gs>
              </a:gsLst>
              <a:lin ang="0"/>
            </a:gradFill>
          </p:spPr>
          <p:txBody>
            <a:bodyPr/>
            <a:lstStyle/>
            <a:p/>
          </p:txBody>
        </p:sp>
      </p:grpSp>
      <p:grpSp>
        <p:nvGrpSpPr>
          <p:cNvPr id="26" name="Group 26"/>
          <p:cNvGrpSpPr/>
          <p:nvPr/>
        </p:nvGrpSpPr>
        <p:grpSpPr>
          <a:xfrm rot="5400000">
            <a:off x="10930351" y="4166206"/>
            <a:ext cx="814642" cy="3111619"/>
            <a:chExt cx="3130550" cy="11957493"/>
          </a:xfrm>
        </p:grpSpPr>
        <p:sp>
          <p:nvSpPr>
            <p:cNvPr id="27" name="Freeform 27"/>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FFFFF"/>
            </a:solidFill>
          </p:spPr>
          <p:txBody>
            <a:bodyPr/>
            <a:lstStyle/>
            <a:p/>
          </p:txBody>
        </p:sp>
      </p:grpSp>
      <p:grpSp>
        <p:nvGrpSpPr>
          <p:cNvPr id="28" name="Group 28"/>
          <p:cNvGrpSpPr/>
          <p:nvPr/>
        </p:nvGrpSpPr>
        <p:grpSpPr>
          <a:xfrm>
            <a:off x="12069254" y="7346946"/>
            <a:ext cx="6261046" cy="2753615"/>
            <a:chExt cx="8170985" cy="3593608"/>
          </a:xfrm>
        </p:grpSpPr>
        <p:sp>
          <p:nvSpPr>
            <p:cNvPr id="29" name="Freeform 29"/>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246AEF">
                    <a:alpha val="83000"/>
                  </a:srgbClr>
                </a:gs>
              </a:gsLst>
              <a:lin ang="0"/>
            </a:gradFill>
          </p:spPr>
          <p:txBody>
            <a:bodyPr/>
            <a:lstStyle/>
            <a:p/>
          </p:txBody>
        </p:sp>
      </p:grpSp>
      <p:grpSp>
        <p:nvGrpSpPr>
          <p:cNvPr id="30" name="Group 30"/>
          <p:cNvGrpSpPr/>
          <p:nvPr/>
        </p:nvGrpSpPr>
        <p:grpSpPr>
          <a:xfrm rot="5400000">
            <a:off x="10972651" y="7013758"/>
            <a:ext cx="814642" cy="3111619"/>
            <a:chExt cx="3130550" cy="11957493"/>
          </a:xfrm>
        </p:grpSpPr>
        <p:sp>
          <p:nvSpPr>
            <p:cNvPr id="31" name="Freeform 31"/>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FFFFF"/>
            </a:solidFill>
          </p:spPr>
          <p:txBody>
            <a:bodyPr/>
            <a:lstStyle/>
            <a:p/>
          </p:txBody>
        </p:sp>
      </p:grpSp>
      <p:sp>
        <p:nvSpPr>
          <p:cNvPr id="32" name="TextBox 32"/>
          <p:cNvSpPr txBox="1"/>
          <p:nvPr/>
        </p:nvSpPr>
        <p:spPr>
          <a:xfrm>
            <a:off x="3460500" y="1824480"/>
            <a:ext cx="4620369" cy="2169160"/>
          </a:xfrm>
          <a:prstGeom prst="rect">
            <a:avLst/>
          </a:prstGeom>
        </p:spPr>
        <p:txBody>
          <a:bodyPr lIns="0" tIns="0" rIns="0" bIns="0" rtlCol="0" anchor="t">
            <a:spAutoFit/>
          </a:bodyPr>
          <a:lstStyle/>
          <a:p>
            <a:pPr marL="669289" lvl="1" indent="-334645">
              <a:lnSpc>
                <a:spcPts val="4339"/>
              </a:lnSpc>
              <a:buFont typeface="Arial"/>
              <a:buChar char="•"/>
            </a:pPr>
            <a:r>
              <a:rPr lang="en-US" sz="3099">
                <a:solidFill>
                  <a:srgbClr val="FFFFFF"/>
                </a:solidFill>
                <a:latin typeface="Arimo"/>
              </a:rPr>
              <a:t>Hard Coolers &amp; Insulated Bags</a:t>
            </a:r>
          </a:p>
          <a:p>
            <a:pPr marL="669289" lvl="1" indent="-334645">
              <a:lnSpc>
                <a:spcPts val="4339"/>
              </a:lnSpc>
              <a:buFont typeface="Arial"/>
              <a:buChar char="•"/>
            </a:pPr>
            <a:r>
              <a:rPr lang="en-US" sz="3099">
                <a:solidFill>
                  <a:srgbClr val="FFFFFF"/>
                </a:solidFill>
                <a:latin typeface="Arimo"/>
              </a:rPr>
              <a:t>Soft Coolers &amp; Insulated Bags</a:t>
            </a:r>
          </a:p>
        </p:txBody>
      </p:sp>
      <p:sp>
        <p:nvSpPr>
          <p:cNvPr id="33" name="TextBox 33"/>
          <p:cNvSpPr txBox="1"/>
          <p:nvPr/>
        </p:nvSpPr>
        <p:spPr>
          <a:xfrm>
            <a:off x="0" y="2648835"/>
            <a:ext cx="2980873" cy="379814"/>
          </a:xfrm>
          <a:prstGeom prst="rect">
            <a:avLst/>
          </a:prstGeom>
        </p:spPr>
        <p:txBody>
          <a:bodyPr lIns="0" tIns="0" rIns="0" bIns="0" rtlCol="0" anchor="t">
            <a:spAutoFit/>
          </a:bodyPr>
          <a:lstStyle/>
          <a:p>
            <a:pPr algn="ctr">
              <a:lnSpc>
                <a:spcPts val="2792"/>
              </a:lnSpc>
            </a:pPr>
            <a:r>
              <a:rPr lang="en-US" sz="2764">
                <a:solidFill>
                  <a:srgbClr val="000000"/>
                </a:solidFill>
                <a:latin typeface="Arimo"/>
              </a:rPr>
              <a:t>Type Segment</a:t>
            </a:r>
          </a:p>
        </p:txBody>
      </p:sp>
      <p:sp>
        <p:nvSpPr>
          <p:cNvPr id="34" name="TextBox 34"/>
          <p:cNvSpPr txBox="1"/>
          <p:nvPr/>
        </p:nvSpPr>
        <p:spPr>
          <a:xfrm>
            <a:off x="3299804" y="4688766"/>
            <a:ext cx="5470906" cy="2169160"/>
          </a:xfrm>
          <a:prstGeom prst="rect">
            <a:avLst/>
          </a:prstGeom>
        </p:spPr>
        <p:txBody>
          <a:bodyPr lIns="0" tIns="0" rIns="0" bIns="0" rtlCol="0" anchor="t">
            <a:spAutoFit/>
          </a:bodyPr>
          <a:lstStyle/>
          <a:p>
            <a:pPr marL="669291" lvl="1" indent="-334646">
              <a:lnSpc>
                <a:spcPts val="4340"/>
              </a:lnSpc>
              <a:buFont typeface="Arial"/>
              <a:buChar char="•"/>
            </a:pPr>
            <a:r>
              <a:rPr lang="en-US" sz="3100">
                <a:solidFill>
                  <a:srgbClr val="FFFFFF"/>
                </a:solidFill>
                <a:latin typeface="Arimo"/>
              </a:rPr>
              <a:t>Fishing/Marine</a:t>
            </a:r>
          </a:p>
          <a:p>
            <a:pPr marL="669291" lvl="1" indent="-334646">
              <a:lnSpc>
                <a:spcPts val="4340"/>
              </a:lnSpc>
              <a:buFont typeface="Arial"/>
              <a:buChar char="•"/>
            </a:pPr>
            <a:r>
              <a:rPr lang="en-US" sz="3100">
                <a:solidFill>
                  <a:srgbClr val="FFFFFF"/>
                </a:solidFill>
                <a:latin typeface="Arimo"/>
              </a:rPr>
              <a:t>Hunting</a:t>
            </a:r>
          </a:p>
          <a:p>
            <a:pPr marL="669291" lvl="1" indent="-334646">
              <a:lnSpc>
                <a:spcPts val="4340"/>
              </a:lnSpc>
              <a:buFont typeface="Arial"/>
              <a:buChar char="•"/>
            </a:pPr>
            <a:r>
              <a:rPr lang="en-US" sz="3100">
                <a:solidFill>
                  <a:srgbClr val="FFFFFF"/>
                </a:solidFill>
                <a:latin typeface="Arimo"/>
              </a:rPr>
              <a:t>Camping</a:t>
            </a:r>
          </a:p>
          <a:p>
            <a:pPr marL="669291" lvl="1" indent="-334646">
              <a:lnSpc>
                <a:spcPts val="4340"/>
              </a:lnSpc>
              <a:buFont typeface="Arial"/>
              <a:buChar char="•"/>
            </a:pPr>
            <a:r>
              <a:rPr lang="en-US" sz="3100">
                <a:solidFill>
                  <a:srgbClr val="FFFFFF"/>
                </a:solidFill>
                <a:latin typeface="Arimo"/>
              </a:rPr>
              <a:t>School</a:t>
            </a:r>
          </a:p>
        </p:txBody>
      </p:sp>
      <p:sp>
        <p:nvSpPr>
          <p:cNvPr id="35" name="TextBox 35"/>
          <p:cNvSpPr txBox="1"/>
          <p:nvPr/>
        </p:nvSpPr>
        <p:spPr>
          <a:xfrm>
            <a:off x="0" y="5310802"/>
            <a:ext cx="2980873" cy="731016"/>
          </a:xfrm>
          <a:prstGeom prst="rect">
            <a:avLst/>
          </a:prstGeom>
        </p:spPr>
        <p:txBody>
          <a:bodyPr lIns="0" tIns="0" rIns="0" bIns="0" rtlCol="0" anchor="t">
            <a:spAutoFit/>
          </a:bodyPr>
          <a:lstStyle/>
          <a:p>
            <a:pPr algn="ctr">
              <a:lnSpc>
                <a:spcPts val="2792"/>
              </a:lnSpc>
            </a:pPr>
            <a:r>
              <a:rPr lang="en-US" sz="2764">
                <a:solidFill>
                  <a:srgbClr val="000000"/>
                </a:solidFill>
                <a:latin typeface="Arimo"/>
              </a:rPr>
              <a:t>Application</a:t>
            </a:r>
          </a:p>
          <a:p>
            <a:pPr algn="ctr">
              <a:lnSpc>
                <a:spcPts val="2792"/>
              </a:lnSpc>
            </a:pPr>
            <a:r>
              <a:rPr lang="en-US" sz="2764">
                <a:solidFill>
                  <a:srgbClr val="000000"/>
                </a:solidFill>
                <a:latin typeface="Arimo"/>
              </a:rPr>
              <a:t>Segment</a:t>
            </a:r>
          </a:p>
        </p:txBody>
      </p:sp>
      <p:sp>
        <p:nvSpPr>
          <p:cNvPr id="36" name="TextBox 36"/>
          <p:cNvSpPr txBox="1"/>
          <p:nvPr/>
        </p:nvSpPr>
        <p:spPr>
          <a:xfrm>
            <a:off x="3299804" y="7635928"/>
            <a:ext cx="4620369" cy="2169160"/>
          </a:xfrm>
          <a:prstGeom prst="rect">
            <a:avLst/>
          </a:prstGeom>
        </p:spPr>
        <p:txBody>
          <a:bodyPr lIns="0" tIns="0" rIns="0" bIns="0" rtlCol="0" anchor="t">
            <a:spAutoFit/>
          </a:bodyPr>
          <a:lstStyle/>
          <a:p>
            <a:pPr marL="669291" lvl="1" indent="-334646">
              <a:lnSpc>
                <a:spcPts val="4340"/>
              </a:lnSpc>
              <a:buFont typeface="Arial"/>
              <a:buChar char="•"/>
            </a:pPr>
            <a:r>
              <a:rPr lang="en-US" sz="3100">
                <a:solidFill>
                  <a:srgbClr val="FFFFFF"/>
                </a:solidFill>
                <a:latin typeface="Arimo"/>
              </a:rPr>
              <a:t>Up to 10 Liters</a:t>
            </a:r>
          </a:p>
          <a:p>
            <a:pPr marL="669291" lvl="1" indent="-334646">
              <a:lnSpc>
                <a:spcPts val="4340"/>
              </a:lnSpc>
              <a:buFont typeface="Arial"/>
              <a:buChar char="•"/>
            </a:pPr>
            <a:r>
              <a:rPr lang="en-US" sz="3100">
                <a:solidFill>
                  <a:srgbClr val="FFFFFF"/>
                </a:solidFill>
                <a:latin typeface="Arimo"/>
              </a:rPr>
              <a:t>10-30 Liters</a:t>
            </a:r>
          </a:p>
          <a:p>
            <a:pPr marL="669291" lvl="1" indent="-334646">
              <a:lnSpc>
                <a:spcPts val="4340"/>
              </a:lnSpc>
              <a:buFont typeface="Arial"/>
              <a:buChar char="•"/>
            </a:pPr>
            <a:r>
              <a:rPr lang="en-US" sz="3100">
                <a:solidFill>
                  <a:srgbClr val="FFFFFF"/>
                </a:solidFill>
                <a:latin typeface="Arimo"/>
              </a:rPr>
              <a:t>30-50 Liters</a:t>
            </a:r>
          </a:p>
          <a:p>
            <a:pPr marL="669291" lvl="1" indent="-334646">
              <a:lnSpc>
                <a:spcPts val="4340"/>
              </a:lnSpc>
              <a:buFont typeface="Arial"/>
              <a:buChar char="•"/>
            </a:pPr>
            <a:r>
              <a:rPr lang="en-US" sz="3100">
                <a:solidFill>
                  <a:srgbClr val="FFFFFF"/>
                </a:solidFill>
                <a:latin typeface="Arimo"/>
              </a:rPr>
              <a:t>More than 50 Liters</a:t>
            </a:r>
          </a:p>
        </p:txBody>
      </p:sp>
      <p:sp>
        <p:nvSpPr>
          <p:cNvPr id="37" name="TextBox 37"/>
          <p:cNvSpPr txBox="1"/>
          <p:nvPr/>
        </p:nvSpPr>
        <p:spPr>
          <a:xfrm>
            <a:off x="0" y="8398711"/>
            <a:ext cx="2980873" cy="379814"/>
          </a:xfrm>
          <a:prstGeom prst="rect">
            <a:avLst/>
          </a:prstGeom>
        </p:spPr>
        <p:txBody>
          <a:bodyPr lIns="0" tIns="0" rIns="0" bIns="0" rtlCol="0" anchor="t">
            <a:spAutoFit/>
          </a:bodyPr>
          <a:lstStyle/>
          <a:p>
            <a:pPr algn="ctr">
              <a:lnSpc>
                <a:spcPts val="2792"/>
              </a:lnSpc>
            </a:pPr>
            <a:r>
              <a:rPr lang="en-US" sz="2764">
                <a:solidFill>
                  <a:srgbClr val="000000"/>
                </a:solidFill>
                <a:latin typeface="Arimo"/>
              </a:rPr>
              <a:t>Volume Segment</a:t>
            </a:r>
          </a:p>
        </p:txBody>
      </p:sp>
      <p:sp>
        <p:nvSpPr>
          <p:cNvPr id="38" name="TextBox 38"/>
          <p:cNvSpPr txBox="1"/>
          <p:nvPr/>
        </p:nvSpPr>
        <p:spPr>
          <a:xfrm>
            <a:off x="13288208" y="2320709"/>
            <a:ext cx="4620369" cy="1083310"/>
          </a:xfrm>
          <a:prstGeom prst="rect">
            <a:avLst/>
          </a:prstGeom>
        </p:spPr>
        <p:txBody>
          <a:bodyPr lIns="0" tIns="0" rIns="0" bIns="0" rtlCol="0" anchor="t">
            <a:spAutoFit/>
          </a:bodyPr>
          <a:lstStyle/>
          <a:p>
            <a:pPr marL="669291" lvl="1" indent="-334646">
              <a:lnSpc>
                <a:spcPts val="4340"/>
              </a:lnSpc>
              <a:buFont typeface="Arial"/>
              <a:buChar char="•"/>
            </a:pPr>
            <a:r>
              <a:rPr lang="en-US" sz="3100">
                <a:solidFill>
                  <a:srgbClr val="FFFFFF"/>
                </a:solidFill>
                <a:latin typeface="Arimo"/>
              </a:rPr>
              <a:t>Online</a:t>
            </a:r>
          </a:p>
          <a:p>
            <a:pPr marL="669291" lvl="1" indent="-334646">
              <a:lnSpc>
                <a:spcPts val="4340"/>
              </a:lnSpc>
              <a:buFont typeface="Arial"/>
              <a:buChar char="•"/>
            </a:pPr>
            <a:r>
              <a:rPr lang="en-US" sz="3100">
                <a:solidFill>
                  <a:srgbClr val="FFFFFF"/>
                </a:solidFill>
                <a:latin typeface="Arimo"/>
              </a:rPr>
              <a:t>Offline</a:t>
            </a:r>
          </a:p>
        </p:txBody>
      </p:sp>
      <p:sp>
        <p:nvSpPr>
          <p:cNvPr id="39" name="TextBox 39"/>
          <p:cNvSpPr txBox="1"/>
          <p:nvPr/>
        </p:nvSpPr>
        <p:spPr>
          <a:xfrm>
            <a:off x="9912609" y="2528004"/>
            <a:ext cx="2980873" cy="731016"/>
          </a:xfrm>
          <a:prstGeom prst="rect">
            <a:avLst/>
          </a:prstGeom>
        </p:spPr>
        <p:txBody>
          <a:bodyPr lIns="0" tIns="0" rIns="0" bIns="0" rtlCol="0" anchor="t">
            <a:spAutoFit/>
          </a:bodyPr>
          <a:lstStyle/>
          <a:p>
            <a:pPr algn="ctr">
              <a:lnSpc>
                <a:spcPts val="2792"/>
              </a:lnSpc>
            </a:pPr>
            <a:r>
              <a:rPr lang="en-US" sz="2764">
                <a:solidFill>
                  <a:srgbClr val="000000"/>
                </a:solidFill>
                <a:latin typeface="Arimo"/>
              </a:rPr>
              <a:t>Sales Channel Segment</a:t>
            </a:r>
          </a:p>
        </p:txBody>
      </p:sp>
      <p:sp>
        <p:nvSpPr>
          <p:cNvPr id="40" name="TextBox 40"/>
          <p:cNvSpPr txBox="1"/>
          <p:nvPr/>
        </p:nvSpPr>
        <p:spPr>
          <a:xfrm>
            <a:off x="13250108" y="4960228"/>
            <a:ext cx="4620369" cy="1626236"/>
          </a:xfrm>
          <a:prstGeom prst="rect">
            <a:avLst/>
          </a:prstGeom>
        </p:spPr>
        <p:txBody>
          <a:bodyPr lIns="0" tIns="0" rIns="0" bIns="0" rtlCol="0" anchor="t">
            <a:spAutoFit/>
          </a:bodyPr>
          <a:lstStyle/>
          <a:p>
            <a:pPr marL="669285" lvl="1" indent="-334642">
              <a:lnSpc>
                <a:spcPts val="4339"/>
              </a:lnSpc>
              <a:buFont typeface="Arial"/>
              <a:buChar char="•"/>
            </a:pPr>
            <a:r>
              <a:rPr lang="en-US" sz="3099">
                <a:solidFill>
                  <a:srgbClr val="FFFFFF"/>
                </a:solidFill>
                <a:latin typeface="Arimo"/>
              </a:rPr>
              <a:t>Plastic</a:t>
            </a:r>
          </a:p>
          <a:p>
            <a:pPr marL="669285" lvl="1" indent="-334642">
              <a:lnSpc>
                <a:spcPts val="4339"/>
              </a:lnSpc>
              <a:buFont typeface="Arial"/>
              <a:buChar char="•"/>
            </a:pPr>
            <a:r>
              <a:rPr lang="en-US" sz="3099">
                <a:solidFill>
                  <a:srgbClr val="FFFFFF"/>
                </a:solidFill>
                <a:latin typeface="Arimo"/>
              </a:rPr>
              <a:t>Metal</a:t>
            </a:r>
          </a:p>
          <a:p>
            <a:pPr marL="669285" lvl="1" indent="-334642">
              <a:lnSpc>
                <a:spcPts val="4339"/>
              </a:lnSpc>
              <a:buFont typeface="Arial"/>
              <a:buChar char="•"/>
            </a:pPr>
            <a:r>
              <a:rPr lang="en-US" sz="3099">
                <a:solidFill>
                  <a:srgbClr val="FFFFFF"/>
                </a:solidFill>
                <a:latin typeface="Arimo"/>
              </a:rPr>
              <a:t>Fabric</a:t>
            </a:r>
          </a:p>
        </p:txBody>
      </p:sp>
      <p:sp>
        <p:nvSpPr>
          <p:cNvPr id="41" name="TextBox 41"/>
          <p:cNvSpPr txBox="1"/>
          <p:nvPr/>
        </p:nvSpPr>
        <p:spPr>
          <a:xfrm>
            <a:off x="9781863" y="5573922"/>
            <a:ext cx="2980873" cy="379814"/>
          </a:xfrm>
          <a:prstGeom prst="rect">
            <a:avLst/>
          </a:prstGeom>
        </p:spPr>
        <p:txBody>
          <a:bodyPr lIns="0" tIns="0" rIns="0" bIns="0" rtlCol="0" anchor="t">
            <a:spAutoFit/>
          </a:bodyPr>
          <a:lstStyle/>
          <a:p>
            <a:pPr algn="ctr">
              <a:lnSpc>
                <a:spcPts val="2792"/>
              </a:lnSpc>
            </a:pPr>
            <a:r>
              <a:rPr lang="en-US" sz="2764">
                <a:solidFill>
                  <a:srgbClr val="000000"/>
                </a:solidFill>
                <a:latin typeface="Arimo"/>
              </a:rPr>
              <a:t>Material Segment</a:t>
            </a:r>
          </a:p>
        </p:txBody>
      </p:sp>
      <p:sp>
        <p:nvSpPr>
          <p:cNvPr id="42" name="TextBox 42"/>
          <p:cNvSpPr txBox="1"/>
          <p:nvPr/>
        </p:nvSpPr>
        <p:spPr>
          <a:xfrm>
            <a:off x="13288208" y="7776883"/>
            <a:ext cx="4620369" cy="1626235"/>
          </a:xfrm>
          <a:prstGeom prst="rect">
            <a:avLst/>
          </a:prstGeom>
        </p:spPr>
        <p:txBody>
          <a:bodyPr lIns="0" tIns="0" rIns="0" bIns="0" rtlCol="0" anchor="t">
            <a:spAutoFit/>
          </a:bodyPr>
          <a:lstStyle/>
          <a:p>
            <a:pPr marL="669291" lvl="1" indent="-334646">
              <a:lnSpc>
                <a:spcPts val="4340"/>
              </a:lnSpc>
              <a:buFont typeface="Arial"/>
              <a:buChar char="•"/>
            </a:pPr>
            <a:r>
              <a:rPr lang="en-US" sz="3100">
                <a:solidFill>
                  <a:srgbClr val="FFFFFF"/>
                </a:solidFill>
                <a:latin typeface="Arimo"/>
              </a:rPr>
              <a:t>Foam</a:t>
            </a:r>
          </a:p>
          <a:p>
            <a:pPr marL="669291" lvl="1" indent="-334646">
              <a:lnSpc>
                <a:spcPts val="4340"/>
              </a:lnSpc>
              <a:buFont typeface="Arial"/>
              <a:buChar char="•"/>
            </a:pPr>
            <a:r>
              <a:rPr lang="en-US" sz="3100">
                <a:solidFill>
                  <a:srgbClr val="FFFFFF"/>
                </a:solidFill>
                <a:latin typeface="Arimo"/>
              </a:rPr>
              <a:t>Vacuum</a:t>
            </a:r>
          </a:p>
          <a:p>
            <a:pPr marL="669291" lvl="1" indent="-334646">
              <a:lnSpc>
                <a:spcPts val="4340"/>
              </a:lnSpc>
              <a:buFont typeface="Arial"/>
              <a:buChar char="•"/>
            </a:pPr>
            <a:r>
              <a:rPr lang="en-US" sz="3100">
                <a:solidFill>
                  <a:srgbClr val="FFFFFF"/>
                </a:solidFill>
                <a:latin typeface="Arimo"/>
              </a:rPr>
              <a:t>Gel</a:t>
            </a:r>
          </a:p>
        </p:txBody>
      </p:sp>
      <p:sp>
        <p:nvSpPr>
          <p:cNvPr id="43" name="TextBox 43"/>
          <p:cNvSpPr txBox="1"/>
          <p:nvPr/>
        </p:nvSpPr>
        <p:spPr>
          <a:xfrm>
            <a:off x="9781863" y="8195983"/>
            <a:ext cx="2980873" cy="731016"/>
          </a:xfrm>
          <a:prstGeom prst="rect">
            <a:avLst/>
          </a:prstGeom>
        </p:spPr>
        <p:txBody>
          <a:bodyPr lIns="0" tIns="0" rIns="0" bIns="0" rtlCol="0" anchor="t">
            <a:spAutoFit/>
          </a:bodyPr>
          <a:lstStyle/>
          <a:p>
            <a:pPr algn="ctr">
              <a:lnSpc>
                <a:spcPts val="2792"/>
              </a:lnSpc>
            </a:pPr>
            <a:r>
              <a:rPr lang="en-US" sz="2764">
                <a:solidFill>
                  <a:srgbClr val="000000"/>
                </a:solidFill>
                <a:latin typeface="Arimo"/>
              </a:rPr>
              <a:t>Insulation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DFDBDD"/>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4216042" y="3878581"/>
            <a:ext cx="3651766" cy="1264919"/>
          </a:xfrm>
          <a:prstGeom prst="rect">
            <a:avLst/>
          </a:prstGeom>
        </p:spPr>
        <p:txBody>
          <a:bodyPr lIns="0" tIns="0" rIns="0" bIns="0" rtlCol="0" anchor="t">
            <a:spAutoFit/>
          </a:bodyPr>
          <a:lstStyle/>
          <a:p>
            <a:pPr algn="ctr">
              <a:lnSpc>
                <a:spcPts val="4814"/>
              </a:lnSpc>
            </a:pPr>
            <a:r>
              <a:rPr lang="en-US" sz="4499">
                <a:solidFill>
                  <a:srgbClr val="FFFFFF"/>
                </a:solidFill>
                <a:latin typeface="Arimo"/>
              </a:rPr>
              <a:t>North America</a:t>
            </a:r>
          </a:p>
          <a:p>
            <a:pPr algn="ctr">
              <a:lnSpc>
                <a:spcPts val="4814"/>
              </a:lnSpc>
            </a:pPr>
            <a:r>
              <a:rPr lang="en-US" sz="4499">
                <a:solidFill>
                  <a:srgbClr val="FFFFFF"/>
                </a:solidFill>
                <a:latin typeface="Arimo"/>
              </a:rPr>
              <a:t>40%</a:t>
            </a:r>
          </a:p>
        </p:txBody>
      </p:sp>
      <p:sp>
        <p:nvSpPr>
          <p:cNvPr id="5" name="TextBox 5"/>
          <p:cNvSpPr txBox="1"/>
          <p:nvPr/>
        </p:nvSpPr>
        <p:spPr>
          <a:xfrm>
            <a:off x="9480414" y="5448787"/>
            <a:ext cx="8621995" cy="2024907"/>
          </a:xfrm>
          <a:prstGeom prst="rect">
            <a:avLst/>
          </a:prstGeom>
        </p:spPr>
        <p:txBody>
          <a:bodyPr lIns="0" tIns="0" rIns="0" bIns="0" rtlCol="0" anchor="t">
            <a:spAutoFit/>
          </a:bodyPr>
          <a:lstStyle/>
          <a:p>
            <a:pPr>
              <a:lnSpc>
                <a:spcPts val="5253"/>
              </a:lnSpc>
            </a:pPr>
            <a:r>
              <a:rPr lang="en-US" sz="4414" spc="141">
                <a:solidFill>
                  <a:srgbClr val="000000"/>
                </a:solidFill>
                <a:latin typeface="Arimo"/>
              </a:rPr>
              <a:t>North America Coolers And Insulated Bags Market Revenue share for 2024 is </a:t>
            </a:r>
            <a:r>
              <a:rPr lang="en-US" sz="4414" spc="141">
                <a:solidFill>
                  <a:srgbClr val="984A40"/>
                </a:solidFill>
                <a:latin typeface="Arimo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gradFill rotWithShape="1">
              <a:gsLst>
                <a:gs pos="0">
                  <a:srgbClr val="000000">
                    <a:alpha val="75000"/>
                  </a:srgbClr>
                </a:gs>
                <a:gs pos="100000">
                  <a:srgbClr val="246AEF">
                    <a:alpha val="75000"/>
                  </a:srgbClr>
                </a:gs>
              </a:gsLst>
              <a:lin ang="0"/>
            </a:gra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74902"/>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gradFill rotWithShape="1">
              <a:gsLst>
                <a:gs pos="0">
                  <a:srgbClr val="000000">
                    <a:alpha val="75000"/>
                  </a:srgbClr>
                </a:gs>
                <a:gs pos="100000">
                  <a:srgbClr val="246AEF">
                    <a:alpha val="75000"/>
                  </a:srgbClr>
                </a:gs>
              </a:gsLst>
              <a:lin ang="0"/>
            </a:gra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74902"/>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gradFill rotWithShape="1">
              <a:gsLst>
                <a:gs pos="0">
                  <a:srgbClr val="000000">
                    <a:alpha val="75000"/>
                  </a:srgbClr>
                </a:gs>
                <a:gs pos="100000">
                  <a:srgbClr val="246AEF">
                    <a:alpha val="75000"/>
                  </a:srgbClr>
                </a:gs>
              </a:gsLst>
              <a:lin ang="0"/>
            </a:gra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74902"/>
              </a:srgbClr>
            </a:solidFill>
          </p:spPr>
          <p:txBody>
            <a:bodyPr/>
            <a:lstStyle/>
            <a:p/>
          </p:txBody>
        </p:sp>
      </p:grpSp>
      <p:pic>
        <p:nvPicPr>
          <p:cNvPr id="15" name="Picture 15"/>
          <p:cNvPicPr>
            <a:picLocks noChangeAspect="1"/>
          </p:cNvPicPr>
          <p:nvPr/>
        </p:nvPicPr>
        <p:blipFill>
          <a:blip r:embed="rId3"/>
          <a:srcRect l="36500" t="25150" r="38480" b="25614"/>
          <a:stretch>
            <a:fillRect/>
          </a:stretch>
        </p:blipFill>
        <p:spPr>
          <a:xfrm>
            <a:off x="0" y="-24686"/>
            <a:ext cx="1953804" cy="2162759"/>
          </a:xfrm>
          <a:prstGeom prst="rect">
            <a:avLst/>
          </a:prstGeom>
        </p:spPr>
      </p:pic>
      <p:sp>
        <p:nvSpPr>
          <p:cNvPr id="16" name="TextBox 16"/>
          <p:cNvSpPr txBox="1"/>
          <p:nvPr/>
        </p:nvSpPr>
        <p:spPr>
          <a:xfrm>
            <a:off x="3378359" y="3069506"/>
            <a:ext cx="2506553" cy="606984"/>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Arimo Bold"/>
              </a:rPr>
              <a:t>Drivers</a:t>
            </a:r>
          </a:p>
        </p:txBody>
      </p:sp>
      <p:sp>
        <p:nvSpPr>
          <p:cNvPr id="17" name="TextBox 17"/>
          <p:cNvSpPr txBox="1"/>
          <p:nvPr/>
        </p:nvSpPr>
        <p:spPr>
          <a:xfrm>
            <a:off x="3090360" y="6675704"/>
            <a:ext cx="3082550" cy="606984"/>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Arimo Bold"/>
              </a:rPr>
              <a:t>Restraints</a:t>
            </a:r>
          </a:p>
        </p:txBody>
      </p:sp>
      <p:sp>
        <p:nvSpPr>
          <p:cNvPr id="18" name="TextBox 18"/>
          <p:cNvSpPr txBox="1"/>
          <p:nvPr/>
        </p:nvSpPr>
        <p:spPr>
          <a:xfrm>
            <a:off x="6765150" y="2377172"/>
            <a:ext cx="7643613" cy="1819275"/>
          </a:xfrm>
          <a:prstGeom prst="rect">
            <a:avLst/>
          </a:prstGeom>
        </p:spPr>
        <p:txBody>
          <a:bodyPr lIns="0" tIns="0" rIns="0" bIns="0" rtlCol="0" anchor="t">
            <a:spAutoFit/>
          </a:bodyPr>
          <a:lstStyle/>
          <a:p>
            <a:pPr>
              <a:lnSpc>
                <a:spcPts val="4724"/>
              </a:lnSpc>
            </a:pPr>
            <a:r>
              <a:rPr lang="en-US" sz="4499" spc="143">
                <a:solidFill>
                  <a:srgbClr val="FFFFFF"/>
                </a:solidFill>
                <a:latin typeface="Arimo"/>
              </a:rPr>
              <a:t>Shifts Towards Healthier Eating Habits to Propel Market Growth</a:t>
            </a:r>
          </a:p>
        </p:txBody>
      </p:sp>
      <p:sp>
        <p:nvSpPr>
          <p:cNvPr id="19" name="TextBox 19"/>
          <p:cNvSpPr txBox="1"/>
          <p:nvPr/>
        </p:nvSpPr>
        <p:spPr>
          <a:xfrm>
            <a:off x="6542365" y="6163981"/>
            <a:ext cx="7704979" cy="1819275"/>
          </a:xfrm>
          <a:prstGeom prst="rect">
            <a:avLst/>
          </a:prstGeom>
        </p:spPr>
        <p:txBody>
          <a:bodyPr lIns="0" tIns="0" rIns="0" bIns="0" rtlCol="0" anchor="t">
            <a:spAutoFit/>
          </a:bodyPr>
          <a:lstStyle/>
          <a:p>
            <a:pPr>
              <a:lnSpc>
                <a:spcPts val="4724"/>
              </a:lnSpc>
            </a:pPr>
            <a:r>
              <a:rPr lang="en-US" sz="4499" spc="143">
                <a:solidFill>
                  <a:srgbClr val="FFFFFF"/>
                </a:solidFill>
                <a:latin typeface="Arimo"/>
              </a:rPr>
              <a:t>Fluctuations in Demand due to Seasonal Factors can Lead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321" b="-7197"/>
            </a:stretch>
          </a:blipFill>
        </p:spPr>
        <p:txBody>
          <a:bodyPr/>
          <a:lstStyle/>
          <a:p/>
        </p:txBody>
      </p:sp>
      <p:grpSp>
        <p:nvGrpSpPr>
          <p:cNvPr id="3" name="Group 3"/>
          <p:cNvGrpSpPr/>
          <p:nvPr/>
        </p:nvGrpSpPr>
        <p:grpSpPr>
          <a:xfrm>
            <a:off x="1028700" y="1465288"/>
            <a:ext cx="16230600" cy="8278021"/>
            <a:chExt cx="4274726" cy="2180220"/>
          </a:xfrm>
        </p:grpSpPr>
        <p:sp>
          <p:nvSpPr>
            <p:cNvPr id="4" name="Freeform 4"/>
            <p:cNvSpPr/>
            <p:nvPr/>
          </p:nvSpPr>
          <p:spPr>
            <a:xfrm>
              <a:off x="0" y="0"/>
              <a:ext cx="4274726" cy="2180220"/>
            </a:xfrm>
            <a:custGeom>
              <a:rect l="l" t="t" r="r" b="b"/>
              <a:pathLst>
                <a:path w="4274726" h="2180220">
                  <a:moveTo>
                    <a:pt x="0" y="0"/>
                  </a:moveTo>
                  <a:lnTo>
                    <a:pt x="4274726" y="0"/>
                  </a:lnTo>
                  <a:lnTo>
                    <a:pt x="4274726" y="2180220"/>
                  </a:lnTo>
                  <a:lnTo>
                    <a:pt x="0" y="2180220"/>
                  </a:lnTo>
                  <a:close/>
                </a:path>
              </a:pathLst>
            </a:custGeom>
            <a:gradFill rotWithShape="1">
              <a:gsLst>
                <a:gs pos="0">
                  <a:srgbClr val="000000">
                    <a:alpha val="50000"/>
                  </a:srgbClr>
                </a:gs>
                <a:gs pos="100000">
                  <a:srgbClr val="246AEF">
                    <a:alpha val="50000"/>
                  </a:srgbClr>
                </a:gs>
              </a:gsLst>
              <a:lin ang="0"/>
            </a:gradFill>
          </p:spPr>
          <p:txBody>
            <a:bodyPr/>
            <a:lstStyle/>
            <a:p/>
          </p:txBody>
        </p:sp>
        <p:sp>
          <p:nvSpPr>
            <p:cNvPr id="5" name="TextBox 5"/>
            <p:cNvSpPr txBox="1"/>
            <p:nvPr/>
          </p:nvSpPr>
          <p:spPr>
            <a:xfrm>
              <a:off x="0" y="-38100"/>
              <a:ext cx="4274726" cy="2218320"/>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560570" y="543690"/>
            <a:ext cx="1831502" cy="2189034"/>
          </a:xfrm>
          <a:prstGeom prst="rect">
            <a:avLst/>
          </a:prstGeom>
        </p:spPr>
      </p:pic>
      <p:sp>
        <p:nvSpPr>
          <p:cNvPr id="7" name="TextBox 7"/>
          <p:cNvSpPr txBox="1"/>
          <p:nvPr/>
        </p:nvSpPr>
        <p:spPr>
          <a:xfrm>
            <a:off x="1269970" y="2647000"/>
            <a:ext cx="15748059" cy="68072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Arimo"/>
              </a:rPr>
              <a:t>The global coolers &amp; insulated bags market will expand significantly by 6.90% CAGR between 2024 to 2031.</a:t>
            </a:r>
          </a:p>
          <a:p>
            <a:pPr marL="755647" lvl="1" indent="-377824">
              <a:lnSpc>
                <a:spcPts val="4899"/>
              </a:lnSpc>
              <a:buFont typeface="Arial"/>
              <a:buChar char="•"/>
            </a:pPr>
            <a:r>
              <a:rPr lang="en-US" sz="3499">
                <a:solidFill>
                  <a:srgbClr val="FFFFFF"/>
                </a:solidFill>
                <a:latin typeface="Arimo"/>
              </a:rPr>
              <a:t>The sales of soft coolers &amp; insulated bags are expected to increase due to their lightweight, portable design, versatility for various outdoor activities, and increasing consumer preference for convenient and durable cooling solutions.</a:t>
            </a:r>
          </a:p>
          <a:p>
            <a:pPr marL="755647" lvl="1" indent="-377824">
              <a:lnSpc>
                <a:spcPts val="4899"/>
              </a:lnSpc>
              <a:buFont typeface="Arial"/>
              <a:buChar char="•"/>
            </a:pPr>
            <a:r>
              <a:rPr lang="en-US" sz="3499">
                <a:solidFill>
                  <a:srgbClr val="FFFFFF"/>
                </a:solidFill>
                <a:latin typeface="Arimo"/>
              </a:rPr>
              <a:t>Camping sales are on the rise due to growing interest in outdoor recreation, desire for immersive nature experiences, and increased emphasis on wellness and disconnecting from technology for relaxation.</a:t>
            </a:r>
          </a:p>
          <a:p>
            <a:pPr marL="755647" lvl="1" indent="-377824">
              <a:lnSpc>
                <a:spcPts val="4899"/>
              </a:lnSpc>
              <a:buFont typeface="Arial"/>
              <a:buChar char="•"/>
            </a:pPr>
            <a:r>
              <a:rPr lang="en-US" sz="3499">
                <a:solidFill>
                  <a:srgbClr val="FFFFFF"/>
                </a:solidFill>
                <a:latin typeface="Arimo"/>
              </a:rPr>
              <a:t>The soft coolers &amp; insulated bags held the highest coolers &amp; insulated bags market revenue share in 2024.</a:t>
            </a:r>
          </a:p>
        </p:txBody>
      </p:sp>
      <p:sp>
        <p:nvSpPr>
          <p:cNvPr id="8" name="TextBox 8"/>
          <p:cNvSpPr txBox="1"/>
          <p:nvPr/>
        </p:nvSpPr>
        <p:spPr>
          <a:xfrm>
            <a:off x="3879906" y="1718218"/>
            <a:ext cx="10528187" cy="859409"/>
          </a:xfrm>
          <a:prstGeom prst="rect">
            <a:avLst/>
          </a:prstGeom>
        </p:spPr>
        <p:txBody>
          <a:bodyPr lIns="0" tIns="0" rIns="0" bIns="0" rtlCol="0" anchor="t">
            <a:spAutoFit/>
          </a:bodyPr>
          <a:lstStyle/>
          <a:p>
            <a:pPr algn="ctr">
              <a:lnSpc>
                <a:spcPts val="6312"/>
              </a:lnSpc>
            </a:pPr>
            <a:r>
              <a:rPr lang="en-US" sz="5899">
                <a:solidFill>
                  <a:srgbClr val="FFFFFF"/>
                </a:solidFill>
                <a:latin typeface="Arimo"/>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95776" y="-25212"/>
            <a:ext cx="1464789" cy="1582550"/>
          </a:xfrm>
          <a:prstGeom prst="rect">
            <a:avLst/>
          </a:prstGeom>
        </p:spPr>
      </p:pic>
      <p:sp>
        <p:nvSpPr>
          <p:cNvPr id="3" name="Freeform 3"/>
          <p:cNvSpPr/>
          <p:nvPr/>
        </p:nvSpPr>
        <p:spPr>
          <a:xfrm>
            <a:off x="0" y="1557337"/>
            <a:ext cx="7394312" cy="8623104"/>
          </a:xfrm>
          <a:custGeom>
            <a:rect l="l" t="t" r="r" b="b"/>
            <a:pathLst>
              <a:path w="7394312" h="8623104">
                <a:moveTo>
                  <a:pt x="0" y="0"/>
                </a:moveTo>
                <a:lnTo>
                  <a:pt x="7394312" y="0"/>
                </a:lnTo>
                <a:lnTo>
                  <a:pt x="7394312" y="8623104"/>
                </a:lnTo>
                <a:lnTo>
                  <a:pt x="0" y="86231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Freeform 4"/>
          <p:cNvSpPr/>
          <p:nvPr/>
        </p:nvSpPr>
        <p:spPr>
          <a:xfrm>
            <a:off x="7044086" y="1894879"/>
            <a:ext cx="3241409" cy="2101798"/>
          </a:xfrm>
          <a:custGeom>
            <a:rect l="l" t="t" r="r" b="b"/>
            <a:pathLst>
              <a:path w="3241409" h="2101798">
                <a:moveTo>
                  <a:pt x="0" y="0"/>
                </a:moveTo>
                <a:lnTo>
                  <a:pt x="3241409" y="0"/>
                </a:lnTo>
                <a:lnTo>
                  <a:pt x="3241409" y="2101798"/>
                </a:lnTo>
                <a:lnTo>
                  <a:pt x="0" y="2101798"/>
                </a:lnTo>
                <a:lnTo>
                  <a:pt x="0" y="0"/>
                </a:lnTo>
                <a:close/>
              </a:path>
            </a:pathLst>
          </a:custGeom>
          <a:blipFill>
            <a:blip r:embed="rId4"/>
            <a:stretch>
              <a:fillRect l="-34105" t="-41883" r="-34315" b="-41558"/>
            </a:stretch>
          </a:blipFill>
        </p:spPr>
        <p:txBody>
          <a:bodyPr/>
          <a:lstStyle/>
          <a:p/>
        </p:txBody>
      </p:sp>
      <p:sp>
        <p:nvSpPr>
          <p:cNvPr id="5" name="Freeform 5"/>
          <p:cNvSpPr/>
          <p:nvPr/>
        </p:nvSpPr>
        <p:spPr>
          <a:xfrm>
            <a:off x="10603651" y="2240085"/>
            <a:ext cx="4309575" cy="1411386"/>
          </a:xfrm>
          <a:custGeom>
            <a:rect l="l" t="t" r="r" b="b"/>
            <a:pathLst>
              <a:path w="4309575" h="1411386">
                <a:moveTo>
                  <a:pt x="0" y="0"/>
                </a:moveTo>
                <a:lnTo>
                  <a:pt x="4309575" y="0"/>
                </a:lnTo>
                <a:lnTo>
                  <a:pt x="4309575" y="1411386"/>
                </a:lnTo>
                <a:lnTo>
                  <a:pt x="0" y="1411386"/>
                </a:lnTo>
                <a:lnTo>
                  <a:pt x="0" y="0"/>
                </a:lnTo>
                <a:close/>
              </a:path>
            </a:pathLst>
          </a:custGeom>
          <a:blipFill>
            <a:blip r:embed="rId5"/>
            <a:stretch>
              <a:fillRect/>
            </a:stretch>
          </a:blipFill>
        </p:spPr>
        <p:txBody>
          <a:bodyPr/>
          <a:lstStyle/>
          <a:p/>
        </p:txBody>
      </p:sp>
      <p:sp>
        <p:nvSpPr>
          <p:cNvPr id="6" name="Freeform 6"/>
          <p:cNvSpPr/>
          <p:nvPr/>
        </p:nvSpPr>
        <p:spPr>
          <a:xfrm>
            <a:off x="7394312" y="4247904"/>
            <a:ext cx="3927970" cy="1791192"/>
          </a:xfrm>
          <a:custGeom>
            <a:rect l="l" t="t" r="r" b="b"/>
            <a:pathLst>
              <a:path w="3927969" h="1791191">
                <a:moveTo>
                  <a:pt x="0" y="0"/>
                </a:moveTo>
                <a:lnTo>
                  <a:pt x="3927970" y="0"/>
                </a:lnTo>
                <a:lnTo>
                  <a:pt x="3927970" y="1791192"/>
                </a:lnTo>
                <a:lnTo>
                  <a:pt x="0" y="1791192"/>
                </a:lnTo>
                <a:lnTo>
                  <a:pt x="0" y="0"/>
                </a:lnTo>
                <a:close/>
              </a:path>
            </a:pathLst>
          </a:custGeom>
          <a:blipFill>
            <a:blip r:embed="rId6"/>
            <a:stretch>
              <a:fillRect l="-3385" t="-8131" r="-2648" b="-8131"/>
            </a:stretch>
          </a:blipFill>
        </p:spPr>
        <p:txBody>
          <a:bodyPr/>
          <a:lstStyle/>
          <a:p/>
        </p:txBody>
      </p:sp>
      <p:sp>
        <p:nvSpPr>
          <p:cNvPr id="7" name="Freeform 7"/>
          <p:cNvSpPr/>
          <p:nvPr/>
        </p:nvSpPr>
        <p:spPr>
          <a:xfrm>
            <a:off x="12063559" y="3996677"/>
            <a:ext cx="5195741" cy="1478436"/>
          </a:xfrm>
          <a:custGeom>
            <a:rect l="l" t="t" r="r" b="b"/>
            <a:pathLst>
              <a:path w="5195741" h="1478436">
                <a:moveTo>
                  <a:pt x="0" y="0"/>
                </a:moveTo>
                <a:lnTo>
                  <a:pt x="5195741" y="0"/>
                </a:lnTo>
                <a:lnTo>
                  <a:pt x="5195741" y="1478436"/>
                </a:lnTo>
                <a:lnTo>
                  <a:pt x="0" y="1478436"/>
                </a:lnTo>
                <a:lnTo>
                  <a:pt x="0" y="0"/>
                </a:lnTo>
                <a:close/>
              </a:path>
            </a:pathLst>
          </a:custGeom>
          <a:blipFill>
            <a:blip r:embed="rId7"/>
            <a:stretch>
              <a:fillRect/>
            </a:stretch>
          </a:blipFill>
        </p:spPr>
        <p:txBody>
          <a:bodyPr/>
          <a:lstStyle/>
          <a:p/>
        </p:txBody>
      </p:sp>
      <p:sp>
        <p:nvSpPr>
          <p:cNvPr id="8" name="Freeform 8"/>
          <p:cNvSpPr/>
          <p:nvPr/>
        </p:nvSpPr>
        <p:spPr>
          <a:xfrm>
            <a:off x="7680398" y="6544462"/>
            <a:ext cx="4170767" cy="1237327"/>
          </a:xfrm>
          <a:custGeom>
            <a:rect l="l" t="t" r="r" b="b"/>
            <a:pathLst>
              <a:path w="4170767" h="1237327">
                <a:moveTo>
                  <a:pt x="0" y="0"/>
                </a:moveTo>
                <a:lnTo>
                  <a:pt x="4170767" y="0"/>
                </a:lnTo>
                <a:lnTo>
                  <a:pt x="4170767" y="1237327"/>
                </a:lnTo>
                <a:lnTo>
                  <a:pt x="0" y="1237327"/>
                </a:lnTo>
                <a:lnTo>
                  <a:pt x="0" y="0"/>
                </a:lnTo>
                <a:close/>
              </a:path>
            </a:pathLst>
          </a:custGeom>
          <a:blipFill>
            <a:blip r:embed="rId8"/>
            <a:stretch>
              <a:fillRect/>
            </a:stretch>
          </a:blipFill>
        </p:spPr>
        <p:txBody>
          <a:bodyPr/>
          <a:lstStyle/>
          <a:p/>
        </p:txBody>
      </p:sp>
      <p:sp>
        <p:nvSpPr>
          <p:cNvPr id="9" name="Freeform 9"/>
          <p:cNvSpPr/>
          <p:nvPr/>
        </p:nvSpPr>
        <p:spPr>
          <a:xfrm>
            <a:off x="15231382" y="2240085"/>
            <a:ext cx="2859144" cy="1585291"/>
          </a:xfrm>
          <a:custGeom>
            <a:rect l="l" t="t" r="r" b="b"/>
            <a:pathLst>
              <a:path w="2859144" h="1585291">
                <a:moveTo>
                  <a:pt x="0" y="0"/>
                </a:moveTo>
                <a:lnTo>
                  <a:pt x="2859144" y="0"/>
                </a:lnTo>
                <a:lnTo>
                  <a:pt x="2859144" y="1585291"/>
                </a:lnTo>
                <a:lnTo>
                  <a:pt x="0" y="1585291"/>
                </a:lnTo>
                <a:lnTo>
                  <a:pt x="0" y="0"/>
                </a:lnTo>
                <a:close/>
              </a:path>
            </a:pathLst>
          </a:custGeom>
          <a:blipFill>
            <a:blip r:embed="rId9"/>
            <a:stretch>
              <a:fillRect/>
            </a:stretch>
          </a:blipFill>
        </p:spPr>
        <p:txBody>
          <a:bodyPr/>
          <a:lstStyle/>
          <a:p/>
        </p:txBody>
      </p:sp>
      <p:sp>
        <p:nvSpPr>
          <p:cNvPr id="10" name="Freeform 10"/>
          <p:cNvSpPr/>
          <p:nvPr/>
        </p:nvSpPr>
        <p:spPr>
          <a:xfrm>
            <a:off x="12136915" y="5818013"/>
            <a:ext cx="3117529" cy="2018728"/>
          </a:xfrm>
          <a:custGeom>
            <a:rect l="l" t="t" r="r" b="b"/>
            <a:pathLst>
              <a:path w="3117529" h="2018728">
                <a:moveTo>
                  <a:pt x="0" y="0"/>
                </a:moveTo>
                <a:lnTo>
                  <a:pt x="3117528" y="0"/>
                </a:lnTo>
                <a:lnTo>
                  <a:pt x="3117528" y="2018728"/>
                </a:lnTo>
                <a:lnTo>
                  <a:pt x="0" y="2018728"/>
                </a:lnTo>
                <a:lnTo>
                  <a:pt x="0" y="0"/>
                </a:lnTo>
                <a:close/>
              </a:path>
            </a:pathLst>
          </a:custGeom>
          <a:blipFill>
            <a:blip r:embed="rId10"/>
            <a:stretch>
              <a:fillRect l="-4644" t="-34388" r="-4644" b="-34388"/>
            </a:stretch>
          </a:blipFill>
        </p:spPr>
        <p:txBody>
          <a:bodyPr/>
          <a:lstStyle/>
          <a:p/>
        </p:txBody>
      </p:sp>
      <p:sp>
        <p:nvSpPr>
          <p:cNvPr id="11" name="Freeform 11"/>
          <p:cNvSpPr/>
          <p:nvPr/>
        </p:nvSpPr>
        <p:spPr>
          <a:xfrm>
            <a:off x="15540193" y="5579565"/>
            <a:ext cx="2257176" cy="2257176"/>
          </a:xfrm>
          <a:custGeom>
            <a:rect l="l" t="t" r="r" b="b"/>
            <a:pathLst>
              <a:path w="2257176" h="2257176">
                <a:moveTo>
                  <a:pt x="0" y="0"/>
                </a:moveTo>
                <a:lnTo>
                  <a:pt x="2257176" y="0"/>
                </a:lnTo>
                <a:lnTo>
                  <a:pt x="2257176" y="2257176"/>
                </a:lnTo>
                <a:lnTo>
                  <a:pt x="0" y="2257176"/>
                </a:lnTo>
                <a:lnTo>
                  <a:pt x="0" y="0"/>
                </a:lnTo>
                <a:close/>
              </a:path>
            </a:pathLst>
          </a:custGeom>
          <a:blipFill>
            <a:blip r:embed="rId11"/>
            <a:stretch>
              <a:fillRect/>
            </a:stretch>
          </a:blipFill>
        </p:spPr>
        <p:txBody>
          <a:bodyPr/>
          <a:lstStyle/>
          <a:p/>
        </p:txBody>
      </p:sp>
      <p:sp>
        <p:nvSpPr>
          <p:cNvPr id="12" name="Freeform 12"/>
          <p:cNvSpPr/>
          <p:nvPr/>
        </p:nvSpPr>
        <p:spPr>
          <a:xfrm>
            <a:off x="7044086" y="8287155"/>
            <a:ext cx="4816020" cy="1431746"/>
          </a:xfrm>
          <a:custGeom>
            <a:rect l="l" t="t" r="r" b="b"/>
            <a:pathLst>
              <a:path w="4816020" h="1431746">
                <a:moveTo>
                  <a:pt x="0" y="0"/>
                </a:moveTo>
                <a:lnTo>
                  <a:pt x="4816021" y="0"/>
                </a:lnTo>
                <a:lnTo>
                  <a:pt x="4816021" y="1431746"/>
                </a:lnTo>
                <a:lnTo>
                  <a:pt x="0" y="1431746"/>
                </a:lnTo>
                <a:lnTo>
                  <a:pt x="0" y="0"/>
                </a:lnTo>
                <a:close/>
              </a:path>
            </a:pathLst>
          </a:custGeom>
          <a:blipFill>
            <a:blip r:embed="rId12"/>
            <a:stretch>
              <a:fillRect l="-8830" t="-87871" r="-8903" b="-92326"/>
            </a:stretch>
          </a:blipFill>
        </p:spPr>
        <p:txBody>
          <a:bodyPr/>
          <a:lstStyle/>
          <a:p/>
        </p:txBody>
      </p:sp>
      <p:sp>
        <p:nvSpPr>
          <p:cNvPr id="13" name="TextBox 13"/>
          <p:cNvSpPr txBox="1"/>
          <p:nvPr/>
        </p:nvSpPr>
        <p:spPr>
          <a:xfrm>
            <a:off x="5498868" y="671513"/>
            <a:ext cx="6856334" cy="885825"/>
          </a:xfrm>
          <a:prstGeom prst="rect">
            <a:avLst/>
          </a:prstGeom>
        </p:spPr>
        <p:txBody>
          <a:bodyPr lIns="0" tIns="0" rIns="0" bIns="0" rtlCol="0" anchor="t">
            <a:spAutoFit/>
          </a:bodyPr>
          <a:lstStyle/>
          <a:p>
            <a:pPr algn="ctr">
              <a:lnSpc>
                <a:spcPts val="6299"/>
              </a:lnSpc>
            </a:pPr>
            <a:r>
              <a:rPr lang="en-US" sz="6999">
                <a:solidFill>
                  <a:srgbClr val="000000"/>
                </a:solidFill>
                <a:latin typeface="Arimo"/>
              </a:rPr>
              <a:t>KEY PLAYERS</a:t>
            </a:r>
          </a:p>
        </p:txBody>
      </p:sp>
      <p:sp>
        <p:nvSpPr>
          <p:cNvPr id="14" name="Freeform 14"/>
          <p:cNvSpPr/>
          <p:nvPr/>
        </p:nvSpPr>
        <p:spPr>
          <a:xfrm>
            <a:off x="12558494" y="8370907"/>
            <a:ext cx="5238875" cy="1264242"/>
          </a:xfrm>
          <a:custGeom>
            <a:rect l="l" t="t" r="r" b="b"/>
            <a:pathLst>
              <a:path w="5238875" h="1264242">
                <a:moveTo>
                  <a:pt x="0" y="0"/>
                </a:moveTo>
                <a:lnTo>
                  <a:pt x="5238875" y="0"/>
                </a:lnTo>
                <a:lnTo>
                  <a:pt x="5238875" y="1264242"/>
                </a:lnTo>
                <a:lnTo>
                  <a:pt x="0" y="1264242"/>
                </a:lnTo>
                <a:lnTo>
                  <a:pt x="0" y="0"/>
                </a:lnTo>
                <a:close/>
              </a:path>
            </a:pathLst>
          </a:custGeom>
          <a:blipFill>
            <a:blip r:embed="rId13"/>
            <a:stretch>
              <a:fillRect l="-2083" t="-63309" r="-2083" b="-62230"/>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yak2zz9"/>
              </a:rPr>
              <a:t>https://tinyurl.com/2yak2zz9</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Coolers And Insulated Bags Market Report 2024</dc:title>
  <cp:lastModifiedBy>decipher market</cp:lastModifiedBy>
  <cp:revision>2</cp:revision>
  <dcterms:created xsi:type="dcterms:W3CDTF">2006-08-16T00:00:00Z</dcterms:created>
  <dcterms:modified xsi:type="dcterms:W3CDTF">2024-04-24T02:33:18Z</dcterms:modified>
</cp:coreProperties>
</file>