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13" Type="http://schemas.openxmlformats.org/officeDocument/2006/relationships/image" Target="../media/image20.jpeg" /><Relationship Id="rId14" Type="http://schemas.openxmlformats.org/officeDocument/2006/relationships/image" Target="../media/image21.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2.jpeg" /><Relationship Id="rId3" Type="http://schemas.openxmlformats.org/officeDocument/2006/relationships/image" Target="../media/image23.jpeg" /><Relationship Id="rId4" Type="http://schemas.openxmlformats.org/officeDocument/2006/relationships/hyperlink" Target="https://rb.gy/q8spyo"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0" y="0"/>
            <a:ext cx="9144000" cy="10287000"/>
            <a:chExt cx="2408296" cy="2709333"/>
          </a:xfrm>
        </p:grpSpPr>
        <p:sp>
          <p:nvSpPr>
            <p:cNvPr id="4" name="Freeform 4"/>
            <p:cNvSpPr/>
            <p:nvPr/>
          </p:nvSpPr>
          <p:spPr>
            <a:xfrm>
              <a:off x="0" y="0"/>
              <a:ext cx="2408296" cy="2709333"/>
            </a:xfrm>
            <a:custGeom>
              <a:rect l="l" t="t" r="r" b="b"/>
              <a:pathLst>
                <a:path w="2408296" h="2709333">
                  <a:moveTo>
                    <a:pt x="0" y="0"/>
                  </a:moveTo>
                  <a:lnTo>
                    <a:pt x="2408296" y="0"/>
                  </a:lnTo>
                  <a:lnTo>
                    <a:pt x="2408296" y="2709333"/>
                  </a:lnTo>
                  <a:lnTo>
                    <a:pt x="0" y="2709333"/>
                  </a:lnTo>
                  <a:close/>
                </a:path>
              </a:pathLst>
            </a:custGeom>
            <a:solidFill>
              <a:srgbClr val="000000">
                <a:alpha val="49804"/>
              </a:srgbClr>
            </a:solidFill>
          </p:spPr>
          <p:txBody>
            <a:bodyPr/>
            <a:lstStyle/>
            <a:p/>
          </p:txBody>
        </p:sp>
        <p:sp>
          <p:nvSpPr>
            <p:cNvPr id="5" name="TextBox 5"/>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23345" y="9384679"/>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283576" y="3571874"/>
            <a:ext cx="10689224" cy="3231654"/>
          </a:xfrm>
          <a:prstGeom prst="rect">
            <a:avLst/>
          </a:prstGeom>
        </p:spPr>
        <p:txBody>
          <a:bodyPr wrap="square" lIns="0" tIns="0" rIns="0" bIns="0" rtlCol="0" anchor="t">
            <a:spAutoFit/>
          </a:bodyPr>
          <a:lstStyle/>
          <a:p>
            <a:pPr>
              <a:lnSpc>
                <a:spcPts val="6300"/>
              </a:lnSpc>
            </a:pPr>
            <a:r>
              <a:rPr lang="en-US" sz="6000">
                <a:solidFill>
                  <a:srgbClr val="FFFFFF"/>
                </a:solidFill>
                <a:latin typeface="Canva Sans"/>
              </a:rPr>
              <a:t>GLOBAL </a:t>
            </a:r>
          </a:p>
          <a:p>
            <a:pPr>
              <a:lnSpc>
                <a:spcPts val="6300"/>
              </a:lnSpc>
            </a:pPr>
            <a:r>
              <a:rPr lang="en-US" sz="6000">
                <a:solidFill>
                  <a:srgbClr val="FFFFFF"/>
                </a:solidFill>
                <a:latin typeface="Canva Sans"/>
              </a:rPr>
              <a:t>CONVENIENCE FOODS</a:t>
            </a:r>
          </a:p>
          <a:p>
            <a:pPr>
              <a:lnSpc>
                <a:spcPts val="6300"/>
              </a:lnSpc>
            </a:pPr>
            <a:r>
              <a:rPr lang="en-US" sz="6000">
                <a:solidFill>
                  <a:srgbClr val="FFFFFF"/>
                </a:solidFill>
                <a:latin typeface="Canva Sans"/>
              </a:rPr>
              <a:t>MARKET REPORT </a:t>
            </a:r>
          </a:p>
          <a:p>
            <a:pPr>
              <a:lnSpc>
                <a:spcPts val="6300"/>
              </a:lnSpc>
            </a:pPr>
            <a:r>
              <a:rPr lang="en-US" sz="60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028700" y="1669495"/>
            <a:ext cx="16236544" cy="7588805"/>
            <a:chExt cx="4276291" cy="1998698"/>
          </a:xfrm>
        </p:grpSpPr>
        <p:sp>
          <p:nvSpPr>
            <p:cNvPr id="4" name="Freeform 4"/>
            <p:cNvSpPr/>
            <p:nvPr/>
          </p:nvSpPr>
          <p:spPr>
            <a:xfrm>
              <a:off x="0" y="0"/>
              <a:ext cx="4276291" cy="1998698"/>
            </a:xfrm>
            <a:custGeom>
              <a:rect l="l" t="t" r="r" b="b"/>
              <a:pathLst>
                <a:path w="4276291" h="1998698">
                  <a:moveTo>
                    <a:pt x="0" y="0"/>
                  </a:moveTo>
                  <a:lnTo>
                    <a:pt x="4276291" y="0"/>
                  </a:lnTo>
                  <a:lnTo>
                    <a:pt x="4276291" y="1998698"/>
                  </a:lnTo>
                  <a:lnTo>
                    <a:pt x="0" y="1998698"/>
                  </a:lnTo>
                  <a:close/>
                </a:path>
              </a:pathLst>
            </a:custGeom>
            <a:solidFill>
              <a:srgbClr val="000000">
                <a:alpha val="69804"/>
              </a:srgbClr>
            </a:solidFill>
          </p:spPr>
          <p:txBody>
            <a:bodyPr/>
            <a:lstStyle/>
            <a:p/>
          </p:txBody>
        </p:sp>
        <p:sp>
          <p:nvSpPr>
            <p:cNvPr id="5" name="TextBox 5"/>
            <p:cNvSpPr txBox="1"/>
            <p:nvPr/>
          </p:nvSpPr>
          <p:spPr>
            <a:xfrm>
              <a:off x="0" y="-47625"/>
              <a:ext cx="4276291" cy="2046323"/>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1435995" y="3269308"/>
            <a:ext cx="15421953" cy="5424805"/>
          </a:xfrm>
          <a:prstGeom prst="rect">
            <a:avLst/>
          </a:prstGeom>
        </p:spPr>
        <p:txBody>
          <a:bodyPr lIns="0" tIns="0" rIns="0" bIns="0" rtlCol="0" anchor="t">
            <a:spAutoFit/>
          </a:bodyPr>
          <a:lstStyle/>
          <a:p>
            <a:pPr>
              <a:lnSpc>
                <a:spcPts val="3920"/>
              </a:lnSpc>
              <a:spcBef>
                <a:spcPct val="0"/>
              </a:spcBef>
            </a:pPr>
            <a:r>
              <a:rPr lang="en-US" sz="2800">
                <a:solidFill>
                  <a:srgbClr val="FFFFFF"/>
                </a:solidFill>
                <a:latin typeface="Montserrat"/>
              </a:rPr>
              <a:t>Increasing demand for ready-to-eat snacks, strong demand from developing countries, rising discretionary income, a busy lifestyle, and an increasing working population are the primary reasons for expanding the convenience food industries. It is anticipated that the industry will have a chance to grow thanks to new goods in the natural ingredient, convenience, and organic food categories, as well as advancements in packaging development. Because ready-to-eat meals are more expensive, high disposable income and a rising standard of living are predicted to fuel the desire for convenience food even more. Because they work long hours, the millennial generation, which is rapidly rising, is following the trend of consuming convenience food. Similarly, customer demand is anticipated to be driven by the quick and simple preparation of convenience meals. </a:t>
            </a:r>
          </a:p>
        </p:txBody>
      </p:sp>
      <p:sp>
        <p:nvSpPr>
          <p:cNvPr id="7" name="TextBox 7"/>
          <p:cNvSpPr txBox="1"/>
          <p:nvPr/>
        </p:nvSpPr>
        <p:spPr>
          <a:xfrm>
            <a:off x="4841479" y="2086753"/>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127587" y="0"/>
            <a:ext cx="18415588" cy="1372965"/>
            <a:chExt cx="4850196" cy="361604"/>
          </a:xfrm>
        </p:grpSpPr>
        <p:sp>
          <p:nvSpPr>
            <p:cNvPr id="4" name="Freeform 4"/>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5" name="TextBox 5"/>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431170" y="6213392"/>
            <a:ext cx="8931896" cy="2704124"/>
            <a:chExt cx="860407" cy="260488"/>
          </a:xfrm>
        </p:grpSpPr>
        <p:sp>
          <p:nvSpPr>
            <p:cNvPr id="7" name="Freeform 7"/>
            <p:cNvSpPr/>
            <p:nvPr/>
          </p:nvSpPr>
          <p:spPr>
            <a:xfrm>
              <a:off x="0" y="0"/>
              <a:ext cx="860407" cy="260488"/>
            </a:xfrm>
            <a:custGeom>
              <a:rect l="l" t="t" r="r" b="b"/>
              <a:pathLst>
                <a:path w="860407" h="260488">
                  <a:moveTo>
                    <a:pt x="86677" y="0"/>
                  </a:moveTo>
                  <a:lnTo>
                    <a:pt x="773730" y="0"/>
                  </a:lnTo>
                  <a:cubicBezTo>
                    <a:pt x="821601" y="0"/>
                    <a:pt x="860407" y="38807"/>
                    <a:pt x="860407" y="86677"/>
                  </a:cubicBezTo>
                  <a:lnTo>
                    <a:pt x="860407" y="173810"/>
                  </a:lnTo>
                  <a:cubicBezTo>
                    <a:pt x="860407" y="221681"/>
                    <a:pt x="821601" y="260488"/>
                    <a:pt x="773730" y="260488"/>
                  </a:cubicBezTo>
                  <a:lnTo>
                    <a:pt x="86677" y="260488"/>
                  </a:lnTo>
                  <a:cubicBezTo>
                    <a:pt x="38807" y="260488"/>
                    <a:pt x="0" y="221681"/>
                    <a:pt x="0" y="173810"/>
                  </a:cubicBezTo>
                  <a:lnTo>
                    <a:pt x="0" y="86677"/>
                  </a:lnTo>
                  <a:cubicBezTo>
                    <a:pt x="0" y="38807"/>
                    <a:pt x="38807" y="0"/>
                    <a:pt x="86677" y="0"/>
                  </a:cubicBezTo>
                  <a:close/>
                </a:path>
              </a:pathLst>
            </a:custGeom>
            <a:solidFill>
              <a:srgbClr val="6D3F0F"/>
            </a:solidFill>
          </p:spPr>
          <p:txBody>
            <a:bodyPr/>
            <a:lstStyle/>
            <a:p/>
          </p:txBody>
        </p:sp>
        <p:sp>
          <p:nvSpPr>
            <p:cNvPr id="8" name="TextBox 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9" name="Freeform 9"/>
          <p:cNvSpPr/>
          <p:nvPr/>
        </p:nvSpPr>
        <p:spPr>
          <a:xfrm>
            <a:off x="798857" y="6545641"/>
            <a:ext cx="2181635" cy="2178908"/>
          </a:xfrm>
          <a:custGeom>
            <a:rect l="l" t="t" r="r" b="b"/>
            <a:pathLst>
              <a:path w="2181635" h="2178908">
                <a:moveTo>
                  <a:pt x="0" y="0"/>
                </a:moveTo>
                <a:lnTo>
                  <a:pt x="2181634" y="0"/>
                </a:lnTo>
                <a:lnTo>
                  <a:pt x="2181634" y="2178907"/>
                </a:lnTo>
                <a:lnTo>
                  <a:pt x="0" y="2178907"/>
                </a:lnTo>
                <a:lnTo>
                  <a:pt x="0" y="0"/>
                </a:lnTo>
                <a:close/>
              </a:path>
            </a:pathLst>
          </a:custGeom>
          <a:blipFill>
            <a:blip r:embed="rId3"/>
            <a:stretch>
              <a:fillRect/>
            </a:stretch>
          </a:blipFill>
        </p:spPr>
        <p:txBody>
          <a:bodyPr/>
          <a:lstStyle/>
          <a:p/>
        </p:txBody>
      </p:sp>
      <p:grpSp>
        <p:nvGrpSpPr>
          <p:cNvPr id="10" name="Group 10"/>
          <p:cNvGrpSpPr/>
          <p:nvPr/>
        </p:nvGrpSpPr>
        <p:grpSpPr>
          <a:xfrm>
            <a:off x="747992" y="6458445"/>
            <a:ext cx="2149505" cy="2149505"/>
            <a:chExt cx="812800" cy="812800"/>
          </a:xfrm>
        </p:grpSpPr>
        <p:sp>
          <p:nvSpPr>
            <p:cNvPr id="11" name="Freeform 1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2" name="TextBox 1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3" name="Group 13"/>
          <p:cNvGrpSpPr/>
          <p:nvPr/>
        </p:nvGrpSpPr>
        <p:grpSpPr>
          <a:xfrm>
            <a:off x="431170" y="3165992"/>
            <a:ext cx="8931896" cy="2704124"/>
            <a:chExt cx="860407" cy="260488"/>
          </a:xfrm>
        </p:grpSpPr>
        <p:sp>
          <p:nvSpPr>
            <p:cNvPr id="14" name="Freeform 14"/>
            <p:cNvSpPr/>
            <p:nvPr/>
          </p:nvSpPr>
          <p:spPr>
            <a:xfrm>
              <a:off x="0" y="0"/>
              <a:ext cx="860407" cy="260488"/>
            </a:xfrm>
            <a:custGeom>
              <a:rect l="l" t="t" r="r" b="b"/>
              <a:pathLst>
                <a:path w="860407" h="260488">
                  <a:moveTo>
                    <a:pt x="86677" y="0"/>
                  </a:moveTo>
                  <a:lnTo>
                    <a:pt x="773730" y="0"/>
                  </a:lnTo>
                  <a:cubicBezTo>
                    <a:pt x="821601" y="0"/>
                    <a:pt x="860407" y="38807"/>
                    <a:pt x="860407" y="86677"/>
                  </a:cubicBezTo>
                  <a:lnTo>
                    <a:pt x="860407" y="173810"/>
                  </a:lnTo>
                  <a:cubicBezTo>
                    <a:pt x="860407" y="221681"/>
                    <a:pt x="821601" y="260488"/>
                    <a:pt x="773730" y="260488"/>
                  </a:cubicBezTo>
                  <a:lnTo>
                    <a:pt x="86677" y="260488"/>
                  </a:lnTo>
                  <a:cubicBezTo>
                    <a:pt x="38807" y="260488"/>
                    <a:pt x="0" y="221681"/>
                    <a:pt x="0" y="173810"/>
                  </a:cubicBezTo>
                  <a:lnTo>
                    <a:pt x="0" y="86677"/>
                  </a:lnTo>
                  <a:cubicBezTo>
                    <a:pt x="0" y="38807"/>
                    <a:pt x="38807" y="0"/>
                    <a:pt x="86677" y="0"/>
                  </a:cubicBezTo>
                  <a:close/>
                </a:path>
              </a:pathLst>
            </a:custGeom>
            <a:solidFill>
              <a:srgbClr val="6D3F0F"/>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798857" y="3498241"/>
            <a:ext cx="2181635" cy="2178908"/>
          </a:xfrm>
          <a:custGeom>
            <a:rect l="l" t="t" r="r" b="b"/>
            <a:pathLst>
              <a:path w="2181635" h="2178908">
                <a:moveTo>
                  <a:pt x="0" y="0"/>
                </a:moveTo>
                <a:lnTo>
                  <a:pt x="2181634" y="0"/>
                </a:lnTo>
                <a:lnTo>
                  <a:pt x="2181634" y="2178907"/>
                </a:lnTo>
                <a:lnTo>
                  <a:pt x="0" y="2178907"/>
                </a:lnTo>
                <a:lnTo>
                  <a:pt x="0" y="0"/>
                </a:lnTo>
                <a:close/>
              </a:path>
            </a:pathLst>
          </a:custGeom>
          <a:blipFill>
            <a:blip r:embed="rId3"/>
            <a:stretch>
              <a:fillRect/>
            </a:stretch>
          </a:blipFill>
        </p:spPr>
        <p:txBody>
          <a:bodyPr/>
          <a:lstStyle/>
          <a:p/>
        </p:txBody>
      </p:sp>
      <p:grpSp>
        <p:nvGrpSpPr>
          <p:cNvPr id="17" name="Group 17"/>
          <p:cNvGrpSpPr/>
          <p:nvPr/>
        </p:nvGrpSpPr>
        <p:grpSpPr>
          <a:xfrm>
            <a:off x="747992" y="3411045"/>
            <a:ext cx="2149505" cy="2149505"/>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1" name="TextBox 21"/>
          <p:cNvSpPr txBox="1"/>
          <p:nvPr/>
        </p:nvSpPr>
        <p:spPr>
          <a:xfrm>
            <a:off x="1035442" y="7017392"/>
            <a:ext cx="1574606" cy="1314013"/>
          </a:xfrm>
          <a:prstGeom prst="rect">
            <a:avLst/>
          </a:prstGeom>
        </p:spPr>
        <p:txBody>
          <a:bodyPr lIns="0" tIns="0" rIns="0" bIns="0" rtlCol="0" anchor="t">
            <a:spAutoFit/>
          </a:bodyPr>
          <a:lstStyle/>
          <a:p>
            <a:pPr algn="ctr">
              <a:lnSpc>
                <a:spcPts val="3153"/>
              </a:lnSpc>
            </a:pPr>
            <a:r>
              <a:rPr lang="en-US" sz="4636">
                <a:solidFill>
                  <a:srgbClr val="1E3048"/>
                </a:solidFill>
                <a:latin typeface="Poppins Bold"/>
              </a:rPr>
              <a:t>2023- 2030</a:t>
            </a:r>
          </a:p>
        </p:txBody>
      </p:sp>
      <p:sp>
        <p:nvSpPr>
          <p:cNvPr id="22" name="TextBox 22"/>
          <p:cNvSpPr txBox="1"/>
          <p:nvPr/>
        </p:nvSpPr>
        <p:spPr>
          <a:xfrm>
            <a:off x="2897497" y="6628352"/>
            <a:ext cx="6001280" cy="1768244"/>
          </a:xfrm>
          <a:prstGeom prst="rect">
            <a:avLst/>
          </a:prstGeom>
        </p:spPr>
        <p:txBody>
          <a:bodyPr lIns="0" tIns="0" rIns="0" bIns="0" rtlCol="0" anchor="t">
            <a:spAutoFit/>
          </a:bodyPr>
          <a:lstStyle/>
          <a:p>
            <a:pPr algn="ctr">
              <a:lnSpc>
                <a:spcPts val="6958"/>
              </a:lnSpc>
            </a:pPr>
            <a:r>
              <a:rPr lang="en-US" sz="4970">
                <a:solidFill>
                  <a:srgbClr val="FFFFFF"/>
                </a:solidFill>
                <a:latin typeface="Poppins"/>
              </a:rPr>
              <a:t>CAGR</a:t>
            </a:r>
          </a:p>
          <a:p>
            <a:pPr algn="ctr">
              <a:lnSpc>
                <a:spcPts val="6958"/>
              </a:lnSpc>
              <a:spcBef>
                <a:spcPct val="0"/>
              </a:spcBef>
            </a:pPr>
            <a:r>
              <a:rPr lang="en-US" sz="4970">
                <a:solidFill>
                  <a:srgbClr val="FFFFFF"/>
                </a:solidFill>
                <a:latin typeface="Poppins"/>
              </a:rPr>
              <a:t>7.60%</a:t>
            </a:r>
          </a:p>
        </p:txBody>
      </p:sp>
      <p:sp>
        <p:nvSpPr>
          <p:cNvPr id="23" name="TextBox 23"/>
          <p:cNvSpPr txBox="1"/>
          <p:nvPr/>
        </p:nvSpPr>
        <p:spPr>
          <a:xfrm>
            <a:off x="1035442" y="4323473"/>
            <a:ext cx="1574606" cy="515150"/>
          </a:xfrm>
          <a:prstGeom prst="rect">
            <a:avLst/>
          </a:prstGeom>
        </p:spPr>
        <p:txBody>
          <a:bodyPr lIns="0" tIns="0" rIns="0" bIns="0" rtlCol="0" anchor="t">
            <a:spAutoFit/>
          </a:bodyPr>
          <a:lstStyle/>
          <a:p>
            <a:pPr algn="ctr">
              <a:lnSpc>
                <a:spcPts val="3153"/>
              </a:lnSpc>
            </a:pPr>
            <a:r>
              <a:rPr lang="en-US" sz="4636">
                <a:solidFill>
                  <a:srgbClr val="1E3048"/>
                </a:solidFill>
                <a:latin typeface="Poppins Bold"/>
              </a:rPr>
              <a:t>2023</a:t>
            </a:r>
          </a:p>
        </p:txBody>
      </p:sp>
      <p:sp>
        <p:nvSpPr>
          <p:cNvPr id="24" name="TextBox 24"/>
          <p:cNvSpPr txBox="1"/>
          <p:nvPr/>
        </p:nvSpPr>
        <p:spPr>
          <a:xfrm>
            <a:off x="3131953" y="3587360"/>
            <a:ext cx="6001280" cy="1768244"/>
          </a:xfrm>
          <a:prstGeom prst="rect">
            <a:avLst/>
          </a:prstGeom>
        </p:spPr>
        <p:txBody>
          <a:bodyPr lIns="0" tIns="0" rIns="0" bIns="0" rtlCol="0" anchor="t">
            <a:spAutoFit/>
          </a:bodyPr>
          <a:lstStyle/>
          <a:p>
            <a:pPr algn="ctr">
              <a:lnSpc>
                <a:spcPts val="6958"/>
              </a:lnSpc>
            </a:pPr>
            <a:r>
              <a:rPr lang="en-US" sz="4970">
                <a:solidFill>
                  <a:srgbClr val="FFFFFF"/>
                </a:solidFill>
                <a:latin typeface="Poppins"/>
              </a:rPr>
              <a:t>MARKET SIZE </a:t>
            </a:r>
          </a:p>
          <a:p>
            <a:pPr algn="ctr">
              <a:lnSpc>
                <a:spcPts val="6958"/>
              </a:lnSpc>
              <a:spcBef>
                <a:spcPct val="0"/>
              </a:spcBef>
            </a:pPr>
            <a:r>
              <a:rPr lang="en-US" sz="4970">
                <a:solidFill>
                  <a:srgbClr val="FFFFFF"/>
                </a:solidFill>
                <a:latin typeface="Poppins"/>
              </a:rPr>
              <a:t>USD 621.5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102457" y="2069007"/>
            <a:ext cx="7041543" cy="3511625"/>
            <a:chExt cx="9357879" cy="4666784"/>
          </a:xfrm>
        </p:grpSpPr>
        <p:sp>
          <p:nvSpPr>
            <p:cNvPr id="7" name="Freeform 7"/>
            <p:cNvSpPr/>
            <p:nvPr/>
          </p:nvSpPr>
          <p:spPr>
            <a:xfrm>
              <a:off x="0" y="0"/>
              <a:ext cx="9357879" cy="4666785"/>
            </a:xfrm>
            <a:custGeom>
              <a:rect l="l" t="t" r="r" b="b"/>
              <a:pathLst>
                <a:path w="9357879" h="4666785">
                  <a:moveTo>
                    <a:pt x="9233419" y="4666785"/>
                  </a:moveTo>
                  <a:lnTo>
                    <a:pt x="124460" y="4666785"/>
                  </a:lnTo>
                  <a:cubicBezTo>
                    <a:pt x="55880" y="4666785"/>
                    <a:pt x="0" y="4610905"/>
                    <a:pt x="0" y="4542324"/>
                  </a:cubicBezTo>
                  <a:lnTo>
                    <a:pt x="0" y="124460"/>
                  </a:lnTo>
                  <a:cubicBezTo>
                    <a:pt x="0" y="55880"/>
                    <a:pt x="55880" y="0"/>
                    <a:pt x="124460" y="0"/>
                  </a:cubicBezTo>
                  <a:lnTo>
                    <a:pt x="9233419" y="0"/>
                  </a:lnTo>
                  <a:cubicBezTo>
                    <a:pt x="9301999" y="0"/>
                    <a:pt x="9357879" y="55880"/>
                    <a:pt x="9357879" y="124460"/>
                  </a:cubicBezTo>
                  <a:lnTo>
                    <a:pt x="9357879" y="4542325"/>
                  </a:lnTo>
                  <a:cubicBezTo>
                    <a:pt x="9357879" y="4610905"/>
                    <a:pt x="9301999" y="4666785"/>
                    <a:pt x="9233419" y="4666785"/>
                  </a:cubicBezTo>
                  <a:close/>
                </a:path>
              </a:pathLst>
            </a:custGeom>
            <a:solidFill>
              <a:srgbClr val="4F671F"/>
            </a:solidFill>
          </p:spPr>
          <p:txBody>
            <a:bodyPr/>
            <a:lstStyle/>
            <a:p/>
          </p:txBody>
        </p:sp>
      </p:grpSp>
      <p:grpSp>
        <p:nvGrpSpPr>
          <p:cNvPr id="8" name="Group 8"/>
          <p:cNvGrpSpPr/>
          <p:nvPr/>
        </p:nvGrpSpPr>
        <p:grpSpPr>
          <a:xfrm rot="5400000">
            <a:off x="1266713" y="2232532"/>
            <a:ext cx="773993" cy="3300951"/>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102457" y="5984193"/>
            <a:ext cx="7041543" cy="3511625"/>
            <a:chExt cx="9357879" cy="4666784"/>
          </a:xfrm>
        </p:grpSpPr>
        <p:sp>
          <p:nvSpPr>
            <p:cNvPr id="11" name="Freeform 11"/>
            <p:cNvSpPr/>
            <p:nvPr/>
          </p:nvSpPr>
          <p:spPr>
            <a:xfrm>
              <a:off x="0" y="0"/>
              <a:ext cx="9357879" cy="4666785"/>
            </a:xfrm>
            <a:custGeom>
              <a:rect l="l" t="t" r="r" b="b"/>
              <a:pathLst>
                <a:path w="9357879" h="4666785">
                  <a:moveTo>
                    <a:pt x="9233419" y="4666785"/>
                  </a:moveTo>
                  <a:lnTo>
                    <a:pt x="124460" y="4666785"/>
                  </a:lnTo>
                  <a:cubicBezTo>
                    <a:pt x="55880" y="4666785"/>
                    <a:pt x="0" y="4610905"/>
                    <a:pt x="0" y="4542324"/>
                  </a:cubicBezTo>
                  <a:lnTo>
                    <a:pt x="0" y="124460"/>
                  </a:lnTo>
                  <a:cubicBezTo>
                    <a:pt x="0" y="55880"/>
                    <a:pt x="55880" y="0"/>
                    <a:pt x="124460" y="0"/>
                  </a:cubicBezTo>
                  <a:lnTo>
                    <a:pt x="9233419" y="0"/>
                  </a:lnTo>
                  <a:cubicBezTo>
                    <a:pt x="9301999" y="0"/>
                    <a:pt x="9357879" y="55880"/>
                    <a:pt x="9357879" y="124460"/>
                  </a:cubicBezTo>
                  <a:lnTo>
                    <a:pt x="9357879" y="4542325"/>
                  </a:lnTo>
                  <a:cubicBezTo>
                    <a:pt x="9357879" y="4610905"/>
                    <a:pt x="9301999" y="4666785"/>
                    <a:pt x="9233419" y="4666785"/>
                  </a:cubicBezTo>
                  <a:close/>
                </a:path>
              </a:pathLst>
            </a:custGeom>
            <a:solidFill>
              <a:srgbClr val="623D21"/>
            </a:solidFill>
          </p:spPr>
          <p:txBody>
            <a:bodyPr/>
            <a:lstStyle/>
            <a:p/>
          </p:txBody>
        </p:sp>
      </p:grpSp>
      <p:grpSp>
        <p:nvGrpSpPr>
          <p:cNvPr id="12" name="Group 12"/>
          <p:cNvGrpSpPr/>
          <p:nvPr/>
        </p:nvGrpSpPr>
        <p:grpSpPr>
          <a:xfrm rot="5400000">
            <a:off x="1263479" y="5920887"/>
            <a:ext cx="773993" cy="3300951"/>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3304185" y="2626727"/>
            <a:ext cx="5580223" cy="2339036"/>
          </a:xfrm>
          <a:prstGeom prst="rect">
            <a:avLst/>
          </a:prstGeom>
        </p:spPr>
        <p:txBody>
          <a:bodyPr lIns="0" tIns="0" rIns="0" bIns="0" rtlCol="0" anchor="t">
            <a:spAutoFit/>
          </a:bodyPr>
          <a:lstStyle/>
          <a:p>
            <a:pPr marL="722193" lvl="1" indent="-361097">
              <a:lnSpc>
                <a:spcPts val="4683"/>
              </a:lnSpc>
              <a:buFont typeface="Arial"/>
              <a:buChar char="•"/>
            </a:pPr>
            <a:r>
              <a:rPr lang="en-US" sz="3345">
                <a:solidFill>
                  <a:srgbClr val="FFFFFF"/>
                </a:solidFill>
                <a:latin typeface="Montserrat"/>
              </a:rPr>
              <a:t>Meat/Poultry Products</a:t>
            </a:r>
          </a:p>
          <a:p>
            <a:pPr marL="722193" lvl="1" indent="-361097">
              <a:lnSpc>
                <a:spcPts val="4683"/>
              </a:lnSpc>
              <a:buFont typeface="Arial"/>
              <a:buChar char="•"/>
            </a:pPr>
            <a:r>
              <a:rPr lang="en-US" sz="3345">
                <a:solidFill>
                  <a:srgbClr val="FFFFFF"/>
                </a:solidFill>
                <a:latin typeface="Montserrat"/>
              </a:rPr>
              <a:t>Cereal Based Products</a:t>
            </a:r>
          </a:p>
          <a:p>
            <a:pPr marL="722193" lvl="1" indent="-361097">
              <a:lnSpc>
                <a:spcPts val="4683"/>
              </a:lnSpc>
              <a:buFont typeface="Arial"/>
              <a:buChar char="•"/>
            </a:pPr>
            <a:r>
              <a:rPr lang="en-US" sz="3345">
                <a:solidFill>
                  <a:srgbClr val="FFFFFF"/>
                </a:solidFill>
                <a:latin typeface="Montserrat"/>
              </a:rPr>
              <a:t>Vegetables Based Products</a:t>
            </a:r>
          </a:p>
        </p:txBody>
      </p:sp>
      <p:sp>
        <p:nvSpPr>
          <p:cNvPr id="16" name="TextBox 16"/>
          <p:cNvSpPr txBox="1"/>
          <p:nvPr/>
        </p:nvSpPr>
        <p:spPr>
          <a:xfrm>
            <a:off x="234409" y="7231991"/>
            <a:ext cx="2832133" cy="676269"/>
          </a:xfrm>
          <a:prstGeom prst="rect">
            <a:avLst/>
          </a:prstGeom>
        </p:spPr>
        <p:txBody>
          <a:bodyPr lIns="0" tIns="0" rIns="0" bIns="0" rtlCol="0" anchor="t">
            <a:spAutoFit/>
          </a:bodyPr>
          <a:lstStyle/>
          <a:p>
            <a:pPr algn="ctr">
              <a:lnSpc>
                <a:spcPts val="2652"/>
              </a:lnSpc>
            </a:pPr>
            <a:r>
              <a:rPr lang="en-US" sz="2626">
                <a:solidFill>
                  <a:srgbClr val="43B4BE"/>
                </a:solidFill>
                <a:latin typeface="Montserrat Classic"/>
              </a:rPr>
              <a:t>Distribution Channel </a:t>
            </a:r>
          </a:p>
        </p:txBody>
      </p:sp>
      <p:sp>
        <p:nvSpPr>
          <p:cNvPr id="17" name="TextBox 17"/>
          <p:cNvSpPr txBox="1"/>
          <p:nvPr/>
        </p:nvSpPr>
        <p:spPr>
          <a:xfrm>
            <a:off x="234409" y="3728852"/>
            <a:ext cx="2832133" cy="346013"/>
          </a:xfrm>
          <a:prstGeom prst="rect">
            <a:avLst/>
          </a:prstGeom>
        </p:spPr>
        <p:txBody>
          <a:bodyPr lIns="0" tIns="0" rIns="0" bIns="0" rtlCol="0" anchor="t">
            <a:spAutoFit/>
          </a:bodyPr>
          <a:lstStyle/>
          <a:p>
            <a:pPr algn="ctr">
              <a:lnSpc>
                <a:spcPts val="2652"/>
              </a:lnSpc>
            </a:pPr>
            <a:r>
              <a:rPr lang="en-US" sz="2626">
                <a:solidFill>
                  <a:srgbClr val="43B4BE"/>
                </a:solidFill>
                <a:latin typeface="Montserrat Classic"/>
              </a:rPr>
              <a:t>Type Segment</a:t>
            </a:r>
          </a:p>
        </p:txBody>
      </p:sp>
      <p:sp>
        <p:nvSpPr>
          <p:cNvPr id="18" name="TextBox 18"/>
          <p:cNvSpPr txBox="1"/>
          <p:nvPr/>
        </p:nvSpPr>
        <p:spPr>
          <a:xfrm>
            <a:off x="3300951" y="6327552"/>
            <a:ext cx="5434953" cy="2930748"/>
          </a:xfrm>
          <a:prstGeom prst="rect">
            <a:avLst/>
          </a:prstGeom>
        </p:spPr>
        <p:txBody>
          <a:bodyPr lIns="0" tIns="0" rIns="0" bIns="0" rtlCol="0" anchor="t">
            <a:spAutoFit/>
          </a:bodyPr>
          <a:lstStyle/>
          <a:p>
            <a:pPr marL="722193" lvl="1" indent="-361097">
              <a:lnSpc>
                <a:spcPts val="4683"/>
              </a:lnSpc>
              <a:buFont typeface="Arial"/>
              <a:buChar char="•"/>
            </a:pPr>
            <a:r>
              <a:rPr lang="en-US" sz="3345">
                <a:solidFill>
                  <a:srgbClr val="FFFFFF"/>
                </a:solidFill>
                <a:latin typeface="Montserrat"/>
              </a:rPr>
              <a:t>Supermarkets/Hypermarkets</a:t>
            </a:r>
          </a:p>
          <a:p>
            <a:pPr marL="722193" lvl="1" indent="-361097">
              <a:lnSpc>
                <a:spcPts val="4683"/>
              </a:lnSpc>
              <a:buFont typeface="Arial"/>
              <a:buChar char="•"/>
            </a:pPr>
            <a:r>
              <a:rPr lang="en-US" sz="3345">
                <a:solidFill>
                  <a:srgbClr val="FFFFFF"/>
                </a:solidFill>
                <a:latin typeface="Montserrat"/>
              </a:rPr>
              <a:t>Specialty Stores</a:t>
            </a:r>
          </a:p>
          <a:p>
            <a:pPr marL="722193" lvl="1" indent="-361097">
              <a:lnSpc>
                <a:spcPts val="4683"/>
              </a:lnSpc>
              <a:buFont typeface="Arial"/>
              <a:buChar char="•"/>
            </a:pPr>
            <a:r>
              <a:rPr lang="en-US" sz="3345">
                <a:solidFill>
                  <a:srgbClr val="FFFFFF"/>
                </a:solidFill>
                <a:latin typeface="Montserrat"/>
              </a:rPr>
              <a:t>Convenience Stores</a:t>
            </a:r>
          </a:p>
          <a:p>
            <a:pPr marL="722193" lvl="1" indent="-361097">
              <a:lnSpc>
                <a:spcPts val="4683"/>
              </a:lnSpc>
              <a:buFont typeface="Arial"/>
              <a:buChar char="•"/>
            </a:pPr>
            <a:r>
              <a:rPr lang="en-US" sz="3345">
                <a:solidFill>
                  <a:srgbClr val="FFFFFF"/>
                </a:solidFill>
                <a:latin typeface="Montserrat"/>
              </a:rPr>
              <a:t>Online Stores</a:t>
            </a:r>
          </a:p>
        </p:txBody>
      </p:sp>
      <p:grpSp>
        <p:nvGrpSpPr>
          <p:cNvPr id="19" name="Group 19"/>
          <p:cNvGrpSpPr/>
          <p:nvPr/>
        </p:nvGrpSpPr>
        <p:grpSpPr>
          <a:xfrm>
            <a:off x="11243223" y="4074865"/>
            <a:ext cx="7041543" cy="3511625"/>
            <a:chExt cx="9357879" cy="4666784"/>
          </a:xfrm>
        </p:grpSpPr>
        <p:sp>
          <p:nvSpPr>
            <p:cNvPr id="20" name="Freeform 20"/>
            <p:cNvSpPr/>
            <p:nvPr/>
          </p:nvSpPr>
          <p:spPr>
            <a:xfrm>
              <a:off x="0" y="0"/>
              <a:ext cx="9357879" cy="4666785"/>
            </a:xfrm>
            <a:custGeom>
              <a:rect l="l" t="t" r="r" b="b"/>
              <a:pathLst>
                <a:path w="9357879" h="4666785">
                  <a:moveTo>
                    <a:pt x="9233419" y="4666785"/>
                  </a:moveTo>
                  <a:lnTo>
                    <a:pt x="124460" y="4666785"/>
                  </a:lnTo>
                  <a:cubicBezTo>
                    <a:pt x="55880" y="4666785"/>
                    <a:pt x="0" y="4610905"/>
                    <a:pt x="0" y="4542324"/>
                  </a:cubicBezTo>
                  <a:lnTo>
                    <a:pt x="0" y="124460"/>
                  </a:lnTo>
                  <a:cubicBezTo>
                    <a:pt x="0" y="55880"/>
                    <a:pt x="55880" y="0"/>
                    <a:pt x="124460" y="0"/>
                  </a:cubicBezTo>
                  <a:lnTo>
                    <a:pt x="9233419" y="0"/>
                  </a:lnTo>
                  <a:cubicBezTo>
                    <a:pt x="9301999" y="0"/>
                    <a:pt x="9357879" y="55880"/>
                    <a:pt x="9357879" y="124460"/>
                  </a:cubicBezTo>
                  <a:lnTo>
                    <a:pt x="9357879" y="4542325"/>
                  </a:lnTo>
                  <a:cubicBezTo>
                    <a:pt x="9357879" y="4610905"/>
                    <a:pt x="9301999" y="4666785"/>
                    <a:pt x="9233419" y="4666785"/>
                  </a:cubicBezTo>
                  <a:close/>
                </a:path>
              </a:pathLst>
            </a:custGeom>
            <a:solidFill>
              <a:srgbClr val="5A655C"/>
            </a:solidFill>
          </p:spPr>
          <p:txBody>
            <a:bodyPr/>
            <a:lstStyle/>
            <a:p/>
          </p:txBody>
        </p:sp>
      </p:grpSp>
      <p:grpSp>
        <p:nvGrpSpPr>
          <p:cNvPr id="21" name="Group 21"/>
          <p:cNvGrpSpPr/>
          <p:nvPr/>
        </p:nvGrpSpPr>
        <p:grpSpPr>
          <a:xfrm rot="5400000">
            <a:off x="10407479" y="4238390"/>
            <a:ext cx="773993" cy="3300951"/>
            <a:chExt cx="3130550" cy="13351270"/>
          </a:xfrm>
        </p:grpSpPr>
        <p:sp>
          <p:nvSpPr>
            <p:cNvPr id="22" name="Freeform 2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3" name="TextBox 23"/>
          <p:cNvSpPr txBox="1"/>
          <p:nvPr/>
        </p:nvSpPr>
        <p:spPr>
          <a:xfrm>
            <a:off x="12683076" y="4690772"/>
            <a:ext cx="5580223" cy="2339036"/>
          </a:xfrm>
          <a:prstGeom prst="rect">
            <a:avLst/>
          </a:prstGeom>
        </p:spPr>
        <p:txBody>
          <a:bodyPr lIns="0" tIns="0" rIns="0" bIns="0" rtlCol="0" anchor="t">
            <a:spAutoFit/>
          </a:bodyPr>
          <a:lstStyle/>
          <a:p>
            <a:pPr marL="722193" lvl="1" indent="-361097">
              <a:lnSpc>
                <a:spcPts val="4683"/>
              </a:lnSpc>
              <a:buFont typeface="Arial"/>
              <a:buChar char="•"/>
            </a:pPr>
            <a:r>
              <a:rPr lang="en-US" sz="3345">
                <a:solidFill>
                  <a:srgbClr val="FFFFFF"/>
                </a:solidFill>
                <a:latin typeface="Montserrat"/>
              </a:rPr>
              <a:t>Frozen Foods</a:t>
            </a:r>
          </a:p>
          <a:p>
            <a:pPr marL="722193" lvl="1" indent="-361097">
              <a:lnSpc>
                <a:spcPts val="4683"/>
              </a:lnSpc>
              <a:buFont typeface="Arial"/>
              <a:buChar char="•"/>
            </a:pPr>
            <a:r>
              <a:rPr lang="en-US" sz="3345">
                <a:solidFill>
                  <a:srgbClr val="FFFFFF"/>
                </a:solidFill>
                <a:latin typeface="Montserrat"/>
              </a:rPr>
              <a:t>Canned Foods</a:t>
            </a:r>
          </a:p>
          <a:p>
            <a:pPr marL="722193" lvl="1" indent="-361097">
              <a:lnSpc>
                <a:spcPts val="4683"/>
              </a:lnSpc>
              <a:buFont typeface="Arial"/>
              <a:buChar char="•"/>
            </a:pPr>
            <a:r>
              <a:rPr lang="en-US" sz="3345">
                <a:solidFill>
                  <a:srgbClr val="FFFFFF"/>
                </a:solidFill>
                <a:latin typeface="Montserrat"/>
              </a:rPr>
              <a:t>Chilled Foods</a:t>
            </a:r>
          </a:p>
          <a:p>
            <a:pPr marL="722193" lvl="1" indent="-361097">
              <a:lnSpc>
                <a:spcPts val="4683"/>
              </a:lnSpc>
              <a:buFont typeface="Arial"/>
              <a:buChar char="•"/>
            </a:pPr>
            <a:r>
              <a:rPr lang="en-US" sz="3345">
                <a:solidFill>
                  <a:srgbClr val="FFFFFF"/>
                </a:solidFill>
                <a:latin typeface="Montserrat"/>
              </a:rPr>
              <a:t>Ready-to-Eat Foods</a:t>
            </a:r>
          </a:p>
        </p:txBody>
      </p:sp>
      <p:sp>
        <p:nvSpPr>
          <p:cNvPr id="24" name="TextBox 24"/>
          <p:cNvSpPr txBox="1"/>
          <p:nvPr/>
        </p:nvSpPr>
        <p:spPr>
          <a:xfrm>
            <a:off x="9378409" y="5549494"/>
            <a:ext cx="2832133" cy="676269"/>
          </a:xfrm>
          <a:prstGeom prst="rect">
            <a:avLst/>
          </a:prstGeom>
        </p:spPr>
        <p:txBody>
          <a:bodyPr lIns="0" tIns="0" rIns="0" bIns="0" rtlCol="0" anchor="t">
            <a:spAutoFit/>
          </a:bodyPr>
          <a:lstStyle/>
          <a:p>
            <a:pPr algn="ctr">
              <a:lnSpc>
                <a:spcPts val="2652"/>
              </a:lnSpc>
            </a:pPr>
            <a:r>
              <a:rPr lang="en-US" sz="2626">
                <a:solidFill>
                  <a:srgbClr val="43B4BE"/>
                </a:solidFill>
                <a:latin typeface="Montserrat Classic"/>
              </a:rPr>
              <a:t>Packaging Segment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19966"/>
            <a:ext cx="10852689" cy="8967034"/>
          </a:xfrm>
          <a:custGeom>
            <a:rect l="l" t="t" r="r" b="b"/>
            <a:pathLst>
              <a:path w="10852689" h="8967034">
                <a:moveTo>
                  <a:pt x="0" y="0"/>
                </a:moveTo>
                <a:lnTo>
                  <a:pt x="10852689" y="0"/>
                </a:lnTo>
                <a:lnTo>
                  <a:pt x="10852689" y="8967034"/>
                </a:lnTo>
                <a:lnTo>
                  <a:pt x="0" y="89670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170173" y="5153025"/>
            <a:ext cx="8326512" cy="8893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p:txBody>
      </p:sp>
      <p:sp>
        <p:nvSpPr>
          <p:cNvPr id="4" name="TextBox 4"/>
          <p:cNvSpPr txBox="1"/>
          <p:nvPr/>
        </p:nvSpPr>
        <p:spPr>
          <a:xfrm>
            <a:off x="135983" y="299719"/>
            <a:ext cx="18016034" cy="712471"/>
          </a:xfrm>
          <a:prstGeom prst="rect">
            <a:avLst/>
          </a:prstGeom>
        </p:spPr>
        <p:txBody>
          <a:bodyPr lIns="0" tIns="0" rIns="0" bIns="0" rtlCol="0" anchor="t">
            <a:spAutoFit/>
          </a:bodyPr>
          <a:lstStyle/>
          <a:p>
            <a:pPr algn="ctr">
              <a:lnSpc>
                <a:spcPts val="5879"/>
              </a:lnSpc>
              <a:spcBef>
                <a:spcPct val="0"/>
              </a:spcBef>
            </a:pPr>
            <a:r>
              <a:rPr lang="en-US" sz="4199" spc="134">
                <a:solidFill>
                  <a:srgbClr val="000000"/>
                </a:solidFill>
                <a:latin typeface="Canva Sans"/>
              </a:rPr>
              <a:t>Global Convenience Foods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4836601" y="5354498"/>
            <a:ext cx="9584840" cy="3323397"/>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6D3F0F"/>
            </a:solidFill>
          </p:spPr>
          <p:txBody>
            <a:bodyPr/>
            <a:lstStyle/>
            <a:p/>
          </p:txBody>
        </p:sp>
      </p:grpSp>
      <p:grpSp>
        <p:nvGrpSpPr>
          <p:cNvPr id="5" name="Group 5"/>
          <p:cNvGrpSpPr/>
          <p:nvPr/>
        </p:nvGrpSpPr>
        <p:grpSpPr>
          <a:xfrm>
            <a:off x="4836601" y="1655912"/>
            <a:ext cx="9584840" cy="3336709"/>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60641A"/>
            </a:solidFill>
          </p:spPr>
          <p:txBody>
            <a:bodyPr/>
            <a:lstStyle/>
            <a:p/>
          </p:txBody>
        </p:sp>
      </p:grpSp>
      <p:grpSp>
        <p:nvGrpSpPr>
          <p:cNvPr id="7" name="Group 7"/>
          <p:cNvGrpSpPr/>
          <p:nvPr/>
        </p:nvGrpSpPr>
        <p:grpSpPr>
          <a:xfrm>
            <a:off x="3322527" y="2214518"/>
            <a:ext cx="2745231" cy="2231380"/>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D3F0F"/>
            </a:solidFill>
          </p:spPr>
          <p:txBody>
            <a:bodyPr/>
            <a:lstStyle/>
            <a:p/>
          </p:txBody>
        </p:sp>
      </p:grpSp>
      <p:grpSp>
        <p:nvGrpSpPr>
          <p:cNvPr id="9" name="Group 9"/>
          <p:cNvGrpSpPr/>
          <p:nvPr/>
        </p:nvGrpSpPr>
        <p:grpSpPr>
          <a:xfrm>
            <a:off x="3322527" y="5928554"/>
            <a:ext cx="2745231" cy="2231380"/>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0641A"/>
            </a:solidFill>
          </p:spPr>
          <p:txBody>
            <a:bodyPr/>
            <a:lstStyle/>
            <a:p/>
          </p:txBody>
        </p:sp>
      </p:grpSp>
      <p:grpSp>
        <p:nvGrpSpPr>
          <p:cNvPr id="11" name="Group 11"/>
          <p:cNvGrpSpPr>
            <a:grpSpLocks noChangeAspect="1"/>
          </p:cNvGrpSpPr>
          <p:nvPr/>
        </p:nvGrpSpPr>
        <p:grpSpPr>
          <a:xfrm rot="5400000">
            <a:off x="5937772" y="3007283"/>
            <a:ext cx="745786" cy="645850"/>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D3F0F"/>
            </a:solidFill>
          </p:spPr>
          <p:txBody>
            <a:bodyPr/>
            <a:lstStyle/>
            <a:p/>
          </p:txBody>
        </p:sp>
      </p:grpSp>
      <p:grpSp>
        <p:nvGrpSpPr>
          <p:cNvPr id="13" name="Group 13"/>
          <p:cNvGrpSpPr>
            <a:grpSpLocks noChangeAspect="1"/>
          </p:cNvGrpSpPr>
          <p:nvPr/>
        </p:nvGrpSpPr>
        <p:grpSpPr>
          <a:xfrm rot="5400000">
            <a:off x="5937772" y="6721319"/>
            <a:ext cx="745786" cy="645850"/>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0641A"/>
            </a:solidFill>
          </p:spPr>
          <p:txBody>
            <a:bodyPr/>
            <a:lstStyle/>
            <a:p/>
          </p:txBody>
        </p:sp>
      </p:grpSp>
      <p:sp>
        <p:nvSpPr>
          <p:cNvPr id="15" name="TextBox 15"/>
          <p:cNvSpPr txBox="1"/>
          <p:nvPr/>
        </p:nvSpPr>
        <p:spPr>
          <a:xfrm>
            <a:off x="3525425" y="3147050"/>
            <a:ext cx="2462316"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Drivers</a:t>
            </a:r>
          </a:p>
        </p:txBody>
      </p:sp>
      <p:sp>
        <p:nvSpPr>
          <p:cNvPr id="16" name="TextBox 16"/>
          <p:cNvSpPr txBox="1"/>
          <p:nvPr/>
        </p:nvSpPr>
        <p:spPr>
          <a:xfrm>
            <a:off x="3322527" y="6768037"/>
            <a:ext cx="3028147"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Restraints</a:t>
            </a:r>
          </a:p>
        </p:txBody>
      </p:sp>
      <p:sp>
        <p:nvSpPr>
          <p:cNvPr id="17" name="TextBox 17"/>
          <p:cNvSpPr txBox="1"/>
          <p:nvPr/>
        </p:nvSpPr>
        <p:spPr>
          <a:xfrm>
            <a:off x="6819181" y="2153871"/>
            <a:ext cx="7071007"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Rising Popularity of Immediate Food Demand is Expected to Propel Market Growth</a:t>
            </a:r>
          </a:p>
        </p:txBody>
      </p:sp>
      <p:sp>
        <p:nvSpPr>
          <p:cNvPr id="18" name="TextBox 18"/>
          <p:cNvSpPr txBox="1"/>
          <p:nvPr/>
        </p:nvSpPr>
        <p:spPr>
          <a:xfrm>
            <a:off x="6992012" y="6228755"/>
            <a:ext cx="7071007" cy="1819275"/>
          </a:xfrm>
          <a:prstGeom prst="rect">
            <a:avLst/>
          </a:prstGeom>
        </p:spPr>
        <p:txBody>
          <a:bodyPr lIns="0" tIns="0" rIns="0" bIns="0" rtlCol="0" anchor="t">
            <a:spAutoFit/>
          </a:bodyPr>
          <a:lstStyle/>
          <a:p>
            <a:pPr>
              <a:lnSpc>
                <a:spcPts val="4725"/>
              </a:lnSpc>
            </a:pPr>
            <a:r>
              <a:rPr lang="en-US" sz="4500" spc="144">
                <a:solidFill>
                  <a:srgbClr val="FFFFFF"/>
                </a:solidFill>
                <a:latin typeface="Barlow"/>
              </a:rPr>
              <a:t>Rising Number of Stringent Regulations to Hinder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6629" b="-6629"/>
            </a:stretch>
          </a:blipFill>
        </p:spPr>
        <p:txBody>
          <a:bodyPr/>
          <a:lstStyle/>
          <a:p/>
        </p:txBody>
      </p:sp>
      <p:grpSp>
        <p:nvGrpSpPr>
          <p:cNvPr id="3" name="Group 3"/>
          <p:cNvGrpSpPr/>
          <p:nvPr/>
        </p:nvGrpSpPr>
        <p:grpSpPr>
          <a:xfrm>
            <a:off x="1635527" y="1426390"/>
            <a:ext cx="15016947" cy="7434220"/>
            <a:chExt cx="3955081" cy="1957984"/>
          </a:xfrm>
        </p:grpSpPr>
        <p:sp>
          <p:nvSpPr>
            <p:cNvPr id="4" name="Freeform 4"/>
            <p:cNvSpPr/>
            <p:nvPr/>
          </p:nvSpPr>
          <p:spPr>
            <a:xfrm>
              <a:off x="0" y="0"/>
              <a:ext cx="3955081" cy="1957984"/>
            </a:xfrm>
            <a:custGeom>
              <a:rect l="l" t="t" r="r" b="b"/>
              <a:pathLst>
                <a:path w="3955081" h="1957983">
                  <a:moveTo>
                    <a:pt x="0" y="0"/>
                  </a:moveTo>
                  <a:lnTo>
                    <a:pt x="3955081" y="0"/>
                  </a:lnTo>
                  <a:lnTo>
                    <a:pt x="3955081" y="1957984"/>
                  </a:lnTo>
                  <a:lnTo>
                    <a:pt x="0" y="1957984"/>
                  </a:lnTo>
                  <a:close/>
                </a:path>
              </a:pathLst>
            </a:custGeom>
            <a:solidFill>
              <a:srgbClr val="000000">
                <a:alpha val="60000"/>
              </a:srgbClr>
            </a:solidFill>
          </p:spPr>
          <p:txBody>
            <a:bodyPr/>
            <a:lstStyle/>
            <a:p/>
          </p:txBody>
        </p:sp>
        <p:sp>
          <p:nvSpPr>
            <p:cNvPr id="5" name="TextBox 5"/>
            <p:cNvSpPr txBox="1"/>
            <p:nvPr/>
          </p:nvSpPr>
          <p:spPr>
            <a:xfrm>
              <a:off x="0" y="-38100"/>
              <a:ext cx="3955081" cy="199608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522848" y="1949699"/>
            <a:ext cx="9242305" cy="832485"/>
          </a:xfrm>
          <a:prstGeom prst="rect">
            <a:avLst/>
          </a:prstGeom>
        </p:spPr>
        <p:txBody>
          <a:bodyPr lIns="0" tIns="0" rIns="0" bIns="0" rtlCol="0" anchor="t">
            <a:spAutoFit/>
          </a:bodyPr>
          <a:lstStyle/>
          <a:p>
            <a:pPr algn="ctr">
              <a:lnSpc>
                <a:spcPts val="6419"/>
              </a:lnSpc>
            </a:pPr>
            <a:r>
              <a:rPr lang="en-US" sz="5999">
                <a:solidFill>
                  <a:srgbClr val="FFFFFF"/>
                </a:solidFill>
                <a:latin typeface="Canva Sans"/>
              </a:rPr>
              <a:t>AUTHOR'S PERSPECTIVE</a:t>
            </a:r>
          </a:p>
        </p:txBody>
      </p:sp>
      <p:sp>
        <p:nvSpPr>
          <p:cNvPr id="7" name="TextBox 7"/>
          <p:cNvSpPr txBox="1"/>
          <p:nvPr/>
        </p:nvSpPr>
        <p:spPr>
          <a:xfrm>
            <a:off x="2059735" y="3165718"/>
            <a:ext cx="14168531" cy="5217795"/>
          </a:xfrm>
          <a:prstGeom prst="rect">
            <a:avLst/>
          </a:prstGeom>
        </p:spPr>
        <p:txBody>
          <a:bodyPr lIns="0" tIns="0" rIns="0" bIns="0" rtlCol="0" anchor="t">
            <a:spAutoFit/>
          </a:bodyPr>
          <a:lstStyle/>
          <a:p>
            <a:pPr marL="582932" lvl="1" indent="-291466">
              <a:lnSpc>
                <a:spcPts val="3780"/>
              </a:lnSpc>
              <a:buFont typeface="Arial"/>
              <a:buChar char="•"/>
            </a:pPr>
            <a:r>
              <a:rPr lang="en-US" sz="2700">
                <a:solidFill>
                  <a:srgbClr val="FFFFFF"/>
                </a:solidFill>
                <a:latin typeface="Montserrat"/>
              </a:rPr>
              <a:t>The Global Convenience Foods Market is witnessing significant growth in the near future.</a:t>
            </a:r>
          </a:p>
          <a:p>
            <a:pPr marL="582932" lvl="1" indent="-291466">
              <a:lnSpc>
                <a:spcPts val="3780"/>
              </a:lnSpc>
              <a:buFont typeface="Arial"/>
              <a:buChar char="•"/>
            </a:pPr>
            <a:r>
              <a:rPr lang="en-US" sz="2700">
                <a:solidFill>
                  <a:srgbClr val="FFFFFF"/>
                </a:solidFill>
                <a:latin typeface="Montserrat"/>
              </a:rPr>
              <a:t>Vegetables-based products, such as convenience foods, were the most popular category, accounting for more than 50% of the overall revenue.</a:t>
            </a:r>
          </a:p>
          <a:p>
            <a:pPr marL="582932" lvl="1" indent="-291466">
              <a:lnSpc>
                <a:spcPts val="3780"/>
              </a:lnSpc>
              <a:buFont typeface="Arial"/>
              <a:buChar char="•"/>
            </a:pPr>
            <a:r>
              <a:rPr lang="en-US" sz="2700">
                <a:solidFill>
                  <a:srgbClr val="FFFFFF"/>
                </a:solidFill>
                <a:latin typeface="Montserrat"/>
              </a:rPr>
              <a:t>Consuming lots of fruits and vegetables can lower blood pressure, reduce the chance of cardiac problems and prevent some cancers, cut the risk of digestive and ocular issues, and improve blood sugar regulation, which can help control appetite.</a:t>
            </a:r>
          </a:p>
          <a:p>
            <a:pPr marL="582932" lvl="1" indent="-291466">
              <a:lnSpc>
                <a:spcPts val="3780"/>
              </a:lnSpc>
              <a:buFont typeface="Arial"/>
              <a:buChar char="•"/>
            </a:pPr>
            <a:r>
              <a:rPr lang="en-US" sz="2700">
                <a:solidFill>
                  <a:srgbClr val="FFFFFF"/>
                </a:solidFill>
                <a:latin typeface="Montserrat"/>
              </a:rPr>
              <a:t>Convenience foods for convenience stores rank second most popular segment because convenience stores are a terrific place to find fantastic food at affordable costs because they frequently offer discounts and promotions.</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480109" y="1808934"/>
            <a:ext cx="2619927" cy="1825216"/>
          </a:xfrm>
          <a:custGeom>
            <a:rect l="l" t="t" r="r" b="b"/>
            <a:pathLst>
              <a:path w="2619927" h="1825216">
                <a:moveTo>
                  <a:pt x="0" y="0"/>
                </a:moveTo>
                <a:lnTo>
                  <a:pt x="2619927" y="0"/>
                </a:lnTo>
                <a:lnTo>
                  <a:pt x="2619927" y="1825216"/>
                </a:lnTo>
                <a:lnTo>
                  <a:pt x="0" y="1825216"/>
                </a:lnTo>
                <a:lnTo>
                  <a:pt x="0" y="0"/>
                </a:lnTo>
                <a:close/>
              </a:path>
            </a:pathLst>
          </a:custGeom>
          <a:blipFill>
            <a:blip r:embed="rId2"/>
            <a:stretch>
              <a:fillRect/>
            </a:stretch>
          </a:blipFill>
        </p:spPr>
        <p:txBody>
          <a:bodyPr/>
          <a:lstStyle/>
          <a:p/>
        </p:txBody>
      </p:sp>
      <p:sp>
        <p:nvSpPr>
          <p:cNvPr id="3" name="Freeform 3"/>
          <p:cNvSpPr/>
          <p:nvPr/>
        </p:nvSpPr>
        <p:spPr>
          <a:xfrm>
            <a:off x="3483377" y="1808934"/>
            <a:ext cx="3537443" cy="1580058"/>
          </a:xfrm>
          <a:custGeom>
            <a:rect l="l" t="t" r="r" b="b"/>
            <a:pathLst>
              <a:path w="3537443" h="1580058">
                <a:moveTo>
                  <a:pt x="0" y="0"/>
                </a:moveTo>
                <a:lnTo>
                  <a:pt x="3537443" y="0"/>
                </a:lnTo>
                <a:lnTo>
                  <a:pt x="3537443" y="1580058"/>
                </a:lnTo>
                <a:lnTo>
                  <a:pt x="0" y="1580058"/>
                </a:lnTo>
                <a:lnTo>
                  <a:pt x="0" y="0"/>
                </a:lnTo>
                <a:close/>
              </a:path>
            </a:pathLst>
          </a:custGeom>
          <a:blipFill>
            <a:blip r:embed="rId3"/>
            <a:stretch>
              <a:fillRect/>
            </a:stretch>
          </a:blipFill>
        </p:spPr>
        <p:txBody>
          <a:bodyPr/>
          <a:lstStyle/>
          <a:p/>
        </p:txBody>
      </p:sp>
      <p:sp>
        <p:nvSpPr>
          <p:cNvPr id="4" name="Freeform 4"/>
          <p:cNvSpPr/>
          <p:nvPr/>
        </p:nvSpPr>
        <p:spPr>
          <a:xfrm>
            <a:off x="9873380" y="0"/>
            <a:ext cx="9015470" cy="12192000"/>
          </a:xfrm>
          <a:custGeom>
            <a:rect l="l" t="t" r="r" b="b"/>
            <a:pathLst>
              <a:path w="9015470" h="12192000">
                <a:moveTo>
                  <a:pt x="0" y="0"/>
                </a:moveTo>
                <a:lnTo>
                  <a:pt x="9015469" y="0"/>
                </a:lnTo>
                <a:lnTo>
                  <a:pt x="9015469" y="12192000"/>
                </a:lnTo>
                <a:lnTo>
                  <a:pt x="0" y="12192000"/>
                </a:lnTo>
                <a:lnTo>
                  <a:pt x="0" y="0"/>
                </a:lnTo>
                <a:close/>
              </a:path>
            </a:pathLst>
          </a:custGeom>
          <a:blipFill>
            <a:blip r:embed="rId4"/>
            <a:stretch>
              <a:fillRect l="-102851" r="0"/>
            </a:stretch>
          </a:blipFill>
        </p:spPr>
        <p:txBody>
          <a:bodyPr/>
          <a:lstStyle/>
          <a:p/>
        </p:txBody>
      </p:sp>
      <p:sp>
        <p:nvSpPr>
          <p:cNvPr id="5" name="Freeform 5"/>
          <p:cNvSpPr/>
          <p:nvPr/>
        </p:nvSpPr>
        <p:spPr>
          <a:xfrm>
            <a:off x="7405789" y="1566856"/>
            <a:ext cx="2803065" cy="2064214"/>
          </a:xfrm>
          <a:custGeom>
            <a:rect l="l" t="t" r="r" b="b"/>
            <a:pathLst>
              <a:path w="2803065" h="2064214">
                <a:moveTo>
                  <a:pt x="0" y="0"/>
                </a:moveTo>
                <a:lnTo>
                  <a:pt x="2803066" y="0"/>
                </a:lnTo>
                <a:lnTo>
                  <a:pt x="2803066" y="2064214"/>
                </a:lnTo>
                <a:lnTo>
                  <a:pt x="0" y="2064214"/>
                </a:lnTo>
                <a:lnTo>
                  <a:pt x="0" y="0"/>
                </a:lnTo>
                <a:close/>
              </a:path>
            </a:pathLst>
          </a:custGeom>
          <a:blipFill>
            <a:blip r:embed="rId5"/>
            <a:stretch>
              <a:fillRect/>
            </a:stretch>
          </a:blipFill>
        </p:spPr>
        <p:txBody>
          <a:bodyPr/>
          <a:lstStyle/>
          <a:p/>
        </p:txBody>
      </p:sp>
      <p:sp>
        <p:nvSpPr>
          <p:cNvPr id="6" name="Freeform 6"/>
          <p:cNvSpPr/>
          <p:nvPr/>
        </p:nvSpPr>
        <p:spPr>
          <a:xfrm>
            <a:off x="238521" y="3703670"/>
            <a:ext cx="3116714" cy="1818083"/>
          </a:xfrm>
          <a:custGeom>
            <a:rect l="l" t="t" r="r" b="b"/>
            <a:pathLst>
              <a:path w="3116714" h="1818083">
                <a:moveTo>
                  <a:pt x="0" y="0"/>
                </a:moveTo>
                <a:lnTo>
                  <a:pt x="3116714" y="0"/>
                </a:lnTo>
                <a:lnTo>
                  <a:pt x="3116714" y="1818083"/>
                </a:lnTo>
                <a:lnTo>
                  <a:pt x="0" y="1818083"/>
                </a:lnTo>
                <a:lnTo>
                  <a:pt x="0" y="0"/>
                </a:lnTo>
                <a:close/>
              </a:path>
            </a:pathLst>
          </a:custGeom>
          <a:blipFill>
            <a:blip r:embed="rId6"/>
            <a:stretch>
              <a:fillRect/>
            </a:stretch>
          </a:blipFill>
        </p:spPr>
        <p:txBody>
          <a:bodyPr/>
          <a:lstStyle/>
          <a:p/>
        </p:txBody>
      </p:sp>
      <p:sp>
        <p:nvSpPr>
          <p:cNvPr id="7" name="Freeform 7"/>
          <p:cNvSpPr/>
          <p:nvPr/>
        </p:nvSpPr>
        <p:spPr>
          <a:xfrm>
            <a:off x="3807767" y="3790645"/>
            <a:ext cx="3400259" cy="1604922"/>
          </a:xfrm>
          <a:custGeom>
            <a:rect l="l" t="t" r="r" b="b"/>
            <a:pathLst>
              <a:path w="3400259" h="1604922">
                <a:moveTo>
                  <a:pt x="0" y="0"/>
                </a:moveTo>
                <a:lnTo>
                  <a:pt x="3400260" y="0"/>
                </a:lnTo>
                <a:lnTo>
                  <a:pt x="3400260" y="1604922"/>
                </a:lnTo>
                <a:lnTo>
                  <a:pt x="0" y="1604922"/>
                </a:lnTo>
                <a:lnTo>
                  <a:pt x="0" y="0"/>
                </a:lnTo>
                <a:close/>
              </a:path>
            </a:pathLst>
          </a:custGeom>
          <a:blipFill>
            <a:blip r:embed="rId7"/>
            <a:stretch>
              <a:fillRect/>
            </a:stretch>
          </a:blipFill>
        </p:spPr>
        <p:txBody>
          <a:bodyPr/>
          <a:lstStyle/>
          <a:p/>
        </p:txBody>
      </p:sp>
      <p:sp>
        <p:nvSpPr>
          <p:cNvPr id="8" name="Freeform 8"/>
          <p:cNvSpPr/>
          <p:nvPr/>
        </p:nvSpPr>
        <p:spPr>
          <a:xfrm>
            <a:off x="7586674" y="4037265"/>
            <a:ext cx="3273729" cy="1364054"/>
          </a:xfrm>
          <a:custGeom>
            <a:rect l="l" t="t" r="r" b="b"/>
            <a:pathLst>
              <a:path w="3273728" h="1364054">
                <a:moveTo>
                  <a:pt x="0" y="0"/>
                </a:moveTo>
                <a:lnTo>
                  <a:pt x="3273730" y="0"/>
                </a:lnTo>
                <a:lnTo>
                  <a:pt x="3273730" y="1364054"/>
                </a:lnTo>
                <a:lnTo>
                  <a:pt x="0" y="1364054"/>
                </a:lnTo>
                <a:lnTo>
                  <a:pt x="0" y="0"/>
                </a:lnTo>
                <a:close/>
              </a:path>
            </a:pathLst>
          </a:custGeom>
          <a:blipFill>
            <a:blip r:embed="rId8"/>
            <a:stretch>
              <a:fillRect/>
            </a:stretch>
          </a:blipFill>
        </p:spPr>
        <p:txBody>
          <a:bodyPr/>
          <a:lstStyle/>
          <a:p/>
        </p:txBody>
      </p:sp>
      <p:sp>
        <p:nvSpPr>
          <p:cNvPr id="9" name="Freeform 9"/>
          <p:cNvSpPr/>
          <p:nvPr/>
        </p:nvSpPr>
        <p:spPr>
          <a:xfrm>
            <a:off x="238521" y="5836078"/>
            <a:ext cx="3849800" cy="1472549"/>
          </a:xfrm>
          <a:custGeom>
            <a:rect l="l" t="t" r="r" b="b"/>
            <a:pathLst>
              <a:path w="3849800" h="1472549">
                <a:moveTo>
                  <a:pt x="0" y="0"/>
                </a:moveTo>
                <a:lnTo>
                  <a:pt x="3849801" y="0"/>
                </a:lnTo>
                <a:lnTo>
                  <a:pt x="3849801" y="1472549"/>
                </a:lnTo>
                <a:lnTo>
                  <a:pt x="0" y="1472549"/>
                </a:lnTo>
                <a:lnTo>
                  <a:pt x="0" y="0"/>
                </a:lnTo>
                <a:close/>
              </a:path>
            </a:pathLst>
          </a:custGeom>
          <a:blipFill>
            <a:blip r:embed="rId9"/>
            <a:stretch>
              <a:fillRect/>
            </a:stretch>
          </a:blipFill>
        </p:spPr>
        <p:txBody>
          <a:bodyPr/>
          <a:lstStyle/>
          <a:p/>
        </p:txBody>
      </p:sp>
      <p:sp>
        <p:nvSpPr>
          <p:cNvPr id="10" name="Freeform 10"/>
          <p:cNvSpPr/>
          <p:nvPr/>
        </p:nvSpPr>
        <p:spPr>
          <a:xfrm>
            <a:off x="4542674" y="6049019"/>
            <a:ext cx="3999895" cy="1296169"/>
          </a:xfrm>
          <a:custGeom>
            <a:rect l="l" t="t" r="r" b="b"/>
            <a:pathLst>
              <a:path w="3999895" h="1296169">
                <a:moveTo>
                  <a:pt x="0" y="0"/>
                </a:moveTo>
                <a:lnTo>
                  <a:pt x="3999895" y="0"/>
                </a:lnTo>
                <a:lnTo>
                  <a:pt x="3999895" y="1296169"/>
                </a:lnTo>
                <a:lnTo>
                  <a:pt x="0" y="1296169"/>
                </a:lnTo>
                <a:lnTo>
                  <a:pt x="0" y="0"/>
                </a:lnTo>
                <a:close/>
              </a:path>
            </a:pathLst>
          </a:custGeom>
          <a:blipFill>
            <a:blip r:embed="rId10"/>
            <a:stretch>
              <a:fillRect/>
            </a:stretch>
          </a:blipFill>
        </p:spPr>
        <p:txBody>
          <a:bodyPr/>
          <a:lstStyle/>
          <a:p/>
        </p:txBody>
      </p:sp>
      <p:sp>
        <p:nvSpPr>
          <p:cNvPr id="11" name="Freeform 11"/>
          <p:cNvSpPr/>
          <p:nvPr/>
        </p:nvSpPr>
        <p:spPr>
          <a:xfrm>
            <a:off x="9144000" y="5570949"/>
            <a:ext cx="1995147" cy="2207256"/>
          </a:xfrm>
          <a:custGeom>
            <a:rect l="l" t="t" r="r" b="b"/>
            <a:pathLst>
              <a:path w="1995146" h="2207256">
                <a:moveTo>
                  <a:pt x="0" y="0"/>
                </a:moveTo>
                <a:lnTo>
                  <a:pt x="1995147" y="0"/>
                </a:lnTo>
                <a:lnTo>
                  <a:pt x="1995147" y="2207256"/>
                </a:lnTo>
                <a:lnTo>
                  <a:pt x="0" y="2207256"/>
                </a:lnTo>
                <a:lnTo>
                  <a:pt x="0" y="0"/>
                </a:lnTo>
                <a:close/>
              </a:path>
            </a:pathLst>
          </a:custGeom>
          <a:blipFill>
            <a:blip r:embed="rId11"/>
            <a:stretch>
              <a:fillRect/>
            </a:stretch>
          </a:blipFill>
        </p:spPr>
        <p:txBody>
          <a:bodyPr/>
          <a:lstStyle/>
          <a:p/>
        </p:txBody>
      </p:sp>
      <p:sp>
        <p:nvSpPr>
          <p:cNvPr id="12" name="Freeform 12"/>
          <p:cNvSpPr/>
          <p:nvPr/>
        </p:nvSpPr>
        <p:spPr>
          <a:xfrm>
            <a:off x="238521" y="7537325"/>
            <a:ext cx="4304152" cy="1528839"/>
          </a:xfrm>
          <a:custGeom>
            <a:rect l="l" t="t" r="r" b="b"/>
            <a:pathLst>
              <a:path w="4304152" h="1528839">
                <a:moveTo>
                  <a:pt x="0" y="0"/>
                </a:moveTo>
                <a:lnTo>
                  <a:pt x="4304153" y="0"/>
                </a:lnTo>
                <a:lnTo>
                  <a:pt x="4304153" y="1528838"/>
                </a:lnTo>
                <a:lnTo>
                  <a:pt x="0" y="1528838"/>
                </a:lnTo>
                <a:lnTo>
                  <a:pt x="0" y="0"/>
                </a:lnTo>
                <a:close/>
              </a:path>
            </a:pathLst>
          </a:custGeom>
          <a:blipFill>
            <a:blip r:embed="rId12"/>
            <a:stretch>
              <a:fillRect t="-26923" b="-31438"/>
            </a:stretch>
          </a:blipFill>
        </p:spPr>
        <p:txBody>
          <a:bodyPr/>
          <a:lstStyle/>
          <a:p/>
        </p:txBody>
      </p:sp>
      <p:sp>
        <p:nvSpPr>
          <p:cNvPr id="13" name="Freeform 13"/>
          <p:cNvSpPr/>
          <p:nvPr/>
        </p:nvSpPr>
        <p:spPr>
          <a:xfrm>
            <a:off x="5010850" y="7940130"/>
            <a:ext cx="4789879" cy="1092092"/>
          </a:xfrm>
          <a:custGeom>
            <a:rect l="l" t="t" r="r" b="b"/>
            <a:pathLst>
              <a:path w="4789879" h="1092092">
                <a:moveTo>
                  <a:pt x="0" y="0"/>
                </a:moveTo>
                <a:lnTo>
                  <a:pt x="4789879" y="0"/>
                </a:lnTo>
                <a:lnTo>
                  <a:pt x="4789879" y="1092092"/>
                </a:lnTo>
                <a:lnTo>
                  <a:pt x="0" y="1092092"/>
                </a:lnTo>
                <a:lnTo>
                  <a:pt x="0" y="0"/>
                </a:lnTo>
                <a:close/>
              </a:path>
            </a:pathLst>
          </a:custGeom>
          <a:blipFill>
            <a:blip r:embed="rId13"/>
            <a:stretch>
              <a:fillRect/>
            </a:stretch>
          </a:blipFill>
        </p:spPr>
        <p:txBody>
          <a:bodyPr/>
          <a:lstStyle/>
          <a:p/>
        </p:txBody>
      </p:sp>
      <p:sp>
        <p:nvSpPr>
          <p:cNvPr id="14" name="Freeform 14"/>
          <p:cNvSpPr/>
          <p:nvPr/>
        </p:nvSpPr>
        <p:spPr>
          <a:xfrm>
            <a:off x="2052384" y="9258300"/>
            <a:ext cx="4980579" cy="754051"/>
          </a:xfrm>
          <a:custGeom>
            <a:rect l="l" t="t" r="r" b="b"/>
            <a:pathLst>
              <a:path w="4980579" h="754051">
                <a:moveTo>
                  <a:pt x="0" y="0"/>
                </a:moveTo>
                <a:lnTo>
                  <a:pt x="4980579" y="0"/>
                </a:lnTo>
                <a:lnTo>
                  <a:pt x="4980579" y="754051"/>
                </a:lnTo>
                <a:lnTo>
                  <a:pt x="0" y="754051"/>
                </a:lnTo>
                <a:lnTo>
                  <a:pt x="0" y="0"/>
                </a:lnTo>
                <a:close/>
              </a:path>
            </a:pathLst>
          </a:custGeom>
          <a:blipFill>
            <a:blip r:embed="rId14"/>
            <a:stretch>
              <a:fillRect t="-131797" b="-139950"/>
            </a:stretch>
          </a:blipFill>
        </p:spPr>
        <p:txBody>
          <a:bodyPr/>
          <a:lstStyle/>
          <a:p/>
        </p:txBody>
      </p:sp>
      <p:sp>
        <p:nvSpPr>
          <p:cNvPr id="15" name="TextBox 15"/>
          <p:cNvSpPr txBox="1"/>
          <p:nvPr/>
        </p:nvSpPr>
        <p:spPr>
          <a:xfrm>
            <a:off x="1950988" y="485622"/>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rb.gy/q8spyo"/>
              </a:rPr>
              <a:t>https://rb.gy/q8spyo</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50</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Convenience Foods Market Report 2024</dc:title>
  <cp:lastModifiedBy>decipher market</cp:lastModifiedBy>
  <cp:revision>2</cp:revision>
  <dcterms:created xsi:type="dcterms:W3CDTF">2006-08-16T00:00:00Z</dcterms:created>
  <dcterms:modified xsi:type="dcterms:W3CDTF">2024-04-13T02:35:38Z</dcterms:modified>
</cp:coreProperties>
</file>