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 Semi-Bold" panose="020B0604020202020204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Poppins" panose="00000500000000000000" pitchFamily="2" charset="0"/>
      <p:regular r:id="rId20"/>
    </p:embeddedFont>
    <p:embeddedFont>
      <p:font typeface="Poppins Bold" panose="00000800000000000000" charset="0"/>
      <p:regular r:id="rId21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11" Type="http://schemas.openxmlformats.org/officeDocument/2006/relationships/image" Target="../media/image18.jpeg" /><Relationship Id="rId12" Type="http://schemas.openxmlformats.org/officeDocument/2006/relationships/image" Target="../media/image19.jpeg" /><Relationship Id="rId13" Type="http://schemas.openxmlformats.org/officeDocument/2006/relationships/image" Target="../media/image20.jpeg" /><Relationship Id="rId14" Type="http://schemas.openxmlformats.org/officeDocument/2006/relationships/image" Target="../media/image21.jpeg" /><Relationship Id="rId15" Type="http://schemas.openxmlformats.org/officeDocument/2006/relationships/image" Target="../media/image22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hyperlink" Target="https://tinyurl.com/mrx27pdk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296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782041" y="2441864"/>
            <a:ext cx="14723918" cy="5403273"/>
            <a:chExt cx="3877904" cy="14230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77904" cy="1423084"/>
            </a:xfrm>
            <a:custGeom>
              <a:rect l="l" t="t" r="r" b="b"/>
              <a:pathLst>
                <a:path w="3877904" h="1423084">
                  <a:moveTo>
                    <a:pt x="0" y="0"/>
                  </a:moveTo>
                  <a:lnTo>
                    <a:pt x="3877904" y="0"/>
                  </a:lnTo>
                  <a:lnTo>
                    <a:pt x="3877904" y="1423084"/>
                  </a:lnTo>
                  <a:lnTo>
                    <a:pt x="0" y="1423084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877904" cy="1461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89859" y="2905048"/>
            <a:ext cx="14308282" cy="3889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099"/>
              </a:lnSpc>
            </a:pPr>
            <a:r>
              <a:rPr lang="en-US" sz="9999">
                <a:solidFill>
                  <a:srgbClr val="000000"/>
                </a:solidFill>
                <a:latin typeface="Canva Sans"/>
              </a:rPr>
              <a:t>GLOBAL </a:t>
            </a:r>
          </a:p>
          <a:p>
            <a:pPr>
              <a:lnSpc>
                <a:spcPts val="10099"/>
              </a:lnSpc>
            </a:pPr>
            <a:r>
              <a:rPr lang="en-US" sz="9999">
                <a:solidFill>
                  <a:srgbClr val="000000"/>
                </a:solidFill>
                <a:latin typeface="Canva Sans"/>
              </a:rPr>
              <a:t>CONTAINER HANDLER </a:t>
            </a:r>
          </a:p>
          <a:p>
            <a:pPr>
              <a:lnSpc>
                <a:spcPts val="10099"/>
              </a:lnSpc>
            </a:pPr>
            <a:r>
              <a:rPr lang="en-US" sz="9999">
                <a:solidFill>
                  <a:srgbClr val="000000"/>
                </a:solidFill>
                <a:latin typeface="Canva Sans"/>
              </a:rPr>
              <a:t>MARKET REPORT 2024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47926" y="6974321"/>
            <a:ext cx="879214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" r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463846" y="2262007"/>
            <a:ext cx="15360307" cy="5762986"/>
            <a:chExt cx="4595809" cy="17242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5809" cy="1724287"/>
            </a:xfrm>
            <a:custGeom>
              <a:rect l="l" t="t" r="r" b="b"/>
              <a:pathLst>
                <a:path w="4595809" h="1724287">
                  <a:moveTo>
                    <a:pt x="25705" y="0"/>
                  </a:moveTo>
                  <a:lnTo>
                    <a:pt x="4570104" y="0"/>
                  </a:lnTo>
                  <a:cubicBezTo>
                    <a:pt x="4584300" y="0"/>
                    <a:pt x="4595809" y="11509"/>
                    <a:pt x="4595809" y="25705"/>
                  </a:cubicBezTo>
                  <a:lnTo>
                    <a:pt x="4595809" y="1698582"/>
                  </a:lnTo>
                  <a:cubicBezTo>
                    <a:pt x="4595809" y="1712778"/>
                    <a:pt x="4584300" y="1724287"/>
                    <a:pt x="4570104" y="1724287"/>
                  </a:cubicBezTo>
                  <a:lnTo>
                    <a:pt x="25705" y="1724287"/>
                  </a:lnTo>
                  <a:cubicBezTo>
                    <a:pt x="11509" y="1724287"/>
                    <a:pt x="0" y="1712778"/>
                    <a:pt x="0" y="1698582"/>
                  </a:cubicBezTo>
                  <a:lnTo>
                    <a:pt x="0" y="25705"/>
                  </a:lnTo>
                  <a:cubicBezTo>
                    <a:pt x="0" y="11509"/>
                    <a:pt x="11509" y="0"/>
                    <a:pt x="25705" y="0"/>
                  </a:cubicBez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5809" cy="1762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257093" y="2570330"/>
            <a:ext cx="7747837" cy="799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2"/>
              </a:lnSpc>
            </a:pPr>
            <a:r>
              <a:rPr lang="en-US" sz="5722">
                <a:solidFill>
                  <a:srgbClr val="000000"/>
                </a:solidFill>
                <a:latin typeface="Canva Sans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3796" y="3680777"/>
            <a:ext cx="14960408" cy="3913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43"/>
              </a:lnSpc>
              <a:spcBef>
                <a:spcPct val="0"/>
              </a:spcBef>
            </a:pPr>
            <a:r>
              <a:rPr lang="en-US" sz="4300">
                <a:solidFill>
                  <a:srgbClr val="000000"/>
                </a:solidFill>
                <a:latin typeface="Arial"/>
              </a:rPr>
              <a:t>A container handler is a specialized forklift that can stack empty containers as well as lift and move heavy full containers. Their movement and operation are smooth and accurate, and they come in a variety of functions and designs to fit any container handling need. They are made to maximize productivity, with ergonomics and safety at the forefront of the design and usage.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5583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62248" y="498313"/>
            <a:ext cx="7963503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6500">
                <a:solidFill>
                  <a:srgbClr val="000000"/>
                </a:solidFill>
                <a:latin typeface="Canva Sans"/>
              </a:rPr>
              <a:t>KEY INSIGHTS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84427" y="2117563"/>
            <a:ext cx="7318333" cy="2215619"/>
            <a:chExt cx="860407" cy="2604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5788" y="0"/>
                  </a:moveTo>
                  <a:lnTo>
                    <a:pt x="754619" y="0"/>
                  </a:lnTo>
                  <a:cubicBezTo>
                    <a:pt x="813044" y="0"/>
                    <a:pt x="860407" y="47363"/>
                    <a:pt x="860407" y="105788"/>
                  </a:cubicBezTo>
                  <a:lnTo>
                    <a:pt x="860407" y="154700"/>
                  </a:lnTo>
                  <a:cubicBezTo>
                    <a:pt x="860407" y="213125"/>
                    <a:pt x="813044" y="260488"/>
                    <a:pt x="754619" y="260488"/>
                  </a:cubicBezTo>
                  <a:lnTo>
                    <a:pt x="105788" y="260488"/>
                  </a:lnTo>
                  <a:cubicBezTo>
                    <a:pt x="47363" y="260488"/>
                    <a:pt x="0" y="213125"/>
                    <a:pt x="0" y="154700"/>
                  </a:cubicBezTo>
                  <a:lnTo>
                    <a:pt x="0" y="105788"/>
                  </a:lnTo>
                  <a:cubicBezTo>
                    <a:pt x="0" y="47363"/>
                    <a:pt x="47363" y="0"/>
                    <a:pt x="105788" y="0"/>
                  </a:cubicBezTo>
                  <a:close/>
                </a:path>
              </a:pathLst>
            </a:custGeom>
            <a:solidFill>
              <a:srgbClr val="3A588B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85690" y="2389790"/>
            <a:ext cx="1787518" cy="1785284"/>
          </a:xfrm>
          <a:custGeom>
            <a:rect l="l" t="t" r="r" b="b"/>
            <a:pathLst>
              <a:path w="1787518" h="1785284">
                <a:moveTo>
                  <a:pt x="0" y="0"/>
                </a:moveTo>
                <a:lnTo>
                  <a:pt x="1787519" y="0"/>
                </a:lnTo>
                <a:lnTo>
                  <a:pt x="1787519" y="1785284"/>
                </a:lnTo>
                <a:lnTo>
                  <a:pt x="0" y="17852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8" name="Group 8"/>
          <p:cNvGrpSpPr/>
          <p:nvPr/>
        </p:nvGrpSpPr>
        <p:grpSpPr>
          <a:xfrm>
            <a:off x="10744015" y="2318346"/>
            <a:ext cx="1761193" cy="1761193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979536" y="2795742"/>
            <a:ext cx="1290150" cy="69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8"/>
              </a:lnSpc>
              <a:spcBef>
                <a:spcPct val="0"/>
              </a:spcBef>
            </a:pPr>
            <a:r>
              <a:rPr lang="en-US" sz="3799">
                <a:solidFill>
                  <a:srgbClr val="3A6AD6"/>
                </a:solidFill>
                <a:latin typeface="Poppins Bold"/>
              </a:rPr>
              <a:t>2016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484427" y="7042681"/>
            <a:ext cx="7318333" cy="2215619"/>
            <a:chExt cx="860407" cy="2604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5788" y="0"/>
                  </a:moveTo>
                  <a:lnTo>
                    <a:pt x="754619" y="0"/>
                  </a:lnTo>
                  <a:cubicBezTo>
                    <a:pt x="813044" y="0"/>
                    <a:pt x="860407" y="47363"/>
                    <a:pt x="860407" y="105788"/>
                  </a:cubicBezTo>
                  <a:lnTo>
                    <a:pt x="860407" y="154700"/>
                  </a:lnTo>
                  <a:cubicBezTo>
                    <a:pt x="860407" y="213125"/>
                    <a:pt x="813044" y="260488"/>
                    <a:pt x="754619" y="260488"/>
                  </a:cubicBezTo>
                  <a:lnTo>
                    <a:pt x="105788" y="260488"/>
                  </a:lnTo>
                  <a:cubicBezTo>
                    <a:pt x="47363" y="260488"/>
                    <a:pt x="0" y="213125"/>
                    <a:pt x="0" y="154700"/>
                  </a:cubicBezTo>
                  <a:lnTo>
                    <a:pt x="0" y="105788"/>
                  </a:lnTo>
                  <a:cubicBezTo>
                    <a:pt x="0" y="47363"/>
                    <a:pt x="47363" y="0"/>
                    <a:pt x="105788" y="0"/>
                  </a:cubicBezTo>
                  <a:close/>
                </a:path>
              </a:pathLst>
            </a:custGeom>
            <a:solidFill>
              <a:srgbClr val="3A588B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0785690" y="7314908"/>
            <a:ext cx="1787518" cy="1785284"/>
          </a:xfrm>
          <a:custGeom>
            <a:rect l="l" t="t" r="r" b="b"/>
            <a:pathLst>
              <a:path w="1787518" h="1785284">
                <a:moveTo>
                  <a:pt x="0" y="0"/>
                </a:moveTo>
                <a:lnTo>
                  <a:pt x="1787519" y="0"/>
                </a:lnTo>
                <a:lnTo>
                  <a:pt x="1787519" y="1785284"/>
                </a:lnTo>
                <a:lnTo>
                  <a:pt x="0" y="17852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6" name="Group 16"/>
          <p:cNvGrpSpPr/>
          <p:nvPr/>
        </p:nvGrpSpPr>
        <p:grpSpPr>
          <a:xfrm>
            <a:off x="10744015" y="7243464"/>
            <a:ext cx="1761193" cy="1761193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979536" y="7650126"/>
            <a:ext cx="1290150" cy="1219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9"/>
              </a:lnSpc>
            </a:pPr>
            <a:r>
              <a:rPr lang="en-US" sz="3799">
                <a:solidFill>
                  <a:srgbClr val="3A6AD6"/>
                </a:solidFill>
                <a:latin typeface="Poppins Bold"/>
              </a:rPr>
              <a:t>2023- 2030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269687" y="2416468"/>
            <a:ext cx="5393023" cy="1457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4100">
                <a:solidFill>
                  <a:srgbClr val="FFFFFF"/>
                </a:solidFill>
                <a:latin typeface="Poppins"/>
              </a:rPr>
              <a:t>USD 1,452.75 Million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505208" y="7351208"/>
            <a:ext cx="4917138" cy="151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0"/>
              </a:lnSpc>
            </a:pPr>
            <a:r>
              <a:rPr lang="en-US" sz="4214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5900"/>
              </a:lnSpc>
              <a:spcBef>
                <a:spcPct val="0"/>
              </a:spcBef>
            </a:pPr>
            <a:r>
              <a:rPr lang="en-US" sz="4214">
                <a:solidFill>
                  <a:srgbClr val="FFFFFF"/>
                </a:solidFill>
                <a:latin typeface="Poppins"/>
              </a:rPr>
              <a:t>5.74%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484427" y="4579562"/>
            <a:ext cx="7318333" cy="2215619"/>
            <a:chExt cx="860407" cy="2604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5788" y="0"/>
                  </a:moveTo>
                  <a:lnTo>
                    <a:pt x="754619" y="0"/>
                  </a:lnTo>
                  <a:cubicBezTo>
                    <a:pt x="813044" y="0"/>
                    <a:pt x="860407" y="47363"/>
                    <a:pt x="860407" y="105788"/>
                  </a:cubicBezTo>
                  <a:lnTo>
                    <a:pt x="860407" y="154700"/>
                  </a:lnTo>
                  <a:cubicBezTo>
                    <a:pt x="860407" y="213125"/>
                    <a:pt x="813044" y="260488"/>
                    <a:pt x="754619" y="260488"/>
                  </a:cubicBezTo>
                  <a:lnTo>
                    <a:pt x="105788" y="260488"/>
                  </a:lnTo>
                  <a:cubicBezTo>
                    <a:pt x="47363" y="260488"/>
                    <a:pt x="0" y="213125"/>
                    <a:pt x="0" y="154700"/>
                  </a:cubicBezTo>
                  <a:lnTo>
                    <a:pt x="0" y="105788"/>
                  </a:lnTo>
                  <a:cubicBezTo>
                    <a:pt x="0" y="47363"/>
                    <a:pt x="47363" y="0"/>
                    <a:pt x="105788" y="0"/>
                  </a:cubicBezTo>
                  <a:close/>
                </a:path>
              </a:pathLst>
            </a:custGeom>
            <a:solidFill>
              <a:srgbClr val="3A588B"/>
            </a:solidFill>
          </p:spPr>
          <p:txBody>
            <a:bodyPr/>
            <a:lstStyle/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0785690" y="4851789"/>
            <a:ext cx="1787518" cy="1785284"/>
          </a:xfrm>
          <a:custGeom>
            <a:rect l="l" t="t" r="r" b="b"/>
            <a:pathLst>
              <a:path w="1787518" h="1785284">
                <a:moveTo>
                  <a:pt x="0" y="0"/>
                </a:moveTo>
                <a:lnTo>
                  <a:pt x="1787519" y="0"/>
                </a:lnTo>
                <a:lnTo>
                  <a:pt x="1787519" y="1785284"/>
                </a:lnTo>
                <a:lnTo>
                  <a:pt x="0" y="17852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26" name="Group 26"/>
          <p:cNvGrpSpPr/>
          <p:nvPr/>
        </p:nvGrpSpPr>
        <p:grpSpPr>
          <a:xfrm>
            <a:off x="10744015" y="4780346"/>
            <a:ext cx="1761193" cy="1761193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0979536" y="5257741"/>
            <a:ext cx="1290150" cy="69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8"/>
              </a:lnSpc>
              <a:spcBef>
                <a:spcPct val="0"/>
              </a:spcBef>
            </a:pPr>
            <a:r>
              <a:rPr lang="en-US" sz="3799">
                <a:solidFill>
                  <a:srgbClr val="3A6AD6"/>
                </a:solidFill>
                <a:latin typeface="Poppins Bold"/>
              </a:rPr>
              <a:t>2028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476620" y="4879027"/>
            <a:ext cx="5186089" cy="1466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5"/>
              </a:lnSpc>
            </a:pPr>
            <a:r>
              <a:rPr lang="en-US" sz="4103">
                <a:solidFill>
                  <a:srgbClr val="FFFFFF"/>
                </a:solidFill>
                <a:latin typeface="Poppins"/>
              </a:rPr>
              <a:t>FORECAAST</a:t>
            </a:r>
          </a:p>
          <a:p>
            <a:pPr algn="ctr">
              <a:lnSpc>
                <a:spcPts val="5745"/>
              </a:lnSpc>
              <a:spcBef>
                <a:spcPct val="0"/>
              </a:spcBef>
            </a:pPr>
            <a:r>
              <a:rPr lang="en-US" sz="4103">
                <a:solidFill>
                  <a:srgbClr val="FFFFFF"/>
                </a:solidFill>
                <a:latin typeface="Poppins"/>
              </a:rPr>
              <a:t>USD 2,085.94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787" b="-8104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467223" y="200888"/>
            <a:ext cx="17353555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000000"/>
                </a:solidFill>
                <a:latin typeface="Canva Sans"/>
              </a:rPr>
              <a:t>REVENUE MARKET SHARE BY SEGMENTS 2022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55009" y="6159250"/>
            <a:ext cx="1904628" cy="1904628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81296" y="0"/>
                  </a:moveTo>
                  <a:lnTo>
                    <a:pt x="731504" y="0"/>
                  </a:lnTo>
                  <a:cubicBezTo>
                    <a:pt x="753065" y="0"/>
                    <a:pt x="773743" y="8565"/>
                    <a:pt x="788989" y="23811"/>
                  </a:cubicBezTo>
                  <a:cubicBezTo>
                    <a:pt x="804235" y="39057"/>
                    <a:pt x="812800" y="59735"/>
                    <a:pt x="812800" y="81296"/>
                  </a:cubicBezTo>
                  <a:lnTo>
                    <a:pt x="812800" y="731504"/>
                  </a:lnTo>
                  <a:cubicBezTo>
                    <a:pt x="812800" y="753065"/>
                    <a:pt x="804235" y="773743"/>
                    <a:pt x="788989" y="788989"/>
                  </a:cubicBezTo>
                  <a:cubicBezTo>
                    <a:pt x="773743" y="804235"/>
                    <a:pt x="753065" y="812800"/>
                    <a:pt x="731504" y="812800"/>
                  </a:cubicBezTo>
                  <a:lnTo>
                    <a:pt x="81296" y="812800"/>
                  </a:lnTo>
                  <a:cubicBezTo>
                    <a:pt x="59735" y="812800"/>
                    <a:pt x="39057" y="804235"/>
                    <a:pt x="23811" y="788989"/>
                  </a:cubicBezTo>
                  <a:cubicBezTo>
                    <a:pt x="8565" y="773743"/>
                    <a:pt x="0" y="753065"/>
                    <a:pt x="0" y="731504"/>
                  </a:cubicBezTo>
                  <a:lnTo>
                    <a:pt x="0" y="81296"/>
                  </a:lnTo>
                  <a:cubicBezTo>
                    <a:pt x="0" y="59735"/>
                    <a:pt x="8565" y="39057"/>
                    <a:pt x="23811" y="23811"/>
                  </a:cubicBezTo>
                  <a:cubicBezTo>
                    <a:pt x="39057" y="8565"/>
                    <a:pt x="59735" y="0"/>
                    <a:pt x="81296" y="0"/>
                  </a:cubicBezTo>
                  <a:close/>
                </a:path>
              </a:pathLst>
            </a:custGeom>
            <a:solidFill>
              <a:srgbClr val="7DCB77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57919" y="6362159"/>
            <a:ext cx="5264425" cy="2654219"/>
            <a:chExt cx="1511671" cy="76215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11671" cy="762155"/>
            </a:xfrm>
            <a:custGeom>
              <a:rect l="l" t="t" r="r" b="b"/>
              <a:pathLst>
                <a:path w="1511671" h="762155">
                  <a:moveTo>
                    <a:pt x="29412" y="0"/>
                  </a:moveTo>
                  <a:lnTo>
                    <a:pt x="1482259" y="0"/>
                  </a:lnTo>
                  <a:cubicBezTo>
                    <a:pt x="1498503" y="0"/>
                    <a:pt x="1511671" y="13168"/>
                    <a:pt x="1511671" y="29412"/>
                  </a:cubicBezTo>
                  <a:lnTo>
                    <a:pt x="1511671" y="732743"/>
                  </a:lnTo>
                  <a:cubicBezTo>
                    <a:pt x="1511671" y="748986"/>
                    <a:pt x="1498503" y="762155"/>
                    <a:pt x="1482259" y="762155"/>
                  </a:cubicBezTo>
                  <a:lnTo>
                    <a:pt x="29412" y="762155"/>
                  </a:lnTo>
                  <a:cubicBezTo>
                    <a:pt x="21612" y="762155"/>
                    <a:pt x="14130" y="759056"/>
                    <a:pt x="8615" y="753540"/>
                  </a:cubicBezTo>
                  <a:cubicBezTo>
                    <a:pt x="3099" y="748024"/>
                    <a:pt x="0" y="740543"/>
                    <a:pt x="0" y="732743"/>
                  </a:cubicBezTo>
                  <a:lnTo>
                    <a:pt x="0" y="29412"/>
                  </a:lnTo>
                  <a:cubicBezTo>
                    <a:pt x="0" y="13168"/>
                    <a:pt x="13168" y="0"/>
                    <a:pt x="2941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511671" cy="80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76649" y="6260705"/>
            <a:ext cx="1904628" cy="1904628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81296" y="0"/>
                  </a:moveTo>
                  <a:lnTo>
                    <a:pt x="731504" y="0"/>
                  </a:lnTo>
                  <a:cubicBezTo>
                    <a:pt x="753065" y="0"/>
                    <a:pt x="773743" y="8565"/>
                    <a:pt x="788989" y="23811"/>
                  </a:cubicBezTo>
                  <a:cubicBezTo>
                    <a:pt x="804235" y="39057"/>
                    <a:pt x="812800" y="59735"/>
                    <a:pt x="812800" y="81296"/>
                  </a:cubicBezTo>
                  <a:lnTo>
                    <a:pt x="812800" y="731504"/>
                  </a:lnTo>
                  <a:cubicBezTo>
                    <a:pt x="812800" y="753065"/>
                    <a:pt x="804235" y="773743"/>
                    <a:pt x="788989" y="788989"/>
                  </a:cubicBezTo>
                  <a:cubicBezTo>
                    <a:pt x="773743" y="804235"/>
                    <a:pt x="753065" y="812800"/>
                    <a:pt x="731504" y="812800"/>
                  </a:cubicBezTo>
                  <a:lnTo>
                    <a:pt x="81296" y="812800"/>
                  </a:lnTo>
                  <a:cubicBezTo>
                    <a:pt x="59735" y="812800"/>
                    <a:pt x="39057" y="804235"/>
                    <a:pt x="23811" y="788989"/>
                  </a:cubicBezTo>
                  <a:cubicBezTo>
                    <a:pt x="8565" y="773743"/>
                    <a:pt x="0" y="753065"/>
                    <a:pt x="0" y="731504"/>
                  </a:cubicBezTo>
                  <a:lnTo>
                    <a:pt x="0" y="81296"/>
                  </a:lnTo>
                  <a:cubicBezTo>
                    <a:pt x="0" y="59735"/>
                    <a:pt x="8565" y="39057"/>
                    <a:pt x="23811" y="23811"/>
                  </a:cubicBezTo>
                  <a:cubicBezTo>
                    <a:pt x="39057" y="8565"/>
                    <a:pt x="59735" y="0"/>
                    <a:pt x="81296" y="0"/>
                  </a:cubicBezTo>
                  <a:close/>
                </a:path>
              </a:pathLst>
            </a:custGeom>
            <a:solidFill>
              <a:srgbClr val="7DCB77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79559" y="6463614"/>
            <a:ext cx="5264425" cy="2654219"/>
            <a:chExt cx="1511671" cy="7621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671" cy="762155"/>
            </a:xfrm>
            <a:custGeom>
              <a:rect l="l" t="t" r="r" b="b"/>
              <a:pathLst>
                <a:path w="1511671" h="762155">
                  <a:moveTo>
                    <a:pt x="29412" y="0"/>
                  </a:moveTo>
                  <a:lnTo>
                    <a:pt x="1482259" y="0"/>
                  </a:lnTo>
                  <a:cubicBezTo>
                    <a:pt x="1498503" y="0"/>
                    <a:pt x="1511671" y="13168"/>
                    <a:pt x="1511671" y="29412"/>
                  </a:cubicBezTo>
                  <a:lnTo>
                    <a:pt x="1511671" y="732743"/>
                  </a:lnTo>
                  <a:cubicBezTo>
                    <a:pt x="1511671" y="748986"/>
                    <a:pt x="1498503" y="762155"/>
                    <a:pt x="1482259" y="762155"/>
                  </a:cubicBezTo>
                  <a:lnTo>
                    <a:pt x="29412" y="762155"/>
                  </a:lnTo>
                  <a:cubicBezTo>
                    <a:pt x="21612" y="762155"/>
                    <a:pt x="14130" y="759056"/>
                    <a:pt x="8615" y="753540"/>
                  </a:cubicBezTo>
                  <a:cubicBezTo>
                    <a:pt x="3099" y="748024"/>
                    <a:pt x="0" y="740543"/>
                    <a:pt x="0" y="732743"/>
                  </a:cubicBezTo>
                  <a:lnTo>
                    <a:pt x="0" y="29412"/>
                  </a:lnTo>
                  <a:cubicBezTo>
                    <a:pt x="0" y="13168"/>
                    <a:pt x="13168" y="0"/>
                    <a:pt x="2941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511671" cy="80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706986" y="6799704"/>
            <a:ext cx="5111011" cy="488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3903" spc="124">
                <a:solidFill>
                  <a:srgbClr val="000000"/>
                </a:solidFill>
                <a:latin typeface="Barlow Semi-Bold"/>
              </a:rPr>
              <a:t>Tonnage Segment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630279" y="7547360"/>
            <a:ext cx="5162985" cy="103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1"/>
              </a:lnSpc>
            </a:pPr>
            <a:r>
              <a:rPr lang="en-US" sz="3413" spc="109">
                <a:solidFill>
                  <a:srgbClr val="000000"/>
                </a:solidFill>
                <a:latin typeface="Barlow Semi-Bold"/>
              </a:rPr>
              <a:t>Below 30 Ton</a:t>
            </a:r>
          </a:p>
          <a:p>
            <a:pPr algn="ctr">
              <a:lnSpc>
                <a:spcPts val="4061"/>
              </a:lnSpc>
            </a:pPr>
            <a:r>
              <a:rPr lang="en-US" sz="3413" spc="109">
                <a:solidFill>
                  <a:srgbClr val="000000"/>
                </a:solidFill>
                <a:latin typeface="Barlow Semi-Bold"/>
              </a:rPr>
              <a:t>USD 431.20 Million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85972" y="6622638"/>
            <a:ext cx="5111011" cy="488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3903" spc="124">
                <a:solidFill>
                  <a:srgbClr val="000000"/>
                </a:solidFill>
                <a:latin typeface="Barlow Semi-Bold"/>
              </a:rPr>
              <a:t>Type Segment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08639" y="7547360"/>
            <a:ext cx="5162985" cy="103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1"/>
              </a:lnSpc>
            </a:pPr>
            <a:r>
              <a:rPr lang="en-US" sz="3413" spc="109">
                <a:solidFill>
                  <a:srgbClr val="000000"/>
                </a:solidFill>
                <a:latin typeface="Barlow Semi-Bold"/>
              </a:rPr>
              <a:t>Empty container handler</a:t>
            </a:r>
          </a:p>
          <a:p>
            <a:pPr algn="ctr">
              <a:lnSpc>
                <a:spcPts val="4061"/>
              </a:lnSpc>
            </a:pPr>
            <a:r>
              <a:rPr lang="en-US" sz="3413" spc="109">
                <a:solidFill>
                  <a:srgbClr val="000000"/>
                </a:solidFill>
                <a:latin typeface="Barlow Semi-Bold"/>
              </a:rPr>
              <a:t>USD 825.65 Million 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2627101" y="6260705"/>
            <a:ext cx="1904628" cy="1904628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81296" y="0"/>
                  </a:moveTo>
                  <a:lnTo>
                    <a:pt x="731504" y="0"/>
                  </a:lnTo>
                  <a:cubicBezTo>
                    <a:pt x="753065" y="0"/>
                    <a:pt x="773743" y="8565"/>
                    <a:pt x="788989" y="23811"/>
                  </a:cubicBezTo>
                  <a:cubicBezTo>
                    <a:pt x="804235" y="39057"/>
                    <a:pt x="812800" y="59735"/>
                    <a:pt x="812800" y="81296"/>
                  </a:cubicBezTo>
                  <a:lnTo>
                    <a:pt x="812800" y="731504"/>
                  </a:lnTo>
                  <a:cubicBezTo>
                    <a:pt x="812800" y="753065"/>
                    <a:pt x="804235" y="773743"/>
                    <a:pt x="788989" y="788989"/>
                  </a:cubicBezTo>
                  <a:cubicBezTo>
                    <a:pt x="773743" y="804235"/>
                    <a:pt x="753065" y="812800"/>
                    <a:pt x="731504" y="812800"/>
                  </a:cubicBezTo>
                  <a:lnTo>
                    <a:pt x="81296" y="812800"/>
                  </a:lnTo>
                  <a:cubicBezTo>
                    <a:pt x="59735" y="812800"/>
                    <a:pt x="39057" y="804235"/>
                    <a:pt x="23811" y="788989"/>
                  </a:cubicBezTo>
                  <a:cubicBezTo>
                    <a:pt x="8565" y="773743"/>
                    <a:pt x="0" y="753065"/>
                    <a:pt x="0" y="731504"/>
                  </a:cubicBezTo>
                  <a:lnTo>
                    <a:pt x="0" y="81296"/>
                  </a:lnTo>
                  <a:cubicBezTo>
                    <a:pt x="0" y="59735"/>
                    <a:pt x="8565" y="39057"/>
                    <a:pt x="23811" y="23811"/>
                  </a:cubicBezTo>
                  <a:cubicBezTo>
                    <a:pt x="39057" y="8565"/>
                    <a:pt x="59735" y="0"/>
                    <a:pt x="81296" y="0"/>
                  </a:cubicBezTo>
                  <a:close/>
                </a:path>
              </a:pathLst>
            </a:custGeom>
            <a:solidFill>
              <a:srgbClr val="7DCB77"/>
            </a:solidFill>
          </p:spPr>
          <p:txBody>
            <a:bodyPr/>
            <a:lstStyle/>
            <a:p/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830011" y="6463614"/>
            <a:ext cx="5264425" cy="2654219"/>
            <a:chExt cx="1511671" cy="76215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511671" cy="762155"/>
            </a:xfrm>
            <a:custGeom>
              <a:rect l="l" t="t" r="r" b="b"/>
              <a:pathLst>
                <a:path w="1511671" h="762155">
                  <a:moveTo>
                    <a:pt x="29412" y="0"/>
                  </a:moveTo>
                  <a:lnTo>
                    <a:pt x="1482259" y="0"/>
                  </a:lnTo>
                  <a:cubicBezTo>
                    <a:pt x="1498503" y="0"/>
                    <a:pt x="1511671" y="13168"/>
                    <a:pt x="1511671" y="29412"/>
                  </a:cubicBezTo>
                  <a:lnTo>
                    <a:pt x="1511671" y="732743"/>
                  </a:lnTo>
                  <a:cubicBezTo>
                    <a:pt x="1511671" y="748986"/>
                    <a:pt x="1498503" y="762155"/>
                    <a:pt x="1482259" y="762155"/>
                  </a:cubicBezTo>
                  <a:lnTo>
                    <a:pt x="29412" y="762155"/>
                  </a:lnTo>
                  <a:cubicBezTo>
                    <a:pt x="21612" y="762155"/>
                    <a:pt x="14130" y="759056"/>
                    <a:pt x="8615" y="753540"/>
                  </a:cubicBezTo>
                  <a:cubicBezTo>
                    <a:pt x="3099" y="748024"/>
                    <a:pt x="0" y="740543"/>
                    <a:pt x="0" y="732743"/>
                  </a:cubicBezTo>
                  <a:lnTo>
                    <a:pt x="0" y="29412"/>
                  </a:lnTo>
                  <a:cubicBezTo>
                    <a:pt x="0" y="13168"/>
                    <a:pt x="13168" y="0"/>
                    <a:pt x="2941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1511671" cy="80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2932705" y="6799704"/>
            <a:ext cx="5111011" cy="488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3903" spc="124">
                <a:solidFill>
                  <a:srgbClr val="000000"/>
                </a:solidFill>
                <a:latin typeface="Barlow Semi-Bold"/>
              </a:rPr>
              <a:t>End-User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932705" y="7547360"/>
            <a:ext cx="5162985" cy="103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1"/>
              </a:lnSpc>
            </a:pPr>
            <a:r>
              <a:rPr lang="en-US" sz="3413" spc="109">
                <a:solidFill>
                  <a:srgbClr val="000000"/>
                </a:solidFill>
                <a:latin typeface="Barlow Semi-Bold"/>
              </a:rPr>
              <a:t>Port &amp; Dock</a:t>
            </a:r>
          </a:p>
          <a:p>
            <a:pPr algn="ctr">
              <a:lnSpc>
                <a:spcPts val="4061"/>
              </a:lnSpc>
            </a:pPr>
            <a:r>
              <a:rPr lang="en-US" sz="3413" spc="109">
                <a:solidFill>
                  <a:srgbClr val="000000"/>
                </a:solidFill>
                <a:latin typeface="Barlow Semi-Bold"/>
              </a:rPr>
              <a:t>USD 1,140.32 Million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4D8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028700"/>
            <a:ext cx="11205204" cy="9258300"/>
          </a:xfrm>
          <a:custGeom>
            <a:rect l="l" t="t" r="r" b="b"/>
            <a:pathLst>
              <a:path w="11205204" h="9258300">
                <a:moveTo>
                  <a:pt x="0" y="0"/>
                </a:moveTo>
                <a:lnTo>
                  <a:pt x="11205204" y="0"/>
                </a:lnTo>
                <a:lnTo>
                  <a:pt x="11205204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271967" y="130174"/>
            <a:ext cx="18016034" cy="75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spc="143">
                <a:solidFill>
                  <a:srgbClr val="FFFFFF"/>
                </a:solidFill>
                <a:latin typeface="Canva Sans"/>
              </a:rPr>
              <a:t>Global Container Handler Market Revenue share for 2022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778511" y="5210175"/>
            <a:ext cx="8509489" cy="1640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0"/>
              </a:lnSpc>
            </a:pPr>
            <a:r>
              <a:rPr lang="en-US" sz="6000" spc="192">
                <a:solidFill>
                  <a:srgbClr val="FFFFFF"/>
                </a:solidFill>
                <a:latin typeface="Barlow Semi-Bold"/>
              </a:rPr>
              <a:t>North America </a:t>
            </a:r>
          </a:p>
          <a:p>
            <a:pPr algn="ctr">
              <a:lnSpc>
                <a:spcPts val="6360"/>
              </a:lnSpc>
            </a:pPr>
            <a:r>
              <a:rPr lang="en-US" sz="6000" spc="192">
                <a:solidFill>
                  <a:srgbClr val="FFFFFF"/>
                </a:solidFill>
                <a:latin typeface="Barlow Semi-Bold"/>
              </a:rPr>
              <a:t> USD 543.18 Million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5937564" y="1729120"/>
            <a:ext cx="8737077" cy="3220254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2299" y="5301656"/>
            <a:ext cx="9552342" cy="3256224"/>
            <a:chExt cx="7487197" cy="25522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4C3643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22299" y="1729120"/>
            <a:ext cx="9552342" cy="3220254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924846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895316" y="2227339"/>
            <a:ext cx="2453967" cy="2223815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4C3643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613359" y="5739136"/>
            <a:ext cx="2735923" cy="2223815"/>
            <a:chExt cx="2144437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924846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6219737" y="3017417"/>
            <a:ext cx="743257" cy="64366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C3643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6219737" y="6589953"/>
            <a:ext cx="743257" cy="643660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924846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3895316" y="2963720"/>
            <a:ext cx="2453967" cy="57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7"/>
              </a:lnSpc>
              <a:spcBef>
                <a:spcPct val="0"/>
              </a:spcBef>
            </a:pPr>
            <a:r>
              <a:rPr lang="en-US" sz="3405" spc="108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613359" y="6589921"/>
            <a:ext cx="3017880" cy="57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7"/>
              </a:lnSpc>
              <a:spcBef>
                <a:spcPct val="0"/>
              </a:spcBef>
            </a:pPr>
            <a:r>
              <a:rPr lang="en-US" sz="3405" spc="108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24831" y="1996222"/>
            <a:ext cx="7503359" cy="273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99"/>
              </a:lnSpc>
            </a:pPr>
            <a:r>
              <a:rPr lang="en-US" sz="4999" spc="159">
                <a:solidFill>
                  <a:srgbClr val="FFFFFF"/>
                </a:solidFill>
                <a:latin typeface="Barlow Semi-Bold"/>
              </a:rPr>
              <a:t>Rising international trades owing to globalization and industrialization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913196" y="5905550"/>
            <a:ext cx="7279530" cy="205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99"/>
              </a:lnSpc>
            </a:pPr>
            <a:r>
              <a:rPr lang="en-US" sz="4999" spc="159">
                <a:solidFill>
                  <a:srgbClr val="FFFFFF"/>
                </a:solidFill>
                <a:latin typeface="Barlow Semi-Bold"/>
              </a:rPr>
              <a:t>Higher cost associated with use of container handler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463846" y="1924303"/>
            <a:ext cx="15360307" cy="6724145"/>
            <a:chExt cx="4595809" cy="20118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5809" cy="2011866"/>
            </a:xfrm>
            <a:custGeom>
              <a:rect l="l" t="t" r="r" b="b"/>
              <a:pathLst>
                <a:path w="4595809" h="2011866">
                  <a:moveTo>
                    <a:pt x="25705" y="0"/>
                  </a:moveTo>
                  <a:lnTo>
                    <a:pt x="4570104" y="0"/>
                  </a:lnTo>
                  <a:cubicBezTo>
                    <a:pt x="4584300" y="0"/>
                    <a:pt x="4595809" y="11509"/>
                    <a:pt x="4595809" y="25705"/>
                  </a:cubicBezTo>
                  <a:lnTo>
                    <a:pt x="4595809" y="1986161"/>
                  </a:lnTo>
                  <a:cubicBezTo>
                    <a:pt x="4595809" y="2000358"/>
                    <a:pt x="4584300" y="2011866"/>
                    <a:pt x="4570104" y="2011866"/>
                  </a:cubicBezTo>
                  <a:lnTo>
                    <a:pt x="25705" y="2011866"/>
                  </a:lnTo>
                  <a:cubicBezTo>
                    <a:pt x="11509" y="2011866"/>
                    <a:pt x="0" y="2000358"/>
                    <a:pt x="0" y="1986161"/>
                  </a:cubicBezTo>
                  <a:lnTo>
                    <a:pt x="0" y="25705"/>
                  </a:lnTo>
                  <a:cubicBezTo>
                    <a:pt x="0" y="11509"/>
                    <a:pt x="11509" y="0"/>
                    <a:pt x="25705" y="0"/>
                  </a:cubicBez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5809" cy="20499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724559" y="2274240"/>
            <a:ext cx="8838882" cy="757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4"/>
              </a:lnSpc>
            </a:pPr>
            <a:r>
              <a:rPr lang="en-US" sz="5499">
                <a:solidFill>
                  <a:srgbClr val="000000"/>
                </a:solidFill>
                <a:latin typeface="Canva Sans"/>
              </a:rPr>
              <a:t>AUTHOR'S PERSPECTIVE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3796" y="3282043"/>
            <a:ext cx="14960408" cy="515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9" lvl="1" indent="-431805">
              <a:lnSpc>
                <a:spcPts val="404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Arial"/>
              </a:rPr>
              <a:t>Global Container Handler Market Report 2023 talks about crucial market insights with the help of segments and sub-segments analysis.</a:t>
            </a:r>
          </a:p>
          <a:p>
            <a:pPr marL="863609" lvl="1" indent="-431805">
              <a:lnSpc>
                <a:spcPts val="404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Arial"/>
              </a:rPr>
              <a:t> Empty container handlers have outstanding agility and mobility.</a:t>
            </a:r>
          </a:p>
          <a:p>
            <a:pPr marL="863609" lvl="1" indent="-431805">
              <a:lnSpc>
                <a:spcPts val="404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Arial"/>
              </a:rPr>
              <a:t>Container handlers with a lifting capacity of up to 30 tonnes are commonly used for light-duty applications. </a:t>
            </a:r>
          </a:p>
          <a:p>
            <a:pPr marL="863609" lvl="1" indent="-431805">
              <a:lnSpc>
                <a:spcPts val="404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Arial"/>
              </a:rPr>
              <a:t>Shipping containers revolutionized the movement of goods, driving change and efficiency throughout the global supply chain. 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557337"/>
            <a:chExt cx="4816593" cy="4101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410163"/>
            </a:xfrm>
            <a:custGeom>
              <a:rect l="l" t="t" r="r" b="b"/>
              <a:pathLst>
                <a:path w="4816592" h="410163">
                  <a:moveTo>
                    <a:pt x="0" y="0"/>
                  </a:moveTo>
                  <a:lnTo>
                    <a:pt x="4816592" y="0"/>
                  </a:lnTo>
                  <a:lnTo>
                    <a:pt x="4816592" y="410163"/>
                  </a:lnTo>
                  <a:lnTo>
                    <a:pt x="0" y="410163"/>
                  </a:lnTo>
                  <a:close/>
                </a:path>
              </a:pathLst>
            </a:custGeom>
            <a:solidFill>
              <a:srgbClr val="000000">
                <a:alpha val="26667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4482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266318"/>
            <a:ext cx="5304206" cy="1490145"/>
          </a:xfrm>
          <a:custGeom>
            <a:rect l="l" t="t" r="r" b="b"/>
            <a:pathLst>
              <a:path w="5304206" h="1490145">
                <a:moveTo>
                  <a:pt x="0" y="0"/>
                </a:moveTo>
                <a:lnTo>
                  <a:pt x="5304206" y="0"/>
                </a:lnTo>
                <a:lnTo>
                  <a:pt x="5304206" y="1490145"/>
                </a:lnTo>
                <a:lnTo>
                  <a:pt x="0" y="14901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620858" y="1912457"/>
            <a:ext cx="3255123" cy="1627562"/>
          </a:xfrm>
          <a:custGeom>
            <a:rect l="l" t="t" r="r" b="b"/>
            <a:pathLst>
              <a:path w="3255123" h="1627562">
                <a:moveTo>
                  <a:pt x="0" y="0"/>
                </a:moveTo>
                <a:lnTo>
                  <a:pt x="3255123" y="0"/>
                </a:lnTo>
                <a:lnTo>
                  <a:pt x="3255123" y="1627561"/>
                </a:lnTo>
                <a:lnTo>
                  <a:pt x="0" y="16275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620858" y="4177325"/>
            <a:ext cx="2808260" cy="2808260"/>
          </a:xfrm>
          <a:custGeom>
            <a:rect l="l" t="t" r="r" b="b"/>
            <a:pathLst>
              <a:path w="2808260" h="2808260">
                <a:moveTo>
                  <a:pt x="0" y="0"/>
                </a:moveTo>
                <a:lnTo>
                  <a:pt x="2808260" y="0"/>
                </a:lnTo>
                <a:lnTo>
                  <a:pt x="2808260" y="2808260"/>
                </a:lnTo>
                <a:lnTo>
                  <a:pt x="0" y="28082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5715118" y="2269029"/>
            <a:ext cx="4832965" cy="1270989"/>
          </a:xfrm>
          <a:custGeom>
            <a:rect l="l" t="t" r="r" b="b"/>
            <a:pathLst>
              <a:path w="4832965" h="1270989">
                <a:moveTo>
                  <a:pt x="0" y="0"/>
                </a:moveTo>
                <a:lnTo>
                  <a:pt x="4832965" y="0"/>
                </a:lnTo>
                <a:lnTo>
                  <a:pt x="4832965" y="1270989"/>
                </a:lnTo>
                <a:lnTo>
                  <a:pt x="0" y="12709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397" t="-3988" r="-3764" b="-16105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2895913" y="1975999"/>
            <a:ext cx="2752389" cy="1857050"/>
          </a:xfrm>
          <a:custGeom>
            <a:rect l="l" t="t" r="r" b="b"/>
            <a:pathLst>
              <a:path w="2752389" h="1857050">
                <a:moveTo>
                  <a:pt x="0" y="0"/>
                </a:moveTo>
                <a:lnTo>
                  <a:pt x="2752388" y="0"/>
                </a:lnTo>
                <a:lnTo>
                  <a:pt x="2752388" y="1857050"/>
                </a:lnTo>
                <a:lnTo>
                  <a:pt x="0" y="18570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7324" b="-30888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4573897" y="4359166"/>
            <a:ext cx="3557703" cy="2090728"/>
          </a:xfrm>
          <a:custGeom>
            <a:rect l="l" t="t" r="r" b="b"/>
            <a:pathLst>
              <a:path w="3557703" h="2090727">
                <a:moveTo>
                  <a:pt x="0" y="0"/>
                </a:moveTo>
                <a:lnTo>
                  <a:pt x="3557703" y="0"/>
                </a:lnTo>
                <a:lnTo>
                  <a:pt x="3557703" y="2090728"/>
                </a:lnTo>
                <a:lnTo>
                  <a:pt x="0" y="20907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>
            <a:off x="9274600" y="3896591"/>
            <a:ext cx="2533825" cy="2715943"/>
          </a:xfrm>
          <a:custGeom>
            <a:rect l="l" t="t" r="r" b="b"/>
            <a:pathLst>
              <a:path w="2533825" h="2715943">
                <a:moveTo>
                  <a:pt x="0" y="0"/>
                </a:moveTo>
                <a:lnTo>
                  <a:pt x="2533825" y="0"/>
                </a:lnTo>
                <a:lnTo>
                  <a:pt x="2533825" y="2715943"/>
                </a:lnTo>
                <a:lnTo>
                  <a:pt x="0" y="27159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3" name="Freeform 13"/>
          <p:cNvSpPr/>
          <p:nvPr/>
        </p:nvSpPr>
        <p:spPr>
          <a:xfrm>
            <a:off x="12562362" y="4717025"/>
            <a:ext cx="5162319" cy="1375010"/>
          </a:xfrm>
          <a:custGeom>
            <a:rect l="l" t="t" r="r" b="b"/>
            <a:pathLst>
              <a:path w="5162319" h="1375010">
                <a:moveTo>
                  <a:pt x="0" y="0"/>
                </a:moveTo>
                <a:lnTo>
                  <a:pt x="5162318" y="0"/>
                </a:lnTo>
                <a:lnTo>
                  <a:pt x="5162318" y="1375010"/>
                </a:lnTo>
                <a:lnTo>
                  <a:pt x="0" y="13750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4" name="Freeform 14"/>
          <p:cNvSpPr/>
          <p:nvPr/>
        </p:nvSpPr>
        <p:spPr>
          <a:xfrm>
            <a:off x="5558023" y="6964959"/>
            <a:ext cx="3716577" cy="1097985"/>
          </a:xfrm>
          <a:custGeom>
            <a:rect l="l" t="t" r="r" b="b"/>
            <a:pathLst>
              <a:path w="3716577" h="1097985">
                <a:moveTo>
                  <a:pt x="0" y="0"/>
                </a:moveTo>
                <a:lnTo>
                  <a:pt x="3716577" y="0"/>
                </a:lnTo>
                <a:lnTo>
                  <a:pt x="3716577" y="1097985"/>
                </a:lnTo>
                <a:lnTo>
                  <a:pt x="0" y="109798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49885" b="-38315"/>
            </a:stretch>
          </a:blipFill>
        </p:spPr>
        <p:txBody>
          <a:bodyPr/>
          <a:lstStyle/>
          <a:p/>
        </p:txBody>
      </p:sp>
      <p:sp>
        <p:nvSpPr>
          <p:cNvPr id="15" name="Freeform 15"/>
          <p:cNvSpPr/>
          <p:nvPr/>
        </p:nvSpPr>
        <p:spPr>
          <a:xfrm>
            <a:off x="9719948" y="6612534"/>
            <a:ext cx="2842414" cy="2935989"/>
          </a:xfrm>
          <a:custGeom>
            <a:rect l="l" t="t" r="r" b="b"/>
            <a:pathLst>
              <a:path w="2842414" h="2935989">
                <a:moveTo>
                  <a:pt x="0" y="0"/>
                </a:moveTo>
                <a:lnTo>
                  <a:pt x="2842414" y="0"/>
                </a:lnTo>
                <a:lnTo>
                  <a:pt x="2842414" y="2935989"/>
                </a:lnTo>
                <a:lnTo>
                  <a:pt x="0" y="29359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40791" r="-44485"/>
            </a:stretch>
          </a:blipFill>
        </p:spPr>
        <p:txBody>
          <a:bodyPr/>
          <a:lstStyle/>
          <a:p/>
        </p:txBody>
      </p:sp>
      <p:sp>
        <p:nvSpPr>
          <p:cNvPr id="16" name="Freeform 16"/>
          <p:cNvSpPr/>
          <p:nvPr/>
        </p:nvSpPr>
        <p:spPr>
          <a:xfrm>
            <a:off x="13576743" y="6612534"/>
            <a:ext cx="2871371" cy="2804373"/>
          </a:xfrm>
          <a:custGeom>
            <a:rect l="l" t="t" r="r" b="b"/>
            <a:pathLst>
              <a:path w="2871371" h="2804373">
                <a:moveTo>
                  <a:pt x="0" y="0"/>
                </a:moveTo>
                <a:lnTo>
                  <a:pt x="2871372" y="0"/>
                </a:lnTo>
                <a:lnTo>
                  <a:pt x="2871372" y="2804373"/>
                </a:lnTo>
                <a:lnTo>
                  <a:pt x="0" y="280437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7" name="Freeform 17"/>
          <p:cNvSpPr/>
          <p:nvPr/>
        </p:nvSpPr>
        <p:spPr>
          <a:xfrm>
            <a:off x="1028700" y="8792024"/>
            <a:ext cx="3027896" cy="1108924"/>
          </a:xfrm>
          <a:custGeom>
            <a:rect l="l" t="t" r="r" b="b"/>
            <a:pathLst>
              <a:path w="3027896" h="1108924">
                <a:moveTo>
                  <a:pt x="0" y="0"/>
                </a:moveTo>
                <a:lnTo>
                  <a:pt x="3027896" y="0"/>
                </a:lnTo>
                <a:lnTo>
                  <a:pt x="3027896" y="1108924"/>
                </a:lnTo>
                <a:lnTo>
                  <a:pt x="0" y="110892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27338" b="-26251"/>
            </a:stretch>
          </a:blipFill>
        </p:spPr>
        <p:txBody>
          <a:bodyPr/>
          <a:lstStyle/>
          <a:p/>
        </p:txBody>
      </p:sp>
      <p:sp>
        <p:nvSpPr>
          <p:cNvPr id="18" name="Freeform 18"/>
          <p:cNvSpPr/>
          <p:nvPr/>
        </p:nvSpPr>
        <p:spPr>
          <a:xfrm>
            <a:off x="5405026" y="8688451"/>
            <a:ext cx="3305271" cy="1598549"/>
          </a:xfrm>
          <a:custGeom>
            <a:rect l="l" t="t" r="r" b="b"/>
            <a:pathLst>
              <a:path w="3305271" h="1598549">
                <a:moveTo>
                  <a:pt x="0" y="0"/>
                </a:moveTo>
                <a:lnTo>
                  <a:pt x="3305272" y="0"/>
                </a:lnTo>
                <a:lnTo>
                  <a:pt x="3305272" y="1598549"/>
                </a:lnTo>
                <a:lnTo>
                  <a:pt x="0" y="159854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9" name="TextBox 19"/>
          <p:cNvSpPr txBox="1"/>
          <p:nvPr/>
        </p:nvSpPr>
        <p:spPr>
          <a:xfrm>
            <a:off x="5162248" y="450056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991" b="-8991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23210" y="581037"/>
            <a:ext cx="7761030" cy="443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2"/>
              </a:lnSpc>
            </a:pPr>
            <a:r>
              <a:rPr lang="en-US" sz="3424">
                <a:solidFill>
                  <a:srgbClr val="FFFFFF"/>
                </a:solidFill>
                <a:latin typeface="Georgia Pro Bold"/>
              </a:rPr>
              <a:t>For Full Report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82324" y="733022"/>
            <a:ext cx="10523352" cy="153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5"/>
              </a:lnSpc>
            </a:pPr>
            <a:r>
              <a:rPr lang="en-US" sz="9003">
                <a:solidFill>
                  <a:srgbClr val="FFFFFF"/>
                </a:solidFill>
                <a:latin typeface="Canva Sans Bold"/>
              </a:rPr>
              <a:t>Contact us</a:t>
            </a:r>
          </a:p>
        </p:txBody>
      </p:sp>
      <p:sp>
        <p:nvSpPr>
          <p:cNvPr id="8" name="Freeform 8"/>
          <p:cNvSpPr/>
          <p:nvPr/>
        </p:nvSpPr>
        <p:spPr>
          <a:xfrm>
            <a:off x="7145621" y="2113196"/>
            <a:ext cx="3716209" cy="2362968"/>
          </a:xfrm>
          <a:custGeom>
            <a:rect l="l" t="t" r="r" b="b"/>
            <a:pathLst>
              <a:path w="3716208" h="2362968">
                <a:moveTo>
                  <a:pt x="0" y="0"/>
                </a:moveTo>
                <a:lnTo>
                  <a:pt x="3716209" y="0"/>
                </a:lnTo>
                <a:lnTo>
                  <a:pt x="3716209" y="2362967"/>
                </a:lnTo>
                <a:lnTo>
                  <a:pt x="0" y="23629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TextBox 9"/>
          <p:cNvSpPr txBox="1"/>
          <p:nvPr/>
        </p:nvSpPr>
        <p:spPr>
          <a:xfrm>
            <a:off x="-152069" y="4342813"/>
            <a:ext cx="18592138" cy="1127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31"/>
              </a:lnSpc>
              <a:spcBef>
                <a:spcPct val="0"/>
              </a:spcBef>
            </a:pPr>
            <a:r>
              <a:rPr lang="en-US" sz="6522">
                <a:solidFill>
                  <a:srgbClr val="FFFFFF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20597" y="5659555"/>
            <a:ext cx="10966256" cy="121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8"/>
              </a:lnSpc>
              <a:spcBef>
                <a:spcPct val="0"/>
              </a:spcBef>
            </a:pPr>
            <a:r>
              <a:rPr lang="en-US" sz="3512" spc="351">
                <a:solidFill>
                  <a:srgbClr val="FFFFFF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18"/>
              </a:lnSpc>
              <a:spcBef>
                <a:spcPct val="0"/>
              </a:spcBef>
            </a:pPr>
            <a:r>
              <a:rPr lang="en-US" sz="3512" spc="351">
                <a:solidFill>
                  <a:srgbClr val="FFFFFF"/>
                </a:solidFill>
                <a:latin typeface="Lato"/>
              </a:rPr>
              <a:t>India: (+91) 983-496-8611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55504" y="7072677"/>
            <a:ext cx="13376993" cy="60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2"/>
              </a:lnSpc>
            </a:pPr>
            <a:r>
              <a:rPr lang="en-US" sz="3508" spc="357">
                <a:solidFill>
                  <a:srgbClr val="FFFFFF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00652" y="7861690"/>
            <a:ext cx="15942414" cy="704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2" spc="412">
                <a:solidFill>
                  <a:srgbClr val="FFFFFF"/>
                </a:solidFill>
                <a:latin typeface="Lato"/>
              </a:rPr>
              <a:t>Access the Full Report :</a:t>
            </a:r>
            <a:r>
              <a:rPr lang="en-US" sz="4122" u="sng" spc="412">
                <a:solidFill>
                  <a:srgbClr val="FFFFFF"/>
                </a:solidFill>
                <a:latin typeface="Lato"/>
                <a:hlinkClick r:id="rId4" tooltip="https://tinyurl.com/mrx27pdk"/>
              </a:rPr>
              <a:t> https://tinyurl.com/mrx27pdk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46026" y="9346339"/>
            <a:ext cx="8507676" cy="75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833" spc="283">
                <a:solidFill>
                  <a:srgbClr val="F9FBFC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974"/>
              </a:lnSpc>
            </a:pPr>
            <a:r>
              <a:rPr lang="en-US" sz="2833" u="sng" spc="283">
                <a:solidFill>
                  <a:srgbClr val="F9FBFC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48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Container Handler Market Report 2023</dc:title>
  <cp:lastModifiedBy>decipher market</cp:lastModifiedBy>
  <cp:revision>2</cp:revision>
  <dcterms:created xsi:type="dcterms:W3CDTF">2006-08-16T00:00:00Z</dcterms:created>
  <dcterms:modified xsi:type="dcterms:W3CDTF">2024-02-15T10:58:54Z</dcterms:modified>
</cp:coreProperties>
</file>