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Barlow Semi-Bold" panose="020B0604020202020204" charset="0"/>
      <p:regular r:id="rId13"/>
    </p:embeddedFon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Cerebri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0000800000000000000" charset="0"/>
      <p:regular r:id="rId21"/>
    </p:embeddedFont>
    <p:embeddedFont>
      <p:font typeface="Montserrat Semi-Bold" panose="020B0604020202020204" charset="0"/>
      <p:regular r:id="rId22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Relationship Id="rId9" Type="http://schemas.openxmlformats.org/officeDocument/2006/relationships/image" Target="../media/image1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hyperlink" Target="https://www.cognitivemarketresearch.com/anti-spam-software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67331" y="3734571"/>
            <a:ext cx="14953338" cy="3086100"/>
            <a:chExt cx="393832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38328" cy="812800"/>
            </a:xfrm>
            <a:custGeom>
              <a:rect l="l" t="t" r="r" b="b"/>
              <a:pathLst>
                <a:path w="3938328" h="812800">
                  <a:moveTo>
                    <a:pt x="0" y="0"/>
                  </a:moveTo>
                  <a:lnTo>
                    <a:pt x="3938328" y="0"/>
                  </a:lnTo>
                  <a:lnTo>
                    <a:pt x="393832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9E7C8C">
                <a:alpha val="91765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938328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24987" y="4535014"/>
            <a:ext cx="14447441" cy="1694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3"/>
              </a:lnSpc>
            </a:pPr>
            <a:r>
              <a:rPr lang="en-US" sz="4800">
                <a:solidFill>
                  <a:srgbClr val="FFFFFF"/>
                </a:solidFill>
                <a:latin typeface="Cerebri Bold"/>
              </a:rPr>
              <a:t>CONTACTLESS BIOMETRICS TECHNOLOGY MARKET REPORT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11" b="-921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8975946" y="4003399"/>
            <a:ext cx="9312054" cy="3733978"/>
            <a:chExt cx="2452558" cy="9834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52557" cy="983435"/>
            </a:xfrm>
            <a:custGeom>
              <a:rect l="l" t="t" r="r" b="b"/>
              <a:pathLst>
                <a:path w="2452557" h="983434">
                  <a:moveTo>
                    <a:pt x="0" y="0"/>
                  </a:moveTo>
                  <a:lnTo>
                    <a:pt x="2452557" y="0"/>
                  </a:lnTo>
                  <a:lnTo>
                    <a:pt x="2452557" y="983435"/>
                  </a:lnTo>
                  <a:lnTo>
                    <a:pt x="0" y="983435"/>
                  </a:lnTo>
                  <a:close/>
                </a:path>
              </a:pathLst>
            </a:custGeom>
            <a:solidFill>
              <a:srgbClr val="9E7C8C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52558" cy="1021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396831" y="4511944"/>
            <a:ext cx="8782620" cy="266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50"/>
              </a:lnSpc>
              <a:spcBef>
                <a:spcPct val="0"/>
              </a:spcBef>
            </a:pPr>
            <a:r>
              <a:rPr lang="en-US" sz="2535">
                <a:solidFill>
                  <a:srgbClr val="FFFFFF"/>
                </a:solidFill>
                <a:latin typeface="Canva Sans"/>
              </a:rPr>
              <a:t>Contactless Biometrics technology is gaining traction due increase awareness about this technology among smartphone users followed by growing penetration of internet users. This technology includes a secured layer of verification through fingerprint and facia &amp; voice recognition activities.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39853" y="1276350"/>
            <a:ext cx="7040558" cy="798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8"/>
              </a:lnSpc>
            </a:pPr>
            <a:r>
              <a:rPr lang="en-US" sz="6876" spc="-495">
                <a:solidFill>
                  <a:srgbClr val="000000"/>
                </a:solidFill>
                <a:latin typeface="Montserrat Bold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9708012" y="7436116"/>
            <a:ext cx="7696477" cy="2388393"/>
          </a:xfrm>
          <a:custGeom>
            <a:rect l="l" t="t" r="r" b="b"/>
            <a:pathLst>
              <a:path w="7696477" h="2388393">
                <a:moveTo>
                  <a:pt x="0" y="0"/>
                </a:moveTo>
                <a:lnTo>
                  <a:pt x="7696477" y="0"/>
                </a:lnTo>
                <a:lnTo>
                  <a:pt x="7696477" y="2388393"/>
                </a:lnTo>
                <a:lnTo>
                  <a:pt x="0" y="2388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9473955" y="7187537"/>
            <a:ext cx="8164591" cy="1624354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447" y="0"/>
                  </a:moveTo>
                  <a:lnTo>
                    <a:pt x="2127739" y="0"/>
                  </a:lnTo>
                  <a:cubicBezTo>
                    <a:pt x="2143450" y="0"/>
                    <a:pt x="2156186" y="12736"/>
                    <a:pt x="2156186" y="28447"/>
                  </a:cubicBezTo>
                  <a:lnTo>
                    <a:pt x="2156186" y="400528"/>
                  </a:lnTo>
                  <a:cubicBezTo>
                    <a:pt x="2156186" y="408073"/>
                    <a:pt x="2153189" y="415309"/>
                    <a:pt x="2147854" y="420644"/>
                  </a:cubicBezTo>
                  <a:cubicBezTo>
                    <a:pt x="2142519" y="425978"/>
                    <a:pt x="2135284" y="428975"/>
                    <a:pt x="2127739" y="428975"/>
                  </a:cubicBezTo>
                  <a:lnTo>
                    <a:pt x="28447" y="428975"/>
                  </a:lnTo>
                  <a:cubicBezTo>
                    <a:pt x="12736" y="428975"/>
                    <a:pt x="0" y="416239"/>
                    <a:pt x="0" y="400528"/>
                  </a:cubicBezTo>
                  <a:lnTo>
                    <a:pt x="0" y="28447"/>
                  </a:lnTo>
                  <a:cubicBezTo>
                    <a:pt x="0" y="12736"/>
                    <a:pt x="12736" y="0"/>
                    <a:pt x="28447" y="0"/>
                  </a:cubicBezTo>
                  <a:close/>
                </a:path>
              </a:pathLst>
            </a:custGeom>
            <a:solidFill>
              <a:srgbClr val="9E7C8C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9708012" y="5365881"/>
            <a:ext cx="7696477" cy="2388393"/>
          </a:xfrm>
          <a:custGeom>
            <a:rect l="l" t="t" r="r" b="b"/>
            <a:pathLst>
              <a:path w="7696477" h="2388393">
                <a:moveTo>
                  <a:pt x="0" y="0"/>
                </a:moveTo>
                <a:lnTo>
                  <a:pt x="7696477" y="0"/>
                </a:lnTo>
                <a:lnTo>
                  <a:pt x="7696477" y="2388394"/>
                </a:lnTo>
                <a:lnTo>
                  <a:pt x="0" y="23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8" name="Group 8"/>
          <p:cNvGrpSpPr/>
          <p:nvPr/>
        </p:nvGrpSpPr>
        <p:grpSpPr>
          <a:xfrm>
            <a:off x="9473955" y="5119880"/>
            <a:ext cx="8164591" cy="1624354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447" y="0"/>
                  </a:moveTo>
                  <a:lnTo>
                    <a:pt x="2127739" y="0"/>
                  </a:lnTo>
                  <a:cubicBezTo>
                    <a:pt x="2143450" y="0"/>
                    <a:pt x="2156186" y="12736"/>
                    <a:pt x="2156186" y="28447"/>
                  </a:cubicBezTo>
                  <a:lnTo>
                    <a:pt x="2156186" y="400528"/>
                  </a:lnTo>
                  <a:cubicBezTo>
                    <a:pt x="2156186" y="408073"/>
                    <a:pt x="2153189" y="415309"/>
                    <a:pt x="2147854" y="420644"/>
                  </a:cubicBezTo>
                  <a:cubicBezTo>
                    <a:pt x="2142519" y="425978"/>
                    <a:pt x="2135284" y="428975"/>
                    <a:pt x="2127739" y="428975"/>
                  </a:cubicBezTo>
                  <a:lnTo>
                    <a:pt x="28447" y="428975"/>
                  </a:lnTo>
                  <a:cubicBezTo>
                    <a:pt x="12736" y="428975"/>
                    <a:pt x="0" y="416239"/>
                    <a:pt x="0" y="400528"/>
                  </a:cubicBezTo>
                  <a:lnTo>
                    <a:pt x="0" y="28447"/>
                  </a:lnTo>
                  <a:cubicBezTo>
                    <a:pt x="0" y="12736"/>
                    <a:pt x="12736" y="0"/>
                    <a:pt x="28447" y="0"/>
                  </a:cubicBezTo>
                  <a:close/>
                </a:path>
              </a:pathLst>
            </a:custGeom>
            <a:solidFill>
              <a:srgbClr val="9E7C8C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708012" y="3299006"/>
            <a:ext cx="7696477" cy="2388393"/>
          </a:xfrm>
          <a:custGeom>
            <a:rect l="l" t="t" r="r" b="b"/>
            <a:pathLst>
              <a:path w="7696477" h="2388393">
                <a:moveTo>
                  <a:pt x="0" y="0"/>
                </a:moveTo>
                <a:lnTo>
                  <a:pt x="7696477" y="0"/>
                </a:lnTo>
                <a:lnTo>
                  <a:pt x="7696477" y="2388394"/>
                </a:lnTo>
                <a:lnTo>
                  <a:pt x="0" y="23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2" name="Group 12"/>
          <p:cNvGrpSpPr/>
          <p:nvPr/>
        </p:nvGrpSpPr>
        <p:grpSpPr>
          <a:xfrm>
            <a:off x="9473955" y="3052222"/>
            <a:ext cx="8164591" cy="1624354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8447" y="0"/>
                  </a:moveTo>
                  <a:lnTo>
                    <a:pt x="2127739" y="0"/>
                  </a:lnTo>
                  <a:cubicBezTo>
                    <a:pt x="2143450" y="0"/>
                    <a:pt x="2156186" y="12736"/>
                    <a:pt x="2156186" y="28447"/>
                  </a:cubicBezTo>
                  <a:lnTo>
                    <a:pt x="2156186" y="400528"/>
                  </a:lnTo>
                  <a:cubicBezTo>
                    <a:pt x="2156186" y="408073"/>
                    <a:pt x="2153189" y="415309"/>
                    <a:pt x="2147854" y="420644"/>
                  </a:cubicBezTo>
                  <a:cubicBezTo>
                    <a:pt x="2142519" y="425978"/>
                    <a:pt x="2135284" y="428975"/>
                    <a:pt x="2127739" y="428975"/>
                  </a:cubicBezTo>
                  <a:lnTo>
                    <a:pt x="28447" y="428975"/>
                  </a:lnTo>
                  <a:cubicBezTo>
                    <a:pt x="12736" y="428975"/>
                    <a:pt x="0" y="416239"/>
                    <a:pt x="0" y="400528"/>
                  </a:cubicBezTo>
                  <a:lnTo>
                    <a:pt x="0" y="28447"/>
                  </a:lnTo>
                  <a:cubicBezTo>
                    <a:pt x="0" y="12736"/>
                    <a:pt x="12736" y="0"/>
                    <a:pt x="28447" y="0"/>
                  </a:cubicBezTo>
                  <a:close/>
                </a:path>
              </a:pathLst>
            </a:custGeom>
            <a:solidFill>
              <a:srgbClr val="9E7C8C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H="1" flipV="1">
            <a:off x="11167243" y="3437531"/>
            <a:ext cx="0" cy="853736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6" name="AutoShape 16"/>
          <p:cNvSpPr/>
          <p:nvPr/>
        </p:nvSpPr>
        <p:spPr>
          <a:xfrm flipH="1" flipV="1">
            <a:off x="11167243" y="5505189"/>
            <a:ext cx="0" cy="853736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11167243" y="7572846"/>
            <a:ext cx="0" cy="853736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8" name="TextBox 18"/>
          <p:cNvSpPr txBox="1"/>
          <p:nvPr/>
        </p:nvSpPr>
        <p:spPr>
          <a:xfrm>
            <a:off x="11333213" y="3265226"/>
            <a:ext cx="5941601" cy="122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$11.93 Bn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333213" y="5284731"/>
            <a:ext cx="5941601" cy="122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$ 48.23 Bn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33213" y="7369441"/>
            <a:ext cx="5941601" cy="122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19.1%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04781" y="3577885"/>
            <a:ext cx="1477095" cy="60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73398" y="5620725"/>
            <a:ext cx="1477095" cy="60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73398" y="7665047"/>
            <a:ext cx="1477095" cy="60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sz="3516" spc="112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08012" y="1329710"/>
            <a:ext cx="7040558" cy="798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8"/>
              </a:lnSpc>
            </a:pPr>
            <a:r>
              <a:rPr lang="en-US" sz="6876" spc="-495">
                <a:solidFill>
                  <a:srgbClr val="FFFFFF"/>
                </a:solidFill>
                <a:latin typeface="Montserrat Bold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3" b="-722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937802" y="3236292"/>
            <a:ext cx="6647334" cy="2473412"/>
            <a:chExt cx="1456271" cy="541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35533" y="3066030"/>
            <a:ext cx="2370352" cy="2370352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77A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05794" y="3236292"/>
            <a:ext cx="2029829" cy="2029829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98659" y="6568213"/>
            <a:ext cx="6647334" cy="2473412"/>
            <a:chExt cx="1456271" cy="541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6271" cy="541865"/>
            </a:xfrm>
            <a:custGeom>
              <a:rect l="l" t="t" r="r" b="b"/>
              <a:pathLst>
                <a:path w="1456271" h="541865">
                  <a:moveTo>
                    <a:pt x="0" y="0"/>
                  </a:moveTo>
                  <a:lnTo>
                    <a:pt x="1456271" y="0"/>
                  </a:lnTo>
                  <a:lnTo>
                    <a:pt x="1456271" y="541865"/>
                  </a:lnTo>
                  <a:lnTo>
                    <a:pt x="0" y="541865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456271" cy="58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35533" y="6314546"/>
            <a:ext cx="2370352" cy="2370352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05794" y="6484807"/>
            <a:ext cx="2029829" cy="2029829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0418764" y="3513417"/>
            <a:ext cx="1603890" cy="1475579"/>
          </a:xfrm>
          <a:custGeom>
            <a:rect l="l" t="t" r="r" b="b"/>
            <a:pathLst>
              <a:path w="1603890" h="1475579">
                <a:moveTo>
                  <a:pt x="0" y="0"/>
                </a:moveTo>
                <a:lnTo>
                  <a:pt x="1603890" y="0"/>
                </a:lnTo>
                <a:lnTo>
                  <a:pt x="1603890" y="1475579"/>
                </a:lnTo>
                <a:lnTo>
                  <a:pt x="0" y="14755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2" name="Freeform 22"/>
          <p:cNvSpPr/>
          <p:nvPr/>
        </p:nvSpPr>
        <p:spPr>
          <a:xfrm>
            <a:off x="10482026" y="6758258"/>
            <a:ext cx="1477367" cy="1482928"/>
          </a:xfrm>
          <a:custGeom>
            <a:rect l="l" t="t" r="r" b="b"/>
            <a:pathLst>
              <a:path w="1477367" h="1482928">
                <a:moveTo>
                  <a:pt x="0" y="0"/>
                </a:moveTo>
                <a:lnTo>
                  <a:pt x="1477367" y="0"/>
                </a:lnTo>
                <a:lnTo>
                  <a:pt x="1477367" y="1482928"/>
                </a:lnTo>
                <a:lnTo>
                  <a:pt x="0" y="14829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23" name="TextBox 23"/>
          <p:cNvSpPr txBox="1"/>
          <p:nvPr/>
        </p:nvSpPr>
        <p:spPr>
          <a:xfrm>
            <a:off x="12658912" y="3160092"/>
            <a:ext cx="403795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 spc="144">
                <a:solidFill>
                  <a:srgbClr val="FFFFFF"/>
                </a:solidFill>
                <a:latin typeface="Barlow Semi-Bold"/>
              </a:rPr>
              <a:t>Component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75102" y="4083751"/>
            <a:ext cx="4595196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Software-</a:t>
            </a:r>
          </a:p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45.24%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53724" y="6674919"/>
            <a:ext cx="403795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 spc="144">
                <a:solidFill>
                  <a:srgbClr val="FFFFFF"/>
                </a:solidFill>
                <a:latin typeface="Barlow Semi-Bold"/>
              </a:rPr>
              <a:t>End-use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405885" y="7489658"/>
            <a:ext cx="4942387" cy="118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39"/>
              </a:lnSpc>
            </a:pPr>
            <a:r>
              <a:rPr lang="en-US" sz="3999" spc="207">
                <a:solidFill>
                  <a:srgbClr val="FFFFFF"/>
                </a:solidFill>
                <a:latin typeface="Barlow"/>
              </a:rPr>
              <a:t>Government: 28.23%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4973" y="987408"/>
            <a:ext cx="14846705" cy="592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4"/>
              </a:lnSpc>
            </a:pPr>
            <a:r>
              <a:rPr lang="en-US" sz="5176" spc="-372">
                <a:solidFill>
                  <a:srgbClr val="000000"/>
                </a:solidFill>
                <a:latin typeface="Montserrat Bold"/>
              </a:rPr>
              <a:t>REVENUE MARKET SHARE BY SEGMENTS 2022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048" b="-614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028700" y="428521"/>
            <a:ext cx="16549241" cy="46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3"/>
              </a:lnSpc>
              <a:spcBef>
                <a:spcPct val="0"/>
              </a:spcBef>
            </a:pPr>
            <a:r>
              <a:rPr lang="en-US" sz="2716" spc="86">
                <a:solidFill>
                  <a:srgbClr val="FFFFFF"/>
                </a:solidFill>
                <a:latin typeface="Montserrat Semi-Bold"/>
              </a:rPr>
              <a:t>GLOBAL CONTACTLESS BIOMETRICS TECHNOLOGY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220" y="4655905"/>
            <a:ext cx="3115246" cy="975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3291" spc="105">
                <a:solidFill>
                  <a:srgbClr val="FFFFFF"/>
                </a:solidFill>
                <a:latin typeface="Barlow Semi-Bold"/>
              </a:rPr>
              <a:t>North America: </a:t>
            </a:r>
          </a:p>
          <a:p>
            <a:pPr algn="ctr">
              <a:lnSpc>
                <a:spcPts val="3850"/>
              </a:lnSpc>
            </a:pPr>
            <a:r>
              <a:rPr lang="en-US" sz="3291" spc="105">
                <a:solidFill>
                  <a:srgbClr val="FFFFFF"/>
                </a:solidFill>
                <a:latin typeface="Barlow Semi-Bold"/>
              </a:rPr>
              <a:t>31.62%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560023" y="2771943"/>
            <a:ext cx="7245390" cy="2670458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9883949" y="5734538"/>
            <a:ext cx="7921464" cy="2670458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9883949" y="2771943"/>
            <a:ext cx="7921464" cy="2670458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8866450" y="3185102"/>
            <a:ext cx="2034999" cy="1844141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8866450" y="6147697"/>
            <a:ext cx="2034999" cy="1844141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10794021" y="3840288"/>
            <a:ext cx="616360" cy="533768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10794021" y="6802884"/>
            <a:ext cx="616360" cy="533768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11515794" y="3360222"/>
            <a:ext cx="6037857" cy="152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2"/>
              </a:lnSpc>
            </a:pPr>
            <a:r>
              <a:rPr lang="en-US" sz="3600">
                <a:solidFill>
                  <a:srgbClr val="FFFFFF"/>
                </a:solidFill>
                <a:latin typeface="Montserrat"/>
              </a:rPr>
              <a:t>Increasing need for more secure and advanced identification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60954" y="6575230"/>
            <a:ext cx="5947537" cy="1017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2"/>
              </a:lnSpc>
            </a:pPr>
            <a:r>
              <a:rPr lang="en-US" sz="3600">
                <a:solidFill>
                  <a:srgbClr val="FFFFFF"/>
                </a:solidFill>
                <a:latin typeface="Montserrat"/>
              </a:rPr>
              <a:t>High cost of contactless biometric technology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66450" y="3793901"/>
            <a:ext cx="2034999" cy="535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  <a:spcBef>
                <a:spcPct val="0"/>
              </a:spcBef>
            </a:pPr>
            <a:r>
              <a:rPr lang="en-US" sz="3141" spc="100">
                <a:solidFill>
                  <a:srgbClr val="FFFFFF"/>
                </a:solidFill>
                <a:latin typeface="Barlow Semi-Bold"/>
              </a:rPr>
              <a:t>Drivers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60376" y="6773481"/>
            <a:ext cx="2034999" cy="535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  <a:spcBef>
                <a:spcPct val="0"/>
              </a:spcBef>
            </a:pPr>
            <a:r>
              <a:rPr lang="en-US" sz="3141" spc="100">
                <a:solidFill>
                  <a:srgbClr val="FFFFFF"/>
                </a:solidFill>
                <a:latin typeface="Barlow Semi-Bold"/>
              </a:rPr>
              <a:t>Restraints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256007" y="3008972"/>
            <a:ext cx="12758137" cy="470231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065534" y="3008972"/>
            <a:ext cx="13948611" cy="4702310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273857" y="3736487"/>
            <a:ext cx="3583354" cy="3247279"/>
            <a:chExt cx="1923438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4668045" y="4890181"/>
            <a:ext cx="1085326" cy="939892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43B4BE"/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5680653" y="3607043"/>
            <a:ext cx="10631836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27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</a:rPr>
              <a:t>The software segment dominated the market, in 2022 and is anticipated to retain its dominance in the coming years.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3857" y="4783099"/>
            <a:ext cx="3583354" cy="1119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2"/>
              </a:lnSpc>
            </a:pPr>
            <a:r>
              <a:rPr lang="en-US" sz="4332" spc="138">
                <a:solidFill>
                  <a:srgbClr val="FFFFFF"/>
                </a:solidFill>
                <a:latin typeface="Montserrat"/>
              </a:rPr>
              <a:t>Author's Perspective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99265" y="4699000"/>
            <a:ext cx="11025256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 spc="79">
                <a:solidFill>
                  <a:srgbClr val="FFFFFF"/>
                </a:solidFill>
                <a:latin typeface="Montserrat"/>
              </a:rPr>
              <a:t>The Corona pandemic has fueled the rapid adoption of contactless biometrics devices.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99265" y="5864690"/>
            <a:ext cx="11214879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en-US" sz="2499" spc="79">
                <a:solidFill>
                  <a:srgbClr val="FFFFFF"/>
                </a:solidFill>
                <a:latin typeface="Montserrat"/>
              </a:rPr>
              <a:t>Face recognition and IRIS have been majorly adopted by several businesses for building a robust access control system to prevent the spread of COVID-19.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498240" y="3087937"/>
            <a:ext cx="3233136" cy="1306726"/>
          </a:xfrm>
          <a:custGeom>
            <a:rect l="l" t="t" r="r" b="b"/>
            <a:pathLst>
              <a:path w="3233136" h="1306726">
                <a:moveTo>
                  <a:pt x="0" y="0"/>
                </a:moveTo>
                <a:lnTo>
                  <a:pt x="3233136" y="0"/>
                </a:lnTo>
                <a:lnTo>
                  <a:pt x="3233136" y="1306725"/>
                </a:lnTo>
                <a:lnTo>
                  <a:pt x="0" y="1306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741996" y="4907218"/>
            <a:ext cx="2745625" cy="1760907"/>
          </a:xfrm>
          <a:custGeom>
            <a:rect l="l" t="t" r="r" b="b"/>
            <a:pathLst>
              <a:path w="2745625" h="1760907">
                <a:moveTo>
                  <a:pt x="0" y="0"/>
                </a:moveTo>
                <a:lnTo>
                  <a:pt x="2745625" y="0"/>
                </a:lnTo>
                <a:lnTo>
                  <a:pt x="2745625" y="1760907"/>
                </a:lnTo>
                <a:lnTo>
                  <a:pt x="0" y="1760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4116448" y="3087937"/>
            <a:ext cx="6533616" cy="1037984"/>
          </a:xfrm>
          <a:custGeom>
            <a:rect l="l" t="t" r="r" b="b"/>
            <a:pathLst>
              <a:path w="6533615" h="1037984">
                <a:moveTo>
                  <a:pt x="0" y="0"/>
                </a:moveTo>
                <a:lnTo>
                  <a:pt x="6533616" y="0"/>
                </a:lnTo>
                <a:lnTo>
                  <a:pt x="6533616" y="1037983"/>
                </a:lnTo>
                <a:lnTo>
                  <a:pt x="0" y="10379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2661" b="-142010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4687860" y="4791552"/>
            <a:ext cx="5450087" cy="1477360"/>
          </a:xfrm>
          <a:custGeom>
            <a:rect l="l" t="t" r="r" b="b"/>
            <a:pathLst>
              <a:path w="5450087" h="1477360">
                <a:moveTo>
                  <a:pt x="0" y="0"/>
                </a:moveTo>
                <a:lnTo>
                  <a:pt x="5450087" y="0"/>
                </a:lnTo>
                <a:lnTo>
                  <a:pt x="5450087" y="1477360"/>
                </a:lnTo>
                <a:lnTo>
                  <a:pt x="0" y="14773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538" t="-66208" r="-26712" b="-74677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61212" y="6668125"/>
            <a:ext cx="3967570" cy="1864758"/>
          </a:xfrm>
          <a:custGeom>
            <a:rect l="l" t="t" r="r" b="b"/>
            <a:pathLst>
              <a:path w="3967570" h="1864758">
                <a:moveTo>
                  <a:pt x="0" y="0"/>
                </a:moveTo>
                <a:lnTo>
                  <a:pt x="3967569" y="0"/>
                </a:lnTo>
                <a:lnTo>
                  <a:pt x="3967569" y="1864758"/>
                </a:lnTo>
                <a:lnTo>
                  <a:pt x="0" y="18647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044502" y="6934543"/>
            <a:ext cx="5093445" cy="1381597"/>
          </a:xfrm>
          <a:custGeom>
            <a:rect l="l" t="t" r="r" b="b"/>
            <a:pathLst>
              <a:path w="5093445" h="1381597">
                <a:moveTo>
                  <a:pt x="0" y="0"/>
                </a:moveTo>
                <a:lnTo>
                  <a:pt x="5093445" y="0"/>
                </a:lnTo>
                <a:lnTo>
                  <a:pt x="5093445" y="1381597"/>
                </a:lnTo>
                <a:lnTo>
                  <a:pt x="0" y="13815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2846690" y="8659107"/>
            <a:ext cx="4114172" cy="1407818"/>
          </a:xfrm>
          <a:custGeom>
            <a:rect l="l" t="t" r="r" b="b"/>
            <a:pathLst>
              <a:path w="4114172" h="1407818">
                <a:moveTo>
                  <a:pt x="0" y="0"/>
                </a:moveTo>
                <a:lnTo>
                  <a:pt x="4114172" y="0"/>
                </a:lnTo>
                <a:lnTo>
                  <a:pt x="4114172" y="1407818"/>
                </a:lnTo>
                <a:lnTo>
                  <a:pt x="0" y="14078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1770489" y="914400"/>
            <a:ext cx="5834741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Montserrat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" b="-74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338077" y="839770"/>
            <a:ext cx="7821359" cy="447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8"/>
              </a:lnSpc>
            </a:pPr>
            <a:r>
              <a:rPr lang="en-US" sz="3450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46180" y="844317"/>
            <a:ext cx="10605154" cy="155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03"/>
              </a:lnSpc>
            </a:pPr>
            <a:r>
              <a:rPr lang="en-US" sz="9073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672334" y="2401662"/>
            <a:ext cx="3152845" cy="2004750"/>
          </a:xfrm>
          <a:custGeom>
            <a:rect l="l" t="t" r="r" b="b"/>
            <a:pathLst>
              <a:path w="3152845" h="2004750">
                <a:moveTo>
                  <a:pt x="0" y="0"/>
                </a:moveTo>
                <a:lnTo>
                  <a:pt x="3152845" y="0"/>
                </a:lnTo>
                <a:lnTo>
                  <a:pt x="3152845" y="2004750"/>
                </a:lnTo>
                <a:lnTo>
                  <a:pt x="0" y="2004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311081" y="4263537"/>
            <a:ext cx="21119675" cy="119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56"/>
              </a:lnSpc>
              <a:spcBef>
                <a:spcPct val="0"/>
              </a:spcBef>
            </a:pPr>
            <a:r>
              <a:rPr lang="en-US" sz="6969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77498" y="5548630"/>
            <a:ext cx="9742516" cy="1105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spc="319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spc="319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634" y="6744330"/>
            <a:ext cx="13480976" cy="545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3"/>
              </a:lnSpc>
            </a:pPr>
            <a:r>
              <a:rPr lang="en-US" sz="3195" spc="325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6952" y="7463597"/>
            <a:ext cx="16066339" cy="78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52"/>
              </a:lnSpc>
              <a:spcBef>
                <a:spcPct val="0"/>
              </a:spcBef>
            </a:pPr>
            <a:r>
              <a:rPr lang="en-US" sz="4537" spc="45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537" u="sng" spc="453">
                <a:solidFill>
                  <a:srgbClr val="000000"/>
                </a:solidFill>
                <a:latin typeface="Lato"/>
                <a:hlinkClick r:id="rId4" tooltip="https://www.cognitivemarketresearch.com/anti-spam-software-market-report"/>
              </a:rPr>
              <a:t>https://shorturl.at/gvzCT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46180" y="9296400"/>
            <a:ext cx="9939377" cy="79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933" spc="29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079"/>
              </a:lnSpc>
            </a:pPr>
            <a:r>
              <a:rPr lang="en-US" sz="2933" u="sng" spc="29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40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Contactless Biometrics Technology Market Report</dc:title>
  <cp:lastModifiedBy>decipher market</cp:lastModifiedBy>
  <cp:revision>2</cp:revision>
  <dcterms:created xsi:type="dcterms:W3CDTF">2006-08-16T00:00:00Z</dcterms:created>
  <dcterms:modified xsi:type="dcterms:W3CDTF">2024-04-17T09:40:40Z</dcterms:modified>
</cp:coreProperties>
</file>