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Semi-Bold" panose="020B0604020202020204"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Poppins" panose="00000500000000000000" pitchFamily="2" charset="0"/>
      <p:regular r:id="rId20"/>
    </p:embeddedFont>
    <p:embeddedFont>
      <p:font typeface="Poppins Bold" panose="00000800000000000000" charset="0"/>
      <p:regular r:id="rId21"/>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6.jpeg" /><Relationship Id="rId11" Type="http://schemas.openxmlformats.org/officeDocument/2006/relationships/image" Target="../media/image17.jpeg" /><Relationship Id="rId12" Type="http://schemas.openxmlformats.org/officeDocument/2006/relationships/image" Target="../media/image18.jpeg" /><Relationship Id="rId13" Type="http://schemas.openxmlformats.org/officeDocument/2006/relationships/image" Target="../media/image19.jpeg"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12.jpeg" /><Relationship Id="rId7" Type="http://schemas.openxmlformats.org/officeDocument/2006/relationships/image" Target="../media/image13.jpeg" /><Relationship Id="rId8" Type="http://schemas.openxmlformats.org/officeDocument/2006/relationships/image" Target="../media/image14.jpeg" /><Relationship Id="rId9"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s://tinyurl.com/3ahvjzan"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782041" y="2441864"/>
            <a:ext cx="14723918" cy="5403273"/>
            <a:chExt cx="3877904" cy="1423084"/>
          </a:xfrm>
        </p:grpSpPr>
        <p:sp>
          <p:nvSpPr>
            <p:cNvPr id="4" name="Freeform 4"/>
            <p:cNvSpPr/>
            <p:nvPr/>
          </p:nvSpPr>
          <p:spPr>
            <a:xfrm>
              <a:off x="0" y="0"/>
              <a:ext cx="3877904" cy="1423084"/>
            </a:xfrm>
            <a:custGeom>
              <a:rect l="l" t="t" r="r" b="b"/>
              <a:pathLst>
                <a:path w="3877904" h="1423084">
                  <a:moveTo>
                    <a:pt x="0" y="0"/>
                  </a:moveTo>
                  <a:lnTo>
                    <a:pt x="3877904" y="0"/>
                  </a:lnTo>
                  <a:lnTo>
                    <a:pt x="3877904" y="1423084"/>
                  </a:lnTo>
                  <a:lnTo>
                    <a:pt x="0" y="1423084"/>
                  </a:lnTo>
                  <a:close/>
                </a:path>
              </a:pathLst>
            </a:custGeom>
            <a:solidFill>
              <a:srgbClr val="5F452D">
                <a:alpha val="89804"/>
              </a:srgbClr>
            </a:solidFill>
          </p:spPr>
          <p:txBody>
            <a:bodyPr/>
            <a:lstStyle/>
            <a:p/>
          </p:txBody>
        </p:sp>
        <p:sp>
          <p:nvSpPr>
            <p:cNvPr id="5" name="TextBox 5"/>
            <p:cNvSpPr txBox="1"/>
            <p:nvPr/>
          </p:nvSpPr>
          <p:spPr>
            <a:xfrm>
              <a:off x="0" y="-38100"/>
              <a:ext cx="3877904" cy="1461184"/>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1989859" y="2905048"/>
            <a:ext cx="14308282" cy="3889356"/>
          </a:xfrm>
          <a:prstGeom prst="rect">
            <a:avLst/>
          </a:prstGeom>
        </p:spPr>
        <p:txBody>
          <a:bodyPr lIns="0" tIns="0" rIns="0" bIns="0" rtlCol="0" anchor="t">
            <a:spAutoFit/>
          </a:bodyPr>
          <a:lstStyle/>
          <a:p>
            <a:pPr>
              <a:lnSpc>
                <a:spcPts val="10099"/>
              </a:lnSpc>
            </a:pPr>
            <a:r>
              <a:rPr lang="en-US" sz="9999">
                <a:solidFill>
                  <a:srgbClr val="FFFFFF"/>
                </a:solidFill>
                <a:latin typeface="Canva Sans"/>
              </a:rPr>
              <a:t>GLOBAL </a:t>
            </a:r>
          </a:p>
          <a:p>
            <a:pPr>
              <a:lnSpc>
                <a:spcPts val="10099"/>
              </a:lnSpc>
            </a:pPr>
            <a:r>
              <a:rPr lang="en-US" sz="9999">
                <a:solidFill>
                  <a:srgbClr val="FFFFFF"/>
                </a:solidFill>
                <a:latin typeface="Canva Sans"/>
              </a:rPr>
              <a:t>CONFERENCE SYSTEM</a:t>
            </a:r>
          </a:p>
          <a:p>
            <a:pPr>
              <a:lnSpc>
                <a:spcPts val="10099"/>
              </a:lnSpc>
            </a:pPr>
            <a:r>
              <a:rPr lang="en-US" sz="9999">
                <a:solidFill>
                  <a:srgbClr val="FFFFFF"/>
                </a:solidFill>
                <a:latin typeface="Canva Sans"/>
              </a:rPr>
              <a:t>MARKET REPORT 2024</a:t>
            </a:r>
          </a:p>
        </p:txBody>
      </p:sp>
      <p:sp>
        <p:nvSpPr>
          <p:cNvPr id="7" name="TextBox 7"/>
          <p:cNvSpPr txBox="1"/>
          <p:nvPr/>
        </p:nvSpPr>
        <p:spPr>
          <a:xfrm>
            <a:off x="4747926" y="6974321"/>
            <a:ext cx="8792149"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2353541" y="2015836"/>
            <a:ext cx="13580918" cy="6255327"/>
            <a:chExt cx="3576867" cy="1647494"/>
          </a:xfrm>
        </p:grpSpPr>
        <p:sp>
          <p:nvSpPr>
            <p:cNvPr id="4" name="Freeform 4"/>
            <p:cNvSpPr/>
            <p:nvPr/>
          </p:nvSpPr>
          <p:spPr>
            <a:xfrm>
              <a:off x="0" y="0"/>
              <a:ext cx="3576867" cy="1647494"/>
            </a:xfrm>
            <a:custGeom>
              <a:rect l="l" t="t" r="r" b="b"/>
              <a:pathLst>
                <a:path w="3576867" h="1647494">
                  <a:moveTo>
                    <a:pt x="29073" y="0"/>
                  </a:moveTo>
                  <a:lnTo>
                    <a:pt x="3547794" y="0"/>
                  </a:lnTo>
                  <a:cubicBezTo>
                    <a:pt x="3563851" y="0"/>
                    <a:pt x="3576867" y="13016"/>
                    <a:pt x="3576867" y="29073"/>
                  </a:cubicBezTo>
                  <a:lnTo>
                    <a:pt x="3576867" y="1618421"/>
                  </a:lnTo>
                  <a:cubicBezTo>
                    <a:pt x="3576867" y="1634477"/>
                    <a:pt x="3563851" y="1647494"/>
                    <a:pt x="3547794" y="1647494"/>
                  </a:cubicBezTo>
                  <a:lnTo>
                    <a:pt x="29073" y="1647494"/>
                  </a:lnTo>
                  <a:cubicBezTo>
                    <a:pt x="13016" y="1647494"/>
                    <a:pt x="0" y="1634477"/>
                    <a:pt x="0" y="1618421"/>
                  </a:cubicBezTo>
                  <a:lnTo>
                    <a:pt x="0" y="29073"/>
                  </a:lnTo>
                  <a:cubicBezTo>
                    <a:pt x="0" y="13016"/>
                    <a:pt x="13016" y="0"/>
                    <a:pt x="29073" y="0"/>
                  </a:cubicBezTo>
                  <a:close/>
                </a:path>
              </a:pathLst>
            </a:custGeom>
            <a:solidFill>
              <a:srgbClr val="000000">
                <a:alpha val="80000"/>
              </a:srgbClr>
            </a:solidFill>
          </p:spPr>
          <p:txBody>
            <a:bodyPr/>
            <a:lstStyle/>
            <a:p/>
          </p:txBody>
        </p:sp>
        <p:sp>
          <p:nvSpPr>
            <p:cNvPr id="5" name="TextBox 5"/>
            <p:cNvSpPr txBox="1"/>
            <p:nvPr/>
          </p:nvSpPr>
          <p:spPr>
            <a:xfrm>
              <a:off x="0" y="-38100"/>
              <a:ext cx="3576867" cy="168559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270082" y="2318071"/>
            <a:ext cx="7747837" cy="972820"/>
          </a:xfrm>
          <a:prstGeom prst="rect">
            <a:avLst/>
          </a:prstGeom>
        </p:spPr>
        <p:txBody>
          <a:bodyPr lIns="0" tIns="0" rIns="0" bIns="0" rtlCol="0" anchor="t">
            <a:spAutoFit/>
          </a:bodyPr>
          <a:lstStyle/>
          <a:p>
            <a:pPr algn="ctr">
              <a:lnSpc>
                <a:spcPts val="7489"/>
              </a:lnSpc>
            </a:pPr>
            <a:r>
              <a:rPr lang="en-US" sz="6999">
                <a:solidFill>
                  <a:srgbClr val="FFFFFF"/>
                </a:solidFill>
                <a:latin typeface="Canva Sans"/>
              </a:rPr>
              <a:t>INTRODUCTION</a:t>
            </a:r>
          </a:p>
        </p:txBody>
      </p:sp>
      <p:sp>
        <p:nvSpPr>
          <p:cNvPr id="7" name="TextBox 7"/>
          <p:cNvSpPr txBox="1"/>
          <p:nvPr/>
        </p:nvSpPr>
        <p:spPr>
          <a:xfrm>
            <a:off x="2657475" y="3598610"/>
            <a:ext cx="12973050" cy="4292344"/>
          </a:xfrm>
          <a:prstGeom prst="rect">
            <a:avLst/>
          </a:prstGeom>
        </p:spPr>
        <p:txBody>
          <a:bodyPr lIns="0" tIns="0" rIns="0" bIns="0" rtlCol="0" anchor="t">
            <a:spAutoFit/>
          </a:bodyPr>
          <a:lstStyle/>
          <a:p>
            <a:pPr>
              <a:lnSpc>
                <a:spcPts val="4241"/>
              </a:lnSpc>
              <a:spcBef>
                <a:spcPct val="0"/>
              </a:spcBef>
            </a:pPr>
            <a:r>
              <a:rPr lang="en-US" sz="4199">
                <a:solidFill>
                  <a:srgbClr val="FFFFFF"/>
                </a:solidFill>
                <a:latin typeface="Canva Sans"/>
              </a:rPr>
              <a:t>Communication is the most important factor in the growth of any business that helps business to conduct quality and vibrant discussion according to their ease. For the business communication or any other important discussion, organization are using conferencing which is a telecommunications activity in which more than two people are participating in interaction or discussion. </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757" b="-17760"/>
            </a:stretch>
          </a:blipFill>
        </p:spPr>
        <p:txBody>
          <a:bodyPr/>
          <a:lstStyle/>
          <a:p/>
        </p:txBody>
      </p:sp>
      <p:grpSp>
        <p:nvGrpSpPr>
          <p:cNvPr id="3" name="Group 3"/>
          <p:cNvGrpSpPr/>
          <p:nvPr/>
        </p:nvGrpSpPr>
        <p:grpSpPr>
          <a:xfrm>
            <a:off x="0" y="0"/>
            <a:ext cx="18288000" cy="1290205"/>
            <a:chExt cx="4816593" cy="339807"/>
          </a:xfrm>
        </p:grpSpPr>
        <p:sp>
          <p:nvSpPr>
            <p:cNvPr id="4" name="Freeform 4"/>
            <p:cNvSpPr/>
            <p:nvPr/>
          </p:nvSpPr>
          <p:spPr>
            <a:xfrm>
              <a:off x="0" y="0"/>
              <a:ext cx="4816592" cy="339807"/>
            </a:xfrm>
            <a:custGeom>
              <a:rect l="l" t="t" r="r" b="b"/>
              <a:pathLst>
                <a:path w="4816592" h="339807">
                  <a:moveTo>
                    <a:pt x="0" y="0"/>
                  </a:moveTo>
                  <a:lnTo>
                    <a:pt x="4816592" y="0"/>
                  </a:lnTo>
                  <a:lnTo>
                    <a:pt x="4816592" y="339807"/>
                  </a:lnTo>
                  <a:lnTo>
                    <a:pt x="0" y="339807"/>
                  </a:lnTo>
                  <a:close/>
                </a:path>
              </a:pathLst>
            </a:custGeom>
            <a:solidFill>
              <a:srgbClr val="000000">
                <a:alpha val="69804"/>
              </a:srgbClr>
            </a:solidFill>
          </p:spPr>
          <p:txBody>
            <a:bodyPr/>
            <a:lstStyle/>
            <a:p/>
          </p:txBody>
        </p:sp>
        <p:sp>
          <p:nvSpPr>
            <p:cNvPr id="5" name="TextBox 5"/>
            <p:cNvSpPr txBox="1"/>
            <p:nvPr/>
          </p:nvSpPr>
          <p:spPr>
            <a:xfrm>
              <a:off x="0" y="-38100"/>
              <a:ext cx="4816593" cy="37790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162248" y="31649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grpSp>
        <p:nvGrpSpPr>
          <p:cNvPr id="7" name="Group 7"/>
          <p:cNvGrpSpPr/>
          <p:nvPr/>
        </p:nvGrpSpPr>
        <p:grpSpPr>
          <a:xfrm>
            <a:off x="11445586" y="2611131"/>
            <a:ext cx="6471382" cy="1959205"/>
            <a:chExt cx="860407" cy="260488"/>
          </a:xfrm>
        </p:grpSpPr>
        <p:sp>
          <p:nvSpPr>
            <p:cNvPr id="8" name="Freeform 8"/>
            <p:cNvSpPr/>
            <p:nvPr/>
          </p:nvSpPr>
          <p:spPr>
            <a:xfrm>
              <a:off x="0" y="0"/>
              <a:ext cx="860407" cy="260488"/>
            </a:xfrm>
            <a:custGeom>
              <a:rect l="l" t="t" r="r" b="b"/>
              <a:pathLst>
                <a:path w="860407" h="260488">
                  <a:moveTo>
                    <a:pt x="119633" y="0"/>
                  </a:moveTo>
                  <a:lnTo>
                    <a:pt x="740774" y="0"/>
                  </a:lnTo>
                  <a:cubicBezTo>
                    <a:pt x="772503" y="0"/>
                    <a:pt x="802932" y="12604"/>
                    <a:pt x="825368" y="35040"/>
                  </a:cubicBezTo>
                  <a:cubicBezTo>
                    <a:pt x="847803" y="57475"/>
                    <a:pt x="860407" y="87904"/>
                    <a:pt x="860407" y="119633"/>
                  </a:cubicBezTo>
                  <a:lnTo>
                    <a:pt x="860407" y="140854"/>
                  </a:lnTo>
                  <a:cubicBezTo>
                    <a:pt x="860407" y="172583"/>
                    <a:pt x="847803" y="203012"/>
                    <a:pt x="825368" y="225448"/>
                  </a:cubicBezTo>
                  <a:cubicBezTo>
                    <a:pt x="802932" y="247883"/>
                    <a:pt x="772503" y="260488"/>
                    <a:pt x="740774" y="260488"/>
                  </a:cubicBezTo>
                  <a:lnTo>
                    <a:pt x="119633" y="260488"/>
                  </a:lnTo>
                  <a:cubicBezTo>
                    <a:pt x="87904" y="260488"/>
                    <a:pt x="57475" y="247883"/>
                    <a:pt x="35040" y="225448"/>
                  </a:cubicBezTo>
                  <a:cubicBezTo>
                    <a:pt x="12604" y="203012"/>
                    <a:pt x="0" y="172583"/>
                    <a:pt x="0" y="140854"/>
                  </a:cubicBezTo>
                  <a:lnTo>
                    <a:pt x="0" y="119633"/>
                  </a:lnTo>
                  <a:cubicBezTo>
                    <a:pt x="0" y="87904"/>
                    <a:pt x="12604" y="57475"/>
                    <a:pt x="35040" y="35040"/>
                  </a:cubicBezTo>
                  <a:cubicBezTo>
                    <a:pt x="57475" y="12604"/>
                    <a:pt x="87904" y="0"/>
                    <a:pt x="119633" y="0"/>
                  </a:cubicBezTo>
                  <a:close/>
                </a:path>
              </a:pathLst>
            </a:custGeom>
            <a:solidFill>
              <a:srgbClr val="6F5748"/>
            </a:solidFill>
          </p:spPr>
          <p:txBody>
            <a:bodyPr/>
            <a:lstStyle/>
            <a:p/>
          </p:txBody>
        </p:sp>
        <p:sp>
          <p:nvSpPr>
            <p:cNvPr id="9" name="TextBox 9"/>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0" name="Freeform 10"/>
          <p:cNvSpPr/>
          <p:nvPr/>
        </p:nvSpPr>
        <p:spPr>
          <a:xfrm>
            <a:off x="11711984" y="2851853"/>
            <a:ext cx="1580649" cy="1578673"/>
          </a:xfrm>
          <a:custGeom>
            <a:rect l="l" t="t" r="r" b="b"/>
            <a:pathLst>
              <a:path w="1580649" h="1578673">
                <a:moveTo>
                  <a:pt x="0" y="0"/>
                </a:moveTo>
                <a:lnTo>
                  <a:pt x="1580649" y="0"/>
                </a:lnTo>
                <a:lnTo>
                  <a:pt x="1580649" y="1578673"/>
                </a:lnTo>
                <a:lnTo>
                  <a:pt x="0" y="1578673"/>
                </a:lnTo>
                <a:lnTo>
                  <a:pt x="0" y="0"/>
                </a:lnTo>
                <a:close/>
              </a:path>
            </a:pathLst>
          </a:custGeom>
          <a:blipFill>
            <a:blip r:embed="rId3"/>
            <a:stretch>
              <a:fillRect/>
            </a:stretch>
          </a:blipFill>
        </p:spPr>
        <p:txBody>
          <a:bodyPr/>
          <a:lstStyle/>
          <a:p/>
        </p:txBody>
      </p:sp>
      <p:grpSp>
        <p:nvGrpSpPr>
          <p:cNvPr id="11" name="Group 11"/>
          <p:cNvGrpSpPr/>
          <p:nvPr/>
        </p:nvGrpSpPr>
        <p:grpSpPr>
          <a:xfrm>
            <a:off x="11675132" y="2788678"/>
            <a:ext cx="1557370" cy="1557370"/>
            <a:chExt cx="812800" cy="812800"/>
          </a:xfrm>
        </p:grpSpPr>
        <p:sp>
          <p:nvSpPr>
            <p:cNvPr id="12" name="Freeform 12"/>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3" name="TextBox 13"/>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4" name="TextBox 14"/>
          <p:cNvSpPr txBox="1"/>
          <p:nvPr/>
        </p:nvSpPr>
        <p:spPr>
          <a:xfrm>
            <a:off x="11883396" y="3207122"/>
            <a:ext cx="1140841" cy="615817"/>
          </a:xfrm>
          <a:prstGeom prst="rect">
            <a:avLst/>
          </a:prstGeom>
        </p:spPr>
        <p:txBody>
          <a:bodyPr lIns="0" tIns="0" rIns="0" bIns="0" rtlCol="0" anchor="t">
            <a:spAutoFit/>
          </a:bodyPr>
          <a:lstStyle/>
          <a:p>
            <a:pPr algn="ctr">
              <a:lnSpc>
                <a:spcPts val="4703"/>
              </a:lnSpc>
              <a:spcBef>
                <a:spcPct val="0"/>
              </a:spcBef>
            </a:pPr>
            <a:r>
              <a:rPr lang="en-US" sz="3359">
                <a:solidFill>
                  <a:srgbClr val="3A6AD6"/>
                </a:solidFill>
                <a:latin typeface="Poppins Bold"/>
              </a:rPr>
              <a:t>2016</a:t>
            </a:r>
          </a:p>
        </p:txBody>
      </p:sp>
      <p:grpSp>
        <p:nvGrpSpPr>
          <p:cNvPr id="15" name="Group 15"/>
          <p:cNvGrpSpPr/>
          <p:nvPr/>
        </p:nvGrpSpPr>
        <p:grpSpPr>
          <a:xfrm>
            <a:off x="11445586" y="6966265"/>
            <a:ext cx="6471382" cy="1959205"/>
            <a:chExt cx="860407" cy="260488"/>
          </a:xfrm>
        </p:grpSpPr>
        <p:sp>
          <p:nvSpPr>
            <p:cNvPr id="16" name="Freeform 16"/>
            <p:cNvSpPr/>
            <p:nvPr/>
          </p:nvSpPr>
          <p:spPr>
            <a:xfrm>
              <a:off x="0" y="0"/>
              <a:ext cx="860407" cy="260488"/>
            </a:xfrm>
            <a:custGeom>
              <a:rect l="l" t="t" r="r" b="b"/>
              <a:pathLst>
                <a:path w="860407" h="260488">
                  <a:moveTo>
                    <a:pt x="119633" y="0"/>
                  </a:moveTo>
                  <a:lnTo>
                    <a:pt x="740774" y="0"/>
                  </a:lnTo>
                  <a:cubicBezTo>
                    <a:pt x="772503" y="0"/>
                    <a:pt x="802932" y="12604"/>
                    <a:pt x="825368" y="35040"/>
                  </a:cubicBezTo>
                  <a:cubicBezTo>
                    <a:pt x="847803" y="57475"/>
                    <a:pt x="860407" y="87904"/>
                    <a:pt x="860407" y="119633"/>
                  </a:cubicBezTo>
                  <a:lnTo>
                    <a:pt x="860407" y="140854"/>
                  </a:lnTo>
                  <a:cubicBezTo>
                    <a:pt x="860407" y="172583"/>
                    <a:pt x="847803" y="203012"/>
                    <a:pt x="825368" y="225448"/>
                  </a:cubicBezTo>
                  <a:cubicBezTo>
                    <a:pt x="802932" y="247883"/>
                    <a:pt x="772503" y="260488"/>
                    <a:pt x="740774" y="260488"/>
                  </a:cubicBezTo>
                  <a:lnTo>
                    <a:pt x="119633" y="260488"/>
                  </a:lnTo>
                  <a:cubicBezTo>
                    <a:pt x="87904" y="260488"/>
                    <a:pt x="57475" y="247883"/>
                    <a:pt x="35040" y="225448"/>
                  </a:cubicBezTo>
                  <a:cubicBezTo>
                    <a:pt x="12604" y="203012"/>
                    <a:pt x="0" y="172583"/>
                    <a:pt x="0" y="140854"/>
                  </a:cubicBezTo>
                  <a:lnTo>
                    <a:pt x="0" y="119633"/>
                  </a:lnTo>
                  <a:cubicBezTo>
                    <a:pt x="0" y="87904"/>
                    <a:pt x="12604" y="57475"/>
                    <a:pt x="35040" y="35040"/>
                  </a:cubicBezTo>
                  <a:cubicBezTo>
                    <a:pt x="57475" y="12604"/>
                    <a:pt x="87904" y="0"/>
                    <a:pt x="119633" y="0"/>
                  </a:cubicBezTo>
                  <a:close/>
                </a:path>
              </a:pathLst>
            </a:custGeom>
            <a:solidFill>
              <a:srgbClr val="6F5748"/>
            </a:solidFill>
          </p:spPr>
          <p:txBody>
            <a:bodyPr/>
            <a:lstStyle/>
            <a:p/>
          </p:txBody>
        </p:sp>
        <p:sp>
          <p:nvSpPr>
            <p:cNvPr id="17" name="TextBox 17"/>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8" name="Freeform 18"/>
          <p:cNvSpPr/>
          <p:nvPr/>
        </p:nvSpPr>
        <p:spPr>
          <a:xfrm>
            <a:off x="11711984" y="7206988"/>
            <a:ext cx="1580649" cy="1578673"/>
          </a:xfrm>
          <a:custGeom>
            <a:rect l="l" t="t" r="r" b="b"/>
            <a:pathLst>
              <a:path w="1580649" h="1578673">
                <a:moveTo>
                  <a:pt x="0" y="0"/>
                </a:moveTo>
                <a:lnTo>
                  <a:pt x="1580649" y="0"/>
                </a:lnTo>
                <a:lnTo>
                  <a:pt x="1580649" y="1578673"/>
                </a:lnTo>
                <a:lnTo>
                  <a:pt x="0" y="1578673"/>
                </a:lnTo>
                <a:lnTo>
                  <a:pt x="0" y="0"/>
                </a:lnTo>
                <a:close/>
              </a:path>
            </a:pathLst>
          </a:custGeom>
          <a:blipFill>
            <a:blip r:embed="rId3"/>
            <a:stretch>
              <a:fillRect/>
            </a:stretch>
          </a:blipFill>
        </p:spPr>
        <p:txBody>
          <a:bodyPr/>
          <a:lstStyle/>
          <a:p/>
        </p:txBody>
      </p:sp>
      <p:grpSp>
        <p:nvGrpSpPr>
          <p:cNvPr id="19" name="Group 19"/>
          <p:cNvGrpSpPr/>
          <p:nvPr/>
        </p:nvGrpSpPr>
        <p:grpSpPr>
          <a:xfrm>
            <a:off x="11675132" y="7143812"/>
            <a:ext cx="1557370" cy="1557370"/>
            <a:chExt cx="812800" cy="812800"/>
          </a:xfrm>
        </p:grpSpPr>
        <p:sp>
          <p:nvSpPr>
            <p:cNvPr id="20" name="Freeform 20"/>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1" name="TextBox 21"/>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2" name="TextBox 22"/>
          <p:cNvSpPr txBox="1"/>
          <p:nvPr/>
        </p:nvSpPr>
        <p:spPr>
          <a:xfrm>
            <a:off x="11883396" y="7506011"/>
            <a:ext cx="1140841" cy="1075875"/>
          </a:xfrm>
          <a:prstGeom prst="rect">
            <a:avLst/>
          </a:prstGeom>
        </p:spPr>
        <p:txBody>
          <a:bodyPr lIns="0" tIns="0" rIns="0" bIns="0" rtlCol="0" anchor="t">
            <a:spAutoFit/>
          </a:bodyPr>
          <a:lstStyle/>
          <a:p>
            <a:pPr algn="ctr">
              <a:lnSpc>
                <a:spcPts val="2687"/>
              </a:lnSpc>
            </a:pPr>
            <a:r>
              <a:rPr lang="en-US" sz="3359">
                <a:solidFill>
                  <a:srgbClr val="3A6AD6"/>
                </a:solidFill>
                <a:latin typeface="Poppins Bold"/>
              </a:rPr>
              <a:t>2023- 2030</a:t>
            </a:r>
          </a:p>
        </p:txBody>
      </p:sp>
      <p:sp>
        <p:nvSpPr>
          <p:cNvPr id="23" name="TextBox 23"/>
          <p:cNvSpPr txBox="1"/>
          <p:nvPr/>
        </p:nvSpPr>
        <p:spPr>
          <a:xfrm>
            <a:off x="13024238" y="2871741"/>
            <a:ext cx="4768889" cy="1333212"/>
          </a:xfrm>
          <a:prstGeom prst="rect">
            <a:avLst/>
          </a:prstGeom>
        </p:spPr>
        <p:txBody>
          <a:bodyPr lIns="0" tIns="0" rIns="0" bIns="0" rtlCol="0" anchor="t">
            <a:spAutoFit/>
          </a:bodyPr>
          <a:lstStyle/>
          <a:p>
            <a:pPr algn="ctr">
              <a:lnSpc>
                <a:spcPts val="5217"/>
              </a:lnSpc>
            </a:pPr>
            <a:r>
              <a:rPr lang="en-US" sz="3726">
                <a:solidFill>
                  <a:srgbClr val="FFFFFF"/>
                </a:solidFill>
                <a:latin typeface="Poppins"/>
              </a:rPr>
              <a:t>MARKET SIZE</a:t>
            </a:r>
          </a:p>
          <a:p>
            <a:pPr algn="ctr">
              <a:lnSpc>
                <a:spcPts val="5217"/>
              </a:lnSpc>
              <a:spcBef>
                <a:spcPct val="0"/>
              </a:spcBef>
            </a:pPr>
            <a:r>
              <a:rPr lang="en-US" sz="3726">
                <a:solidFill>
                  <a:srgbClr val="FFFFFF"/>
                </a:solidFill>
                <a:latin typeface="Poppins"/>
              </a:rPr>
              <a:t>USD 610.20 Million</a:t>
            </a:r>
          </a:p>
        </p:txBody>
      </p:sp>
      <p:sp>
        <p:nvSpPr>
          <p:cNvPr id="24" name="TextBox 24"/>
          <p:cNvSpPr txBox="1"/>
          <p:nvPr/>
        </p:nvSpPr>
        <p:spPr>
          <a:xfrm>
            <a:off x="13232502" y="7243807"/>
            <a:ext cx="4348077" cy="1333212"/>
          </a:xfrm>
          <a:prstGeom prst="rect">
            <a:avLst/>
          </a:prstGeom>
        </p:spPr>
        <p:txBody>
          <a:bodyPr lIns="0" tIns="0" rIns="0" bIns="0" rtlCol="0" anchor="t">
            <a:spAutoFit/>
          </a:bodyPr>
          <a:lstStyle/>
          <a:p>
            <a:pPr algn="ctr">
              <a:lnSpc>
                <a:spcPts val="5217"/>
              </a:lnSpc>
            </a:pPr>
            <a:r>
              <a:rPr lang="en-US" sz="3726">
                <a:solidFill>
                  <a:srgbClr val="FFFFFF"/>
                </a:solidFill>
                <a:latin typeface="Poppins"/>
              </a:rPr>
              <a:t>CAGR</a:t>
            </a:r>
          </a:p>
          <a:p>
            <a:pPr algn="ctr">
              <a:lnSpc>
                <a:spcPts val="5217"/>
              </a:lnSpc>
              <a:spcBef>
                <a:spcPct val="0"/>
              </a:spcBef>
            </a:pPr>
            <a:r>
              <a:rPr lang="en-US" sz="3726">
                <a:solidFill>
                  <a:srgbClr val="FFFFFF"/>
                </a:solidFill>
                <a:latin typeface="Poppins"/>
              </a:rPr>
              <a:t>7.33%</a:t>
            </a:r>
          </a:p>
        </p:txBody>
      </p:sp>
      <p:grpSp>
        <p:nvGrpSpPr>
          <p:cNvPr id="25" name="Group 25"/>
          <p:cNvGrpSpPr/>
          <p:nvPr/>
        </p:nvGrpSpPr>
        <p:grpSpPr>
          <a:xfrm>
            <a:off x="11445586" y="4788203"/>
            <a:ext cx="6471382" cy="1959205"/>
            <a:chExt cx="860407" cy="260488"/>
          </a:xfrm>
        </p:grpSpPr>
        <p:sp>
          <p:nvSpPr>
            <p:cNvPr id="26" name="Freeform 26"/>
            <p:cNvSpPr/>
            <p:nvPr/>
          </p:nvSpPr>
          <p:spPr>
            <a:xfrm>
              <a:off x="0" y="0"/>
              <a:ext cx="860407" cy="260488"/>
            </a:xfrm>
            <a:custGeom>
              <a:rect l="l" t="t" r="r" b="b"/>
              <a:pathLst>
                <a:path w="860407" h="260488">
                  <a:moveTo>
                    <a:pt x="119633" y="0"/>
                  </a:moveTo>
                  <a:lnTo>
                    <a:pt x="740774" y="0"/>
                  </a:lnTo>
                  <a:cubicBezTo>
                    <a:pt x="772503" y="0"/>
                    <a:pt x="802932" y="12604"/>
                    <a:pt x="825368" y="35040"/>
                  </a:cubicBezTo>
                  <a:cubicBezTo>
                    <a:pt x="847803" y="57475"/>
                    <a:pt x="860407" y="87904"/>
                    <a:pt x="860407" y="119633"/>
                  </a:cubicBezTo>
                  <a:lnTo>
                    <a:pt x="860407" y="140854"/>
                  </a:lnTo>
                  <a:cubicBezTo>
                    <a:pt x="860407" y="172583"/>
                    <a:pt x="847803" y="203012"/>
                    <a:pt x="825368" y="225448"/>
                  </a:cubicBezTo>
                  <a:cubicBezTo>
                    <a:pt x="802932" y="247883"/>
                    <a:pt x="772503" y="260488"/>
                    <a:pt x="740774" y="260488"/>
                  </a:cubicBezTo>
                  <a:lnTo>
                    <a:pt x="119633" y="260488"/>
                  </a:lnTo>
                  <a:cubicBezTo>
                    <a:pt x="87904" y="260488"/>
                    <a:pt x="57475" y="247883"/>
                    <a:pt x="35040" y="225448"/>
                  </a:cubicBezTo>
                  <a:cubicBezTo>
                    <a:pt x="12604" y="203012"/>
                    <a:pt x="0" y="172583"/>
                    <a:pt x="0" y="140854"/>
                  </a:cubicBezTo>
                  <a:lnTo>
                    <a:pt x="0" y="119633"/>
                  </a:lnTo>
                  <a:cubicBezTo>
                    <a:pt x="0" y="87904"/>
                    <a:pt x="12604" y="57475"/>
                    <a:pt x="35040" y="35040"/>
                  </a:cubicBezTo>
                  <a:cubicBezTo>
                    <a:pt x="57475" y="12604"/>
                    <a:pt x="87904" y="0"/>
                    <a:pt x="119633" y="0"/>
                  </a:cubicBezTo>
                  <a:close/>
                </a:path>
              </a:pathLst>
            </a:custGeom>
            <a:solidFill>
              <a:srgbClr val="6F5748"/>
            </a:solidFill>
          </p:spPr>
          <p:txBody>
            <a:bodyPr/>
            <a:lstStyle/>
            <a:p/>
          </p:txBody>
        </p:sp>
        <p:sp>
          <p:nvSpPr>
            <p:cNvPr id="27" name="TextBox 27"/>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28" name="Freeform 28"/>
          <p:cNvSpPr/>
          <p:nvPr/>
        </p:nvSpPr>
        <p:spPr>
          <a:xfrm>
            <a:off x="11711984" y="5028926"/>
            <a:ext cx="1580649" cy="1578673"/>
          </a:xfrm>
          <a:custGeom>
            <a:rect l="l" t="t" r="r" b="b"/>
            <a:pathLst>
              <a:path w="1580649" h="1578673">
                <a:moveTo>
                  <a:pt x="0" y="0"/>
                </a:moveTo>
                <a:lnTo>
                  <a:pt x="1580649" y="0"/>
                </a:lnTo>
                <a:lnTo>
                  <a:pt x="1580649" y="1578673"/>
                </a:lnTo>
                <a:lnTo>
                  <a:pt x="0" y="1578673"/>
                </a:lnTo>
                <a:lnTo>
                  <a:pt x="0" y="0"/>
                </a:lnTo>
                <a:close/>
              </a:path>
            </a:pathLst>
          </a:custGeom>
          <a:blipFill>
            <a:blip r:embed="rId3"/>
            <a:stretch>
              <a:fillRect/>
            </a:stretch>
          </a:blipFill>
        </p:spPr>
        <p:txBody>
          <a:bodyPr/>
          <a:lstStyle/>
          <a:p/>
        </p:txBody>
      </p:sp>
      <p:grpSp>
        <p:nvGrpSpPr>
          <p:cNvPr id="29" name="Group 29"/>
          <p:cNvGrpSpPr/>
          <p:nvPr/>
        </p:nvGrpSpPr>
        <p:grpSpPr>
          <a:xfrm>
            <a:off x="11675132" y="4965750"/>
            <a:ext cx="1557370" cy="1557370"/>
            <a:chExt cx="812800" cy="812800"/>
          </a:xfrm>
        </p:grpSpPr>
        <p:sp>
          <p:nvSpPr>
            <p:cNvPr id="30" name="Freeform 30"/>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31" name="TextBox 31"/>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32" name="TextBox 32"/>
          <p:cNvSpPr txBox="1"/>
          <p:nvPr/>
        </p:nvSpPr>
        <p:spPr>
          <a:xfrm>
            <a:off x="11883396" y="5384194"/>
            <a:ext cx="1140841" cy="615817"/>
          </a:xfrm>
          <a:prstGeom prst="rect">
            <a:avLst/>
          </a:prstGeom>
        </p:spPr>
        <p:txBody>
          <a:bodyPr lIns="0" tIns="0" rIns="0" bIns="0" rtlCol="0" anchor="t">
            <a:spAutoFit/>
          </a:bodyPr>
          <a:lstStyle/>
          <a:p>
            <a:pPr algn="ctr">
              <a:lnSpc>
                <a:spcPts val="4703"/>
              </a:lnSpc>
              <a:spcBef>
                <a:spcPct val="0"/>
              </a:spcBef>
            </a:pPr>
            <a:r>
              <a:rPr lang="en-US" sz="3359">
                <a:solidFill>
                  <a:srgbClr val="3A6AD6"/>
                </a:solidFill>
                <a:latin typeface="Poppins Bold"/>
              </a:rPr>
              <a:t>2028</a:t>
            </a:r>
          </a:p>
        </p:txBody>
      </p:sp>
      <p:sp>
        <p:nvSpPr>
          <p:cNvPr id="33" name="TextBox 33"/>
          <p:cNvSpPr txBox="1"/>
          <p:nvPr/>
        </p:nvSpPr>
        <p:spPr>
          <a:xfrm>
            <a:off x="13083381" y="5049308"/>
            <a:ext cx="4709746" cy="1333212"/>
          </a:xfrm>
          <a:prstGeom prst="rect">
            <a:avLst/>
          </a:prstGeom>
        </p:spPr>
        <p:txBody>
          <a:bodyPr lIns="0" tIns="0" rIns="0" bIns="0" rtlCol="0" anchor="t">
            <a:spAutoFit/>
          </a:bodyPr>
          <a:lstStyle/>
          <a:p>
            <a:pPr algn="ctr">
              <a:lnSpc>
                <a:spcPts val="5217"/>
              </a:lnSpc>
            </a:pPr>
            <a:r>
              <a:rPr lang="en-US" sz="3726">
                <a:solidFill>
                  <a:srgbClr val="FFFFFF"/>
                </a:solidFill>
                <a:latin typeface="Poppins"/>
              </a:rPr>
              <a:t>FORECAST</a:t>
            </a:r>
          </a:p>
          <a:p>
            <a:pPr algn="ctr">
              <a:lnSpc>
                <a:spcPts val="5217"/>
              </a:lnSpc>
              <a:spcBef>
                <a:spcPct val="0"/>
              </a:spcBef>
            </a:pPr>
            <a:r>
              <a:rPr lang="en-US" sz="3726">
                <a:solidFill>
                  <a:srgbClr val="FFFFFF"/>
                </a:solidFill>
                <a:latin typeface="Poppins"/>
              </a:rPr>
              <a:t>USD 1,246.07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20" r="-20"/>
            </a:stretch>
          </a:blipFill>
        </p:spPr>
        <p:txBody>
          <a:bodyPr/>
          <a:lstStyle/>
          <a:p/>
        </p:txBody>
      </p:sp>
      <p:grpSp>
        <p:nvGrpSpPr>
          <p:cNvPr id="3" name="Group 3"/>
          <p:cNvGrpSpPr/>
          <p:nvPr/>
        </p:nvGrpSpPr>
        <p:grpSpPr>
          <a:xfrm>
            <a:off x="0" y="0"/>
            <a:ext cx="18288000" cy="1290205"/>
            <a:chExt cx="4816593" cy="339807"/>
          </a:xfrm>
        </p:grpSpPr>
        <p:sp>
          <p:nvSpPr>
            <p:cNvPr id="4" name="Freeform 4"/>
            <p:cNvSpPr/>
            <p:nvPr/>
          </p:nvSpPr>
          <p:spPr>
            <a:xfrm>
              <a:off x="0" y="0"/>
              <a:ext cx="4816592" cy="339807"/>
            </a:xfrm>
            <a:custGeom>
              <a:rect l="l" t="t" r="r" b="b"/>
              <a:pathLst>
                <a:path w="4816592" h="339807">
                  <a:moveTo>
                    <a:pt x="0" y="0"/>
                  </a:moveTo>
                  <a:lnTo>
                    <a:pt x="4816592" y="0"/>
                  </a:lnTo>
                  <a:lnTo>
                    <a:pt x="4816592" y="339807"/>
                  </a:lnTo>
                  <a:lnTo>
                    <a:pt x="0" y="339807"/>
                  </a:lnTo>
                  <a:close/>
                </a:path>
              </a:pathLst>
            </a:custGeom>
            <a:solidFill>
              <a:srgbClr val="000000">
                <a:alpha val="69804"/>
              </a:srgbClr>
            </a:solidFill>
          </p:spPr>
          <p:txBody>
            <a:bodyPr/>
            <a:lstStyle/>
            <a:p/>
          </p:txBody>
        </p:sp>
        <p:sp>
          <p:nvSpPr>
            <p:cNvPr id="5" name="TextBox 5"/>
            <p:cNvSpPr txBox="1"/>
            <p:nvPr/>
          </p:nvSpPr>
          <p:spPr>
            <a:xfrm>
              <a:off x="0" y="-38100"/>
              <a:ext cx="4816593" cy="37790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623087" y="87888"/>
            <a:ext cx="17353555"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grpSp>
        <p:nvGrpSpPr>
          <p:cNvPr id="7" name="Group 7"/>
          <p:cNvGrpSpPr/>
          <p:nvPr/>
        </p:nvGrpSpPr>
        <p:grpSpPr>
          <a:xfrm>
            <a:off x="10782234" y="2162014"/>
            <a:ext cx="2358283" cy="2358283"/>
            <a:chExt cx="812800" cy="812800"/>
          </a:xfrm>
        </p:grpSpPr>
        <p:sp>
          <p:nvSpPr>
            <p:cNvPr id="8" name="Freeform 8"/>
            <p:cNvSpPr/>
            <p:nvPr/>
          </p:nvSpPr>
          <p:spPr>
            <a:xfrm>
              <a:off x="0" y="0"/>
              <a:ext cx="812800" cy="812800"/>
            </a:xfrm>
            <a:custGeom>
              <a:rect l="l" t="t" r="r" b="b"/>
              <a:pathLst>
                <a:path w="812800" h="812800">
                  <a:moveTo>
                    <a:pt x="65657" y="0"/>
                  </a:moveTo>
                  <a:lnTo>
                    <a:pt x="747143" y="0"/>
                  </a:lnTo>
                  <a:cubicBezTo>
                    <a:pt x="783404" y="0"/>
                    <a:pt x="812800" y="29396"/>
                    <a:pt x="812800" y="65657"/>
                  </a:cubicBezTo>
                  <a:lnTo>
                    <a:pt x="812800" y="747143"/>
                  </a:lnTo>
                  <a:cubicBezTo>
                    <a:pt x="812800" y="783404"/>
                    <a:pt x="783404" y="812800"/>
                    <a:pt x="747143" y="812800"/>
                  </a:cubicBezTo>
                  <a:lnTo>
                    <a:pt x="65657" y="812800"/>
                  </a:lnTo>
                  <a:cubicBezTo>
                    <a:pt x="29396" y="812800"/>
                    <a:pt x="0" y="783404"/>
                    <a:pt x="0" y="747143"/>
                  </a:cubicBezTo>
                  <a:lnTo>
                    <a:pt x="0" y="65657"/>
                  </a:lnTo>
                  <a:cubicBezTo>
                    <a:pt x="0" y="29396"/>
                    <a:pt x="29396" y="0"/>
                    <a:pt x="65657" y="0"/>
                  </a:cubicBezTo>
                  <a:close/>
                </a:path>
              </a:pathLst>
            </a:custGeom>
            <a:solidFill>
              <a:srgbClr val="3E312E"/>
            </a:solidFill>
          </p:spPr>
          <p:txBody>
            <a:bodyPr/>
            <a:lstStyle/>
            <a:p/>
          </p:txBody>
        </p:sp>
        <p:sp>
          <p:nvSpPr>
            <p:cNvPr id="9" name="TextBox 9"/>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10" name="Group 10"/>
          <p:cNvGrpSpPr/>
          <p:nvPr/>
        </p:nvGrpSpPr>
        <p:grpSpPr>
          <a:xfrm>
            <a:off x="11033474" y="2413253"/>
            <a:ext cx="6518335" cy="3286416"/>
            <a:chExt cx="1511671" cy="762155"/>
          </a:xfrm>
        </p:grpSpPr>
        <p:sp>
          <p:nvSpPr>
            <p:cNvPr id="11" name="Freeform 11"/>
            <p:cNvSpPr/>
            <p:nvPr/>
          </p:nvSpPr>
          <p:spPr>
            <a:xfrm>
              <a:off x="0" y="0"/>
              <a:ext cx="1511671" cy="762155"/>
            </a:xfrm>
            <a:custGeom>
              <a:rect l="l" t="t" r="r" b="b"/>
              <a:pathLst>
                <a:path w="1511671" h="762155">
                  <a:moveTo>
                    <a:pt x="23754" y="0"/>
                  </a:moveTo>
                  <a:lnTo>
                    <a:pt x="1487917" y="0"/>
                  </a:lnTo>
                  <a:cubicBezTo>
                    <a:pt x="1501036" y="0"/>
                    <a:pt x="1511671" y="10635"/>
                    <a:pt x="1511671" y="23754"/>
                  </a:cubicBezTo>
                  <a:lnTo>
                    <a:pt x="1511671" y="738400"/>
                  </a:lnTo>
                  <a:cubicBezTo>
                    <a:pt x="1511671" y="751520"/>
                    <a:pt x="1501036" y="762155"/>
                    <a:pt x="1487917" y="762155"/>
                  </a:cubicBezTo>
                  <a:lnTo>
                    <a:pt x="23754" y="762155"/>
                  </a:lnTo>
                  <a:cubicBezTo>
                    <a:pt x="10635" y="762155"/>
                    <a:pt x="0" y="751520"/>
                    <a:pt x="0" y="738400"/>
                  </a:cubicBezTo>
                  <a:lnTo>
                    <a:pt x="0" y="23754"/>
                  </a:lnTo>
                  <a:cubicBezTo>
                    <a:pt x="0" y="10635"/>
                    <a:pt x="10635" y="0"/>
                    <a:pt x="23754" y="0"/>
                  </a:cubicBezTo>
                  <a:close/>
                </a:path>
              </a:pathLst>
            </a:custGeom>
            <a:solidFill>
              <a:srgbClr val="FFFFFF"/>
            </a:solidFill>
            <a:ln w="38100" cap="sq">
              <a:solidFill>
                <a:srgbClr val="48ABFF"/>
              </a:solidFill>
              <a:prstDash val="solid"/>
              <a:miter/>
            </a:ln>
          </p:spPr>
          <p:txBody>
            <a:bodyPr/>
            <a:lstStyle/>
            <a:p/>
          </p:txBody>
        </p:sp>
        <p:sp>
          <p:nvSpPr>
            <p:cNvPr id="12" name="TextBox 12"/>
            <p:cNvSpPr txBox="1"/>
            <p:nvPr/>
          </p:nvSpPr>
          <p:spPr>
            <a:xfrm>
              <a:off x="0" y="-47625"/>
              <a:ext cx="1511671" cy="809780"/>
            </a:xfrm>
            <a:prstGeom prst="rect">
              <a:avLst/>
            </a:prstGeom>
          </p:spPr>
          <p:txBody>
            <a:bodyPr lIns="50800" tIns="50800" rIns="50800" bIns="50800" rtlCol="0" anchor="ctr"/>
            <a:lstStyle/>
            <a:p>
              <a:pPr algn="ctr">
                <a:lnSpc>
                  <a:spcPts val="3079"/>
                </a:lnSpc>
              </a:pPr>
              <a:endParaRPr/>
            </a:p>
          </p:txBody>
        </p:sp>
      </p:grpSp>
      <p:grpSp>
        <p:nvGrpSpPr>
          <p:cNvPr id="13" name="Group 13"/>
          <p:cNvGrpSpPr/>
          <p:nvPr/>
        </p:nvGrpSpPr>
        <p:grpSpPr>
          <a:xfrm>
            <a:off x="10750834" y="6122650"/>
            <a:ext cx="2358283" cy="2358283"/>
            <a:chExt cx="812800" cy="812800"/>
          </a:xfrm>
        </p:grpSpPr>
        <p:sp>
          <p:nvSpPr>
            <p:cNvPr id="14" name="Freeform 14"/>
            <p:cNvSpPr/>
            <p:nvPr/>
          </p:nvSpPr>
          <p:spPr>
            <a:xfrm>
              <a:off x="0" y="0"/>
              <a:ext cx="812800" cy="812800"/>
            </a:xfrm>
            <a:custGeom>
              <a:rect l="l" t="t" r="r" b="b"/>
              <a:pathLst>
                <a:path w="812800" h="812800">
                  <a:moveTo>
                    <a:pt x="65657" y="0"/>
                  </a:moveTo>
                  <a:lnTo>
                    <a:pt x="747143" y="0"/>
                  </a:lnTo>
                  <a:cubicBezTo>
                    <a:pt x="783404" y="0"/>
                    <a:pt x="812800" y="29396"/>
                    <a:pt x="812800" y="65657"/>
                  </a:cubicBezTo>
                  <a:lnTo>
                    <a:pt x="812800" y="747143"/>
                  </a:lnTo>
                  <a:cubicBezTo>
                    <a:pt x="812800" y="783404"/>
                    <a:pt x="783404" y="812800"/>
                    <a:pt x="747143" y="812800"/>
                  </a:cubicBezTo>
                  <a:lnTo>
                    <a:pt x="65657" y="812800"/>
                  </a:lnTo>
                  <a:cubicBezTo>
                    <a:pt x="29396" y="812800"/>
                    <a:pt x="0" y="783404"/>
                    <a:pt x="0" y="747143"/>
                  </a:cubicBezTo>
                  <a:lnTo>
                    <a:pt x="0" y="65657"/>
                  </a:lnTo>
                  <a:cubicBezTo>
                    <a:pt x="0" y="29396"/>
                    <a:pt x="29396" y="0"/>
                    <a:pt x="65657" y="0"/>
                  </a:cubicBezTo>
                  <a:close/>
                </a:path>
              </a:pathLst>
            </a:custGeom>
            <a:solidFill>
              <a:srgbClr val="3E312E"/>
            </a:solidFill>
          </p:spPr>
          <p:txBody>
            <a:bodyPr/>
            <a:lstStyle/>
            <a:p/>
          </p:txBody>
        </p:sp>
        <p:sp>
          <p:nvSpPr>
            <p:cNvPr id="15" name="TextBox 15"/>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16" name="Group 16"/>
          <p:cNvGrpSpPr/>
          <p:nvPr/>
        </p:nvGrpSpPr>
        <p:grpSpPr>
          <a:xfrm>
            <a:off x="11002073" y="6373890"/>
            <a:ext cx="6518335" cy="3286416"/>
            <a:chExt cx="1511671" cy="762155"/>
          </a:xfrm>
        </p:grpSpPr>
        <p:sp>
          <p:nvSpPr>
            <p:cNvPr id="17" name="Freeform 17"/>
            <p:cNvSpPr/>
            <p:nvPr/>
          </p:nvSpPr>
          <p:spPr>
            <a:xfrm>
              <a:off x="0" y="0"/>
              <a:ext cx="1511671" cy="762155"/>
            </a:xfrm>
            <a:custGeom>
              <a:rect l="l" t="t" r="r" b="b"/>
              <a:pathLst>
                <a:path w="1511671" h="762155">
                  <a:moveTo>
                    <a:pt x="23754" y="0"/>
                  </a:moveTo>
                  <a:lnTo>
                    <a:pt x="1487917" y="0"/>
                  </a:lnTo>
                  <a:cubicBezTo>
                    <a:pt x="1501036" y="0"/>
                    <a:pt x="1511671" y="10635"/>
                    <a:pt x="1511671" y="23754"/>
                  </a:cubicBezTo>
                  <a:lnTo>
                    <a:pt x="1511671" y="738400"/>
                  </a:lnTo>
                  <a:cubicBezTo>
                    <a:pt x="1511671" y="751520"/>
                    <a:pt x="1501036" y="762155"/>
                    <a:pt x="1487917" y="762155"/>
                  </a:cubicBezTo>
                  <a:lnTo>
                    <a:pt x="23754" y="762155"/>
                  </a:lnTo>
                  <a:cubicBezTo>
                    <a:pt x="10635" y="762155"/>
                    <a:pt x="0" y="751520"/>
                    <a:pt x="0" y="738400"/>
                  </a:cubicBezTo>
                  <a:lnTo>
                    <a:pt x="0" y="23754"/>
                  </a:lnTo>
                  <a:cubicBezTo>
                    <a:pt x="0" y="10635"/>
                    <a:pt x="10635" y="0"/>
                    <a:pt x="23754" y="0"/>
                  </a:cubicBezTo>
                  <a:close/>
                </a:path>
              </a:pathLst>
            </a:custGeom>
            <a:solidFill>
              <a:srgbClr val="FFFFFF"/>
            </a:solidFill>
            <a:ln w="38100" cap="sq">
              <a:solidFill>
                <a:srgbClr val="48ABFF"/>
              </a:solidFill>
              <a:prstDash val="solid"/>
              <a:miter/>
            </a:ln>
          </p:spPr>
          <p:txBody>
            <a:bodyPr/>
            <a:lstStyle/>
            <a:p/>
          </p:txBody>
        </p:sp>
        <p:sp>
          <p:nvSpPr>
            <p:cNvPr id="18" name="TextBox 18"/>
            <p:cNvSpPr txBox="1"/>
            <p:nvPr/>
          </p:nvSpPr>
          <p:spPr>
            <a:xfrm>
              <a:off x="0" y="-47625"/>
              <a:ext cx="1511671" cy="809780"/>
            </a:xfrm>
            <a:prstGeom prst="rect">
              <a:avLst/>
            </a:prstGeom>
          </p:spPr>
          <p:txBody>
            <a:bodyPr lIns="50800" tIns="50800" rIns="50800" bIns="50800" rtlCol="0" anchor="ctr"/>
            <a:lstStyle/>
            <a:p>
              <a:pPr algn="ctr">
                <a:lnSpc>
                  <a:spcPts val="3079"/>
                </a:lnSpc>
              </a:pPr>
              <a:endParaRPr/>
            </a:p>
          </p:txBody>
        </p:sp>
      </p:grpSp>
      <p:sp>
        <p:nvSpPr>
          <p:cNvPr id="19" name="TextBox 19"/>
          <p:cNvSpPr txBox="1"/>
          <p:nvPr/>
        </p:nvSpPr>
        <p:spPr>
          <a:xfrm>
            <a:off x="11159851" y="6793650"/>
            <a:ext cx="6328381" cy="601762"/>
          </a:xfrm>
          <a:prstGeom prst="rect">
            <a:avLst/>
          </a:prstGeom>
        </p:spPr>
        <p:txBody>
          <a:bodyPr lIns="0" tIns="0" rIns="0" bIns="0" rtlCol="0" anchor="t">
            <a:spAutoFit/>
          </a:bodyPr>
          <a:lstStyle/>
          <a:p>
            <a:pPr algn="ctr">
              <a:lnSpc>
                <a:spcPts val="4398"/>
              </a:lnSpc>
            </a:pPr>
            <a:r>
              <a:rPr lang="en-US" sz="4833" spc="154">
                <a:solidFill>
                  <a:srgbClr val="000000"/>
                </a:solidFill>
                <a:latin typeface="Barlow Semi-Bold"/>
              </a:rPr>
              <a:t>By Application</a:t>
            </a:r>
          </a:p>
        </p:txBody>
      </p:sp>
      <p:sp>
        <p:nvSpPr>
          <p:cNvPr id="20" name="TextBox 20"/>
          <p:cNvSpPr txBox="1"/>
          <p:nvPr/>
        </p:nvSpPr>
        <p:spPr>
          <a:xfrm>
            <a:off x="11064874" y="7633537"/>
            <a:ext cx="6911767" cy="1214755"/>
          </a:xfrm>
          <a:prstGeom prst="rect">
            <a:avLst/>
          </a:prstGeom>
        </p:spPr>
        <p:txBody>
          <a:bodyPr lIns="0" tIns="0" rIns="0" bIns="0" rtlCol="0" anchor="t">
            <a:spAutoFit/>
          </a:bodyPr>
          <a:lstStyle/>
          <a:p>
            <a:pPr>
              <a:lnSpc>
                <a:spcPts val="4759"/>
              </a:lnSpc>
            </a:pPr>
            <a:r>
              <a:rPr lang="en-US" sz="3999" spc="127">
                <a:solidFill>
                  <a:srgbClr val="000000"/>
                </a:solidFill>
                <a:latin typeface="Barlow Semi-Bold"/>
              </a:rPr>
              <a:t>Government Organizations </a:t>
            </a:r>
          </a:p>
          <a:p>
            <a:pPr algn="ctr">
              <a:lnSpc>
                <a:spcPts val="4759"/>
              </a:lnSpc>
            </a:pPr>
            <a:r>
              <a:rPr lang="en-US" sz="3999" spc="127">
                <a:solidFill>
                  <a:srgbClr val="000000"/>
                </a:solidFill>
                <a:latin typeface="Barlow Semi-Bold"/>
              </a:rPr>
              <a:t>USD 503.16 Million</a:t>
            </a:r>
          </a:p>
        </p:txBody>
      </p:sp>
      <p:sp>
        <p:nvSpPr>
          <p:cNvPr id="21" name="TextBox 21"/>
          <p:cNvSpPr txBox="1"/>
          <p:nvPr/>
        </p:nvSpPr>
        <p:spPr>
          <a:xfrm>
            <a:off x="11159851" y="2709330"/>
            <a:ext cx="6328381" cy="631825"/>
          </a:xfrm>
          <a:prstGeom prst="rect">
            <a:avLst/>
          </a:prstGeom>
        </p:spPr>
        <p:txBody>
          <a:bodyPr lIns="0" tIns="0" rIns="0" bIns="0" rtlCol="0" anchor="t">
            <a:spAutoFit/>
          </a:bodyPr>
          <a:lstStyle/>
          <a:p>
            <a:pPr algn="ctr">
              <a:lnSpc>
                <a:spcPts val="4549"/>
              </a:lnSpc>
            </a:pPr>
            <a:r>
              <a:rPr lang="en-US" sz="4999" spc="159">
                <a:solidFill>
                  <a:srgbClr val="000000"/>
                </a:solidFill>
                <a:latin typeface="Barlow Semi-Bold"/>
              </a:rPr>
              <a:t>Type Segment</a:t>
            </a:r>
          </a:p>
        </p:txBody>
      </p:sp>
      <p:sp>
        <p:nvSpPr>
          <p:cNvPr id="22" name="TextBox 22"/>
          <p:cNvSpPr txBox="1"/>
          <p:nvPr/>
        </p:nvSpPr>
        <p:spPr>
          <a:xfrm>
            <a:off x="11192028" y="3854493"/>
            <a:ext cx="6392734" cy="1214755"/>
          </a:xfrm>
          <a:prstGeom prst="rect">
            <a:avLst/>
          </a:prstGeom>
        </p:spPr>
        <p:txBody>
          <a:bodyPr lIns="0" tIns="0" rIns="0" bIns="0" rtlCol="0" anchor="t">
            <a:spAutoFit/>
          </a:bodyPr>
          <a:lstStyle/>
          <a:p>
            <a:pPr algn="ctr">
              <a:lnSpc>
                <a:spcPts val="4759"/>
              </a:lnSpc>
            </a:pPr>
            <a:r>
              <a:rPr lang="en-US" sz="3999" spc="127">
                <a:solidFill>
                  <a:srgbClr val="000000"/>
                </a:solidFill>
                <a:latin typeface="Barlow Semi-Bold"/>
              </a:rPr>
              <a:t>Wired</a:t>
            </a:r>
          </a:p>
          <a:p>
            <a:pPr algn="ctr">
              <a:lnSpc>
                <a:spcPts val="4759"/>
              </a:lnSpc>
            </a:pPr>
            <a:r>
              <a:rPr lang="en-US" sz="3999" spc="127">
                <a:solidFill>
                  <a:srgbClr val="000000"/>
                </a:solidFill>
                <a:latin typeface="Barlow Semi-Bold"/>
              </a:rPr>
              <a:t>USD 744.98 Million</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882650"/>
            <a:ext cx="12560066" cy="9404350"/>
          </a:xfrm>
          <a:custGeom>
            <a:rect l="l" t="t" r="r" b="b"/>
            <a:pathLst>
              <a:path w="12560066" h="9404350">
                <a:moveTo>
                  <a:pt x="0" y="0"/>
                </a:moveTo>
                <a:lnTo>
                  <a:pt x="12560066" y="0"/>
                </a:lnTo>
                <a:lnTo>
                  <a:pt x="12560066" y="9404350"/>
                </a:lnTo>
                <a:lnTo>
                  <a:pt x="0" y="940435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271967" y="130174"/>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1B1917"/>
                </a:solidFill>
                <a:latin typeface="Canva Sans"/>
              </a:rPr>
              <a:t>Global Conference System Market Revenue share for 2022</a:t>
            </a:r>
          </a:p>
        </p:txBody>
      </p:sp>
      <p:sp>
        <p:nvSpPr>
          <p:cNvPr id="4" name="TextBox 4"/>
          <p:cNvSpPr txBox="1"/>
          <p:nvPr/>
        </p:nvSpPr>
        <p:spPr>
          <a:xfrm>
            <a:off x="10665965" y="4928755"/>
            <a:ext cx="7622035" cy="1786890"/>
          </a:xfrm>
          <a:prstGeom prst="rect">
            <a:avLst/>
          </a:prstGeom>
        </p:spPr>
        <p:txBody>
          <a:bodyPr lIns="0" tIns="0" rIns="0" bIns="0" rtlCol="0" anchor="t">
            <a:spAutoFit/>
          </a:bodyPr>
          <a:lstStyle/>
          <a:p>
            <a:pPr algn="ctr">
              <a:lnSpc>
                <a:spcPts val="7080"/>
              </a:lnSpc>
            </a:pPr>
            <a:r>
              <a:rPr lang="en-US" sz="6000">
                <a:solidFill>
                  <a:srgbClr val="1B1917"/>
                </a:solidFill>
                <a:latin typeface="Canva Sans"/>
              </a:rPr>
              <a:t>Europe </a:t>
            </a:r>
          </a:p>
          <a:p>
            <a:pPr algn="ctr">
              <a:lnSpc>
                <a:spcPts val="7080"/>
              </a:lnSpc>
            </a:pPr>
            <a:r>
              <a:rPr lang="en-US" sz="6000">
                <a:solidFill>
                  <a:srgbClr val="1B1917"/>
                </a:solidFill>
                <a:latin typeface="Canva Sans"/>
              </a:rPr>
              <a:t>USD 299.43 Million</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5934337" y="1725684"/>
            <a:ext cx="8745868" cy="3223494"/>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5118253" y="5301815"/>
            <a:ext cx="9561953" cy="3259500"/>
            <a:chExt cx="7487197" cy="2552253"/>
          </a:xfrm>
        </p:grpSpPr>
        <p:sp>
          <p:nvSpPr>
            <p:cNvPr id="6" name="Freeform 6"/>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4C3643"/>
            </a:solidFill>
          </p:spPr>
          <p:txBody>
            <a:bodyPr/>
            <a:lstStyle/>
            <a:p/>
          </p:txBody>
        </p:sp>
      </p:grpSp>
      <p:grpSp>
        <p:nvGrpSpPr>
          <p:cNvPr id="7" name="Group 7"/>
          <p:cNvGrpSpPr/>
          <p:nvPr/>
        </p:nvGrpSpPr>
        <p:grpSpPr>
          <a:xfrm>
            <a:off x="5118253" y="1725684"/>
            <a:ext cx="9561953" cy="3223494"/>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885637"/>
            </a:solidFill>
          </p:spPr>
          <p:txBody>
            <a:bodyPr/>
            <a:lstStyle/>
            <a:p/>
          </p:txBody>
        </p:sp>
      </p:grpSp>
      <p:grpSp>
        <p:nvGrpSpPr>
          <p:cNvPr id="9" name="Group 9"/>
          <p:cNvGrpSpPr/>
          <p:nvPr/>
        </p:nvGrpSpPr>
        <p:grpSpPr>
          <a:xfrm>
            <a:off x="3890035" y="2224405"/>
            <a:ext cx="2456436" cy="2226052"/>
            <a:chExt cx="1923438" cy="1743043"/>
          </a:xfrm>
        </p:grpSpPr>
        <p:sp>
          <p:nvSpPr>
            <p:cNvPr id="10" name="Freeform 10"/>
            <p:cNvSpPr/>
            <p:nvPr/>
          </p:nvSpPr>
          <p:spPr>
            <a:xfrm>
              <a:off x="0" y="0"/>
              <a:ext cx="1923438" cy="1743043"/>
            </a:xfrm>
            <a:custGeom>
              <a:rect l="l" t="t" r="r" b="b"/>
              <a:pathLst>
                <a:path w="1923438" h="1743043">
                  <a:moveTo>
                    <a:pt x="1798977" y="1743042"/>
                  </a:moveTo>
                  <a:lnTo>
                    <a:pt x="124460" y="1743042"/>
                  </a:lnTo>
                  <a:cubicBezTo>
                    <a:pt x="55880" y="1743042"/>
                    <a:pt x="0" y="1687163"/>
                    <a:pt x="0" y="1618583"/>
                  </a:cubicBezTo>
                  <a:lnTo>
                    <a:pt x="0" y="124460"/>
                  </a:lnTo>
                  <a:cubicBezTo>
                    <a:pt x="0" y="55880"/>
                    <a:pt x="55880" y="0"/>
                    <a:pt x="124460" y="0"/>
                  </a:cubicBezTo>
                  <a:lnTo>
                    <a:pt x="1798978" y="0"/>
                  </a:lnTo>
                  <a:cubicBezTo>
                    <a:pt x="1867558" y="0"/>
                    <a:pt x="1923438" y="55880"/>
                    <a:pt x="1923438" y="124460"/>
                  </a:cubicBezTo>
                  <a:lnTo>
                    <a:pt x="1923438" y="1618583"/>
                  </a:lnTo>
                  <a:cubicBezTo>
                    <a:pt x="1923438" y="1687163"/>
                    <a:pt x="1867558" y="1743043"/>
                    <a:pt x="1798978" y="1743043"/>
                  </a:cubicBezTo>
                  <a:close/>
                </a:path>
              </a:pathLst>
            </a:custGeom>
            <a:solidFill>
              <a:srgbClr val="4C3643"/>
            </a:solidFill>
          </p:spPr>
          <p:txBody>
            <a:bodyPr/>
            <a:lstStyle/>
            <a:p/>
          </p:txBody>
        </p:sp>
      </p:grpSp>
      <p:grpSp>
        <p:nvGrpSpPr>
          <p:cNvPr id="11" name="Group 11"/>
          <p:cNvGrpSpPr/>
          <p:nvPr/>
        </p:nvGrpSpPr>
        <p:grpSpPr>
          <a:xfrm>
            <a:off x="3607794" y="5739735"/>
            <a:ext cx="2738676" cy="2226052"/>
            <a:chExt cx="2144437" cy="1743043"/>
          </a:xfrm>
        </p:grpSpPr>
        <p:sp>
          <p:nvSpPr>
            <p:cNvPr id="12" name="Freeform 12"/>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885637"/>
            </a:solidFill>
          </p:spPr>
          <p:txBody>
            <a:bodyPr/>
            <a:lstStyle/>
            <a:p/>
          </p:txBody>
        </p:sp>
      </p:grpSp>
      <p:grpSp>
        <p:nvGrpSpPr>
          <p:cNvPr id="13" name="Group 13"/>
          <p:cNvGrpSpPr>
            <a:grpSpLocks noChangeAspect="1"/>
          </p:cNvGrpSpPr>
          <p:nvPr/>
        </p:nvGrpSpPr>
        <p:grpSpPr>
          <a:xfrm rot="5400000">
            <a:off x="6216795" y="3015277"/>
            <a:ext cx="744005" cy="644308"/>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C3643"/>
            </a:solidFill>
          </p:spPr>
          <p:txBody>
            <a:bodyPr/>
            <a:lstStyle/>
            <a:p/>
          </p:txBody>
        </p:sp>
      </p:grpSp>
      <p:grpSp>
        <p:nvGrpSpPr>
          <p:cNvPr id="15" name="Group 15"/>
          <p:cNvGrpSpPr>
            <a:grpSpLocks noChangeAspect="1"/>
          </p:cNvGrpSpPr>
          <p:nvPr/>
        </p:nvGrpSpPr>
        <p:grpSpPr>
          <a:xfrm rot="5400000">
            <a:off x="6216795" y="6591409"/>
            <a:ext cx="744005" cy="644308"/>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885637"/>
            </a:solidFill>
          </p:spPr>
          <p:txBody>
            <a:bodyPr/>
            <a:lstStyle/>
            <a:p/>
          </p:txBody>
        </p:sp>
      </p:grpSp>
      <p:sp>
        <p:nvSpPr>
          <p:cNvPr id="17" name="TextBox 17"/>
          <p:cNvSpPr txBox="1"/>
          <p:nvPr/>
        </p:nvSpPr>
        <p:spPr>
          <a:xfrm>
            <a:off x="3890035" y="2961594"/>
            <a:ext cx="2456436" cy="577563"/>
          </a:xfrm>
          <a:prstGeom prst="rect">
            <a:avLst/>
          </a:prstGeom>
        </p:spPr>
        <p:txBody>
          <a:bodyPr lIns="0" tIns="0" rIns="0" bIns="0" rtlCol="0" anchor="t">
            <a:spAutoFit/>
          </a:bodyPr>
          <a:lstStyle/>
          <a:p>
            <a:pPr algn="ctr">
              <a:lnSpc>
                <a:spcPts val="4771"/>
              </a:lnSpc>
              <a:spcBef>
                <a:spcPct val="0"/>
              </a:spcBef>
            </a:pPr>
            <a:r>
              <a:rPr lang="en-US" sz="3408" spc="109">
                <a:solidFill>
                  <a:srgbClr val="FFFFFF"/>
                </a:solidFill>
                <a:latin typeface="Garet Bold"/>
              </a:rPr>
              <a:t>Drivers</a:t>
            </a:r>
          </a:p>
        </p:txBody>
      </p:sp>
      <p:sp>
        <p:nvSpPr>
          <p:cNvPr id="18" name="TextBox 18"/>
          <p:cNvSpPr txBox="1"/>
          <p:nvPr/>
        </p:nvSpPr>
        <p:spPr>
          <a:xfrm>
            <a:off x="3607794" y="6591444"/>
            <a:ext cx="3020916" cy="577563"/>
          </a:xfrm>
          <a:prstGeom prst="rect">
            <a:avLst/>
          </a:prstGeom>
        </p:spPr>
        <p:txBody>
          <a:bodyPr lIns="0" tIns="0" rIns="0" bIns="0" rtlCol="0" anchor="t">
            <a:spAutoFit/>
          </a:bodyPr>
          <a:lstStyle/>
          <a:p>
            <a:pPr algn="ctr">
              <a:lnSpc>
                <a:spcPts val="4771"/>
              </a:lnSpc>
              <a:spcBef>
                <a:spcPct val="0"/>
              </a:spcBef>
            </a:pPr>
            <a:r>
              <a:rPr lang="en-US" sz="3408" spc="109">
                <a:solidFill>
                  <a:srgbClr val="E6E4E1"/>
                </a:solidFill>
                <a:latin typeface="Garet Bold"/>
              </a:rPr>
              <a:t>Restraints</a:t>
            </a:r>
          </a:p>
        </p:txBody>
      </p:sp>
      <p:sp>
        <p:nvSpPr>
          <p:cNvPr id="19" name="TextBox 19"/>
          <p:cNvSpPr txBox="1"/>
          <p:nvPr/>
        </p:nvSpPr>
        <p:spPr>
          <a:xfrm>
            <a:off x="6910951" y="2186305"/>
            <a:ext cx="7510909" cy="2124075"/>
          </a:xfrm>
          <a:prstGeom prst="rect">
            <a:avLst/>
          </a:prstGeom>
        </p:spPr>
        <p:txBody>
          <a:bodyPr lIns="0" tIns="0" rIns="0" bIns="0" rtlCol="0" anchor="t">
            <a:spAutoFit/>
          </a:bodyPr>
          <a:lstStyle/>
          <a:p>
            <a:pPr>
              <a:lnSpc>
                <a:spcPts val="5624"/>
              </a:lnSpc>
            </a:pPr>
            <a:r>
              <a:rPr lang="en-US" sz="4499" spc="143">
                <a:solidFill>
                  <a:srgbClr val="E6E4E1"/>
                </a:solidFill>
                <a:latin typeface="Barlow Semi-Bold"/>
              </a:rPr>
              <a:t>Rise in the globalization of business and trade in emerging economies</a:t>
            </a:r>
          </a:p>
        </p:txBody>
      </p:sp>
      <p:sp>
        <p:nvSpPr>
          <p:cNvPr id="20" name="TextBox 20"/>
          <p:cNvSpPr txBox="1"/>
          <p:nvPr/>
        </p:nvSpPr>
        <p:spPr>
          <a:xfrm>
            <a:off x="7022978" y="6124098"/>
            <a:ext cx="7286854" cy="1419225"/>
          </a:xfrm>
          <a:prstGeom prst="rect">
            <a:avLst/>
          </a:prstGeom>
        </p:spPr>
        <p:txBody>
          <a:bodyPr lIns="0" tIns="0" rIns="0" bIns="0" rtlCol="0" anchor="t">
            <a:spAutoFit/>
          </a:bodyPr>
          <a:lstStyle/>
          <a:p>
            <a:pPr>
              <a:lnSpc>
                <a:spcPts val="5624"/>
              </a:lnSpc>
            </a:pPr>
            <a:r>
              <a:rPr lang="en-US" sz="4499" spc="143">
                <a:solidFill>
                  <a:srgbClr val="FFFFFF"/>
                </a:solidFill>
                <a:latin typeface="Barlow Semi-Bold"/>
              </a:rPr>
              <a:t>Limitation of audio conference system</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8700" y="1665143"/>
            <a:ext cx="16230600" cy="6956714"/>
            <a:chExt cx="4274726" cy="1832221"/>
          </a:xfrm>
        </p:grpSpPr>
        <p:sp>
          <p:nvSpPr>
            <p:cNvPr id="4" name="Freeform 4"/>
            <p:cNvSpPr/>
            <p:nvPr/>
          </p:nvSpPr>
          <p:spPr>
            <a:xfrm>
              <a:off x="0" y="0"/>
              <a:ext cx="4274726" cy="1832221"/>
            </a:xfrm>
            <a:custGeom>
              <a:rect l="l" t="t" r="r" b="b"/>
              <a:pathLst>
                <a:path w="4274726" h="1832221">
                  <a:moveTo>
                    <a:pt x="24327" y="0"/>
                  </a:moveTo>
                  <a:lnTo>
                    <a:pt x="4250399" y="0"/>
                  </a:lnTo>
                  <a:cubicBezTo>
                    <a:pt x="4263834" y="0"/>
                    <a:pt x="4274726" y="10891"/>
                    <a:pt x="4274726" y="24327"/>
                  </a:cubicBezTo>
                  <a:lnTo>
                    <a:pt x="4274726" y="1807894"/>
                  </a:lnTo>
                  <a:cubicBezTo>
                    <a:pt x="4274726" y="1821330"/>
                    <a:pt x="4263834" y="1832221"/>
                    <a:pt x="4250399" y="1832221"/>
                  </a:cubicBezTo>
                  <a:lnTo>
                    <a:pt x="24327" y="1832221"/>
                  </a:lnTo>
                  <a:cubicBezTo>
                    <a:pt x="10891" y="1832221"/>
                    <a:pt x="0" y="1821330"/>
                    <a:pt x="0" y="1807894"/>
                  </a:cubicBezTo>
                  <a:lnTo>
                    <a:pt x="0" y="24327"/>
                  </a:lnTo>
                  <a:cubicBezTo>
                    <a:pt x="0" y="10891"/>
                    <a:pt x="10891" y="0"/>
                    <a:pt x="24327" y="0"/>
                  </a:cubicBezTo>
                  <a:close/>
                </a:path>
              </a:pathLst>
            </a:custGeom>
            <a:solidFill>
              <a:srgbClr val="000000">
                <a:alpha val="80000"/>
              </a:srgbClr>
            </a:solidFill>
          </p:spPr>
          <p:txBody>
            <a:bodyPr/>
            <a:lstStyle/>
            <a:p/>
          </p:txBody>
        </p:sp>
        <p:sp>
          <p:nvSpPr>
            <p:cNvPr id="5" name="TextBox 5"/>
            <p:cNvSpPr txBox="1"/>
            <p:nvPr/>
          </p:nvSpPr>
          <p:spPr>
            <a:xfrm>
              <a:off x="0" y="-38100"/>
              <a:ext cx="4274726" cy="1870321"/>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568570" y="1993355"/>
            <a:ext cx="11150859" cy="972820"/>
          </a:xfrm>
          <a:prstGeom prst="rect">
            <a:avLst/>
          </a:prstGeom>
        </p:spPr>
        <p:txBody>
          <a:bodyPr lIns="0" tIns="0" rIns="0" bIns="0" rtlCol="0" anchor="t">
            <a:spAutoFit/>
          </a:bodyPr>
          <a:lstStyle/>
          <a:p>
            <a:pPr algn="ctr">
              <a:lnSpc>
                <a:spcPts val="7489"/>
              </a:lnSpc>
            </a:pPr>
            <a:r>
              <a:rPr lang="en-US" sz="6999">
                <a:solidFill>
                  <a:srgbClr val="FFFFFF"/>
                </a:solidFill>
                <a:latin typeface="Canva Sans"/>
              </a:rPr>
              <a:t>AUTHOR'S PERSPECTIVE</a:t>
            </a:r>
          </a:p>
        </p:txBody>
      </p:sp>
      <p:sp>
        <p:nvSpPr>
          <p:cNvPr id="7" name="TextBox 7"/>
          <p:cNvSpPr txBox="1"/>
          <p:nvPr/>
        </p:nvSpPr>
        <p:spPr>
          <a:xfrm>
            <a:off x="1028700" y="2947125"/>
            <a:ext cx="16230600" cy="5331460"/>
          </a:xfrm>
          <a:prstGeom prst="rect">
            <a:avLst/>
          </a:prstGeom>
        </p:spPr>
        <p:txBody>
          <a:bodyPr lIns="0" tIns="0" rIns="0" bIns="0" rtlCol="0" anchor="t">
            <a:spAutoFit/>
          </a:bodyPr>
          <a:lstStyle/>
          <a:p>
            <a:pPr marL="734045" lvl="1" indent="-367022">
              <a:lnSpc>
                <a:spcPts val="4249"/>
              </a:lnSpc>
              <a:buFont typeface="Arial"/>
              <a:buChar char="•"/>
            </a:pPr>
            <a:r>
              <a:rPr lang="en-US" sz="3399">
                <a:solidFill>
                  <a:srgbClr val="FFFFFF"/>
                </a:solidFill>
                <a:latin typeface="Canva Sans"/>
              </a:rPr>
              <a:t>The Global Conference System Market is witnessing significant growth in the near future.</a:t>
            </a:r>
          </a:p>
          <a:p>
            <a:pPr marL="734045" lvl="1" indent="-367022">
              <a:lnSpc>
                <a:spcPts val="4249"/>
              </a:lnSpc>
              <a:buFont typeface="Arial"/>
              <a:buChar char="•"/>
            </a:pPr>
            <a:r>
              <a:rPr lang="en-US" sz="3399">
                <a:solidFill>
                  <a:srgbClr val="FFFFFF"/>
                </a:solidFill>
                <a:latin typeface="Canva Sans"/>
              </a:rPr>
              <a:t>In 2023, the Wired segment accounted for noticeable share of global Conference System Market and is projected to experience significant growth in the near future.</a:t>
            </a:r>
          </a:p>
          <a:p>
            <a:pPr marL="734045" lvl="1" indent="-367022">
              <a:lnSpc>
                <a:spcPts val="4249"/>
              </a:lnSpc>
              <a:buFont typeface="Arial"/>
              <a:buChar char="•"/>
            </a:pPr>
            <a:r>
              <a:rPr lang="en-US" sz="3399">
                <a:solidFill>
                  <a:srgbClr val="FFFFFF"/>
                </a:solidFill>
                <a:latin typeface="Canva Sans"/>
              </a:rPr>
              <a:t>The Government Organizations segment is expected to expand at the significant CAGR retaining position throughout the forecast period.</a:t>
            </a:r>
          </a:p>
          <a:p>
            <a:pPr marL="734045" lvl="1" indent="-367022">
              <a:lnSpc>
                <a:spcPts val="4249"/>
              </a:lnSpc>
              <a:buFont typeface="Arial"/>
              <a:buChar char="•"/>
            </a:pPr>
            <a:r>
              <a:rPr lang="en-US" sz="3399">
                <a:solidFill>
                  <a:srgbClr val="FFFFFF"/>
                </a:solidFill>
                <a:latin typeface="Canva Sans"/>
              </a:rPr>
              <a:t>Some of the key companies Sennheiser, Robert Bosch LLC. and others are focusing on its strategy building model to strengthen its product portfolio and expand its business in the global market.</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Freeform 3"/>
          <p:cNvSpPr/>
          <p:nvPr/>
        </p:nvSpPr>
        <p:spPr>
          <a:xfrm>
            <a:off x="2204426" y="2440546"/>
            <a:ext cx="7516697" cy="1012992"/>
          </a:xfrm>
          <a:custGeom>
            <a:rect l="l" t="t" r="r" b="b"/>
            <a:pathLst>
              <a:path w="7516696" h="1012992">
                <a:moveTo>
                  <a:pt x="0" y="0"/>
                </a:moveTo>
                <a:lnTo>
                  <a:pt x="7516697" y="0"/>
                </a:lnTo>
                <a:lnTo>
                  <a:pt x="7516697" y="1012993"/>
                </a:lnTo>
                <a:lnTo>
                  <a:pt x="0" y="1012993"/>
                </a:lnTo>
                <a:lnTo>
                  <a:pt x="0" y="0"/>
                </a:lnTo>
                <a:close/>
              </a:path>
            </a:pathLst>
          </a:custGeom>
          <a:blipFill>
            <a:blip r:embed="rId3"/>
            <a:stretch>
              <a:fillRect/>
            </a:stretch>
          </a:blipFill>
        </p:spPr>
        <p:txBody>
          <a:bodyPr/>
          <a:lstStyle/>
          <a:p/>
        </p:txBody>
      </p:sp>
      <p:sp>
        <p:nvSpPr>
          <p:cNvPr id="4" name="Freeform 4"/>
          <p:cNvSpPr/>
          <p:nvPr/>
        </p:nvSpPr>
        <p:spPr>
          <a:xfrm>
            <a:off x="10090230" y="2321969"/>
            <a:ext cx="5993344" cy="1250146"/>
          </a:xfrm>
          <a:custGeom>
            <a:rect l="l" t="t" r="r" b="b"/>
            <a:pathLst>
              <a:path w="5993344" h="1250146">
                <a:moveTo>
                  <a:pt x="0" y="0"/>
                </a:moveTo>
                <a:lnTo>
                  <a:pt x="5993344" y="0"/>
                </a:lnTo>
                <a:lnTo>
                  <a:pt x="5993344" y="1250147"/>
                </a:lnTo>
                <a:lnTo>
                  <a:pt x="0" y="1250147"/>
                </a:lnTo>
                <a:lnTo>
                  <a:pt x="0" y="0"/>
                </a:lnTo>
                <a:close/>
              </a:path>
            </a:pathLst>
          </a:custGeom>
          <a:blipFill>
            <a:blip r:embed="rId4"/>
            <a:stretch>
              <a:fillRect l="-11751" t="-81202" r="-12247" b="-69958"/>
            </a:stretch>
          </a:blipFill>
        </p:spPr>
        <p:txBody>
          <a:bodyPr/>
          <a:lstStyle/>
          <a:p/>
        </p:txBody>
      </p:sp>
      <p:sp>
        <p:nvSpPr>
          <p:cNvPr id="5" name="Freeform 5"/>
          <p:cNvSpPr/>
          <p:nvPr/>
        </p:nvSpPr>
        <p:spPr>
          <a:xfrm>
            <a:off x="3054090" y="4078185"/>
            <a:ext cx="6239154" cy="1491365"/>
          </a:xfrm>
          <a:custGeom>
            <a:rect l="l" t="t" r="r" b="b"/>
            <a:pathLst>
              <a:path w="6239154" h="1491365">
                <a:moveTo>
                  <a:pt x="0" y="0"/>
                </a:moveTo>
                <a:lnTo>
                  <a:pt x="6239154" y="0"/>
                </a:lnTo>
                <a:lnTo>
                  <a:pt x="6239154" y="1491364"/>
                </a:lnTo>
                <a:lnTo>
                  <a:pt x="0" y="1491364"/>
                </a:lnTo>
                <a:lnTo>
                  <a:pt x="0" y="0"/>
                </a:lnTo>
                <a:close/>
              </a:path>
            </a:pathLst>
          </a:custGeom>
          <a:blipFill>
            <a:blip r:embed="rId5"/>
            <a:stretch>
              <a:fillRect l="-1432" t="-96629" r="-626" b="-110486"/>
            </a:stretch>
          </a:blipFill>
        </p:spPr>
        <p:txBody>
          <a:bodyPr/>
          <a:lstStyle/>
          <a:p/>
        </p:txBody>
      </p:sp>
      <p:sp>
        <p:nvSpPr>
          <p:cNvPr id="6" name="Freeform 6"/>
          <p:cNvSpPr/>
          <p:nvPr/>
        </p:nvSpPr>
        <p:spPr>
          <a:xfrm>
            <a:off x="10090230" y="3851245"/>
            <a:ext cx="5321248" cy="1945244"/>
          </a:xfrm>
          <a:custGeom>
            <a:rect l="l" t="t" r="r" b="b"/>
            <a:pathLst>
              <a:path w="5321248" h="1945244">
                <a:moveTo>
                  <a:pt x="0" y="0"/>
                </a:moveTo>
                <a:lnTo>
                  <a:pt x="5321248" y="0"/>
                </a:lnTo>
                <a:lnTo>
                  <a:pt x="5321248" y="1945244"/>
                </a:lnTo>
                <a:lnTo>
                  <a:pt x="0" y="1945244"/>
                </a:lnTo>
                <a:lnTo>
                  <a:pt x="0" y="0"/>
                </a:lnTo>
                <a:close/>
              </a:path>
            </a:pathLst>
          </a:custGeom>
          <a:blipFill>
            <a:blip r:embed="rId6"/>
            <a:stretch>
              <a:fillRect l="-4696" t="-26196" r="-4051" b="-22670"/>
            </a:stretch>
          </a:blipFill>
        </p:spPr>
        <p:txBody>
          <a:bodyPr/>
          <a:lstStyle/>
          <a:p/>
        </p:txBody>
      </p:sp>
      <p:sp>
        <p:nvSpPr>
          <p:cNvPr id="7" name="Freeform 7"/>
          <p:cNvSpPr/>
          <p:nvPr/>
        </p:nvSpPr>
        <p:spPr>
          <a:xfrm>
            <a:off x="2723971" y="5796489"/>
            <a:ext cx="2812202" cy="2316789"/>
          </a:xfrm>
          <a:custGeom>
            <a:rect l="l" t="t" r="r" b="b"/>
            <a:pathLst>
              <a:path w="2812202" h="2316789">
                <a:moveTo>
                  <a:pt x="0" y="0"/>
                </a:moveTo>
                <a:lnTo>
                  <a:pt x="2812203" y="0"/>
                </a:lnTo>
                <a:lnTo>
                  <a:pt x="2812203" y="2316789"/>
                </a:lnTo>
                <a:lnTo>
                  <a:pt x="0" y="2316789"/>
                </a:lnTo>
                <a:lnTo>
                  <a:pt x="0" y="0"/>
                </a:lnTo>
                <a:close/>
              </a:path>
            </a:pathLst>
          </a:custGeom>
          <a:blipFill>
            <a:blip r:embed="rId7"/>
            <a:stretch>
              <a:fillRect l="-16580" t="-28930" r="-16062" b="-32075"/>
            </a:stretch>
          </a:blipFill>
        </p:spPr>
        <p:txBody>
          <a:bodyPr/>
          <a:lstStyle/>
          <a:p/>
        </p:txBody>
      </p:sp>
      <p:sp>
        <p:nvSpPr>
          <p:cNvPr id="8" name="Freeform 8"/>
          <p:cNvSpPr/>
          <p:nvPr/>
        </p:nvSpPr>
        <p:spPr>
          <a:xfrm>
            <a:off x="6173667" y="6034644"/>
            <a:ext cx="2938046" cy="2422844"/>
          </a:xfrm>
          <a:custGeom>
            <a:rect l="l" t="t" r="r" b="b"/>
            <a:pathLst>
              <a:path w="2938046" h="2422844">
                <a:moveTo>
                  <a:pt x="0" y="0"/>
                </a:moveTo>
                <a:lnTo>
                  <a:pt x="2938047" y="0"/>
                </a:lnTo>
                <a:lnTo>
                  <a:pt x="2938047" y="2422843"/>
                </a:lnTo>
                <a:lnTo>
                  <a:pt x="0" y="2422843"/>
                </a:lnTo>
                <a:lnTo>
                  <a:pt x="0" y="0"/>
                </a:lnTo>
                <a:close/>
              </a:path>
            </a:pathLst>
          </a:custGeom>
          <a:blipFill>
            <a:blip r:embed="rId8"/>
            <a:stretch>
              <a:fillRect l="-7109" t="-8620" r="-9004" b="-9195"/>
            </a:stretch>
          </a:blipFill>
        </p:spPr>
        <p:txBody>
          <a:bodyPr/>
          <a:lstStyle/>
          <a:p/>
        </p:txBody>
      </p:sp>
      <p:sp>
        <p:nvSpPr>
          <p:cNvPr id="9" name="Freeform 9"/>
          <p:cNvSpPr/>
          <p:nvPr/>
        </p:nvSpPr>
        <p:spPr>
          <a:xfrm>
            <a:off x="9293244" y="6034644"/>
            <a:ext cx="5651380" cy="919749"/>
          </a:xfrm>
          <a:custGeom>
            <a:rect l="l" t="t" r="r" b="b"/>
            <a:pathLst>
              <a:path w="5651380" h="919748">
                <a:moveTo>
                  <a:pt x="0" y="0"/>
                </a:moveTo>
                <a:lnTo>
                  <a:pt x="5651380" y="0"/>
                </a:lnTo>
                <a:lnTo>
                  <a:pt x="5651380" y="919748"/>
                </a:lnTo>
                <a:lnTo>
                  <a:pt x="0" y="919748"/>
                </a:lnTo>
                <a:lnTo>
                  <a:pt x="0" y="0"/>
                </a:lnTo>
                <a:close/>
              </a:path>
            </a:pathLst>
          </a:custGeom>
          <a:blipFill>
            <a:blip r:embed="rId9"/>
            <a:stretch>
              <a:fillRect b="-15721"/>
            </a:stretch>
          </a:blipFill>
        </p:spPr>
        <p:txBody>
          <a:bodyPr/>
          <a:lstStyle/>
          <a:p/>
        </p:txBody>
      </p:sp>
      <p:sp>
        <p:nvSpPr>
          <p:cNvPr id="10" name="Freeform 10"/>
          <p:cNvSpPr/>
          <p:nvPr/>
        </p:nvSpPr>
        <p:spPr>
          <a:xfrm>
            <a:off x="1028700" y="8879861"/>
            <a:ext cx="4775542" cy="900911"/>
          </a:xfrm>
          <a:custGeom>
            <a:rect l="l" t="t" r="r" b="b"/>
            <a:pathLst>
              <a:path w="4775542" h="900911">
                <a:moveTo>
                  <a:pt x="0" y="0"/>
                </a:moveTo>
                <a:lnTo>
                  <a:pt x="4775542" y="0"/>
                </a:lnTo>
                <a:lnTo>
                  <a:pt x="4775542" y="900912"/>
                </a:lnTo>
                <a:lnTo>
                  <a:pt x="0" y="900912"/>
                </a:lnTo>
                <a:lnTo>
                  <a:pt x="0" y="0"/>
                </a:lnTo>
                <a:close/>
              </a:path>
            </a:pathLst>
          </a:custGeom>
          <a:blipFill>
            <a:blip r:embed="rId10"/>
            <a:stretch>
              <a:fillRect/>
            </a:stretch>
          </a:blipFill>
        </p:spPr>
        <p:txBody>
          <a:bodyPr/>
          <a:lstStyle/>
          <a:p/>
        </p:txBody>
      </p:sp>
      <p:sp>
        <p:nvSpPr>
          <p:cNvPr id="11" name="Freeform 11"/>
          <p:cNvSpPr/>
          <p:nvPr/>
        </p:nvSpPr>
        <p:spPr>
          <a:xfrm>
            <a:off x="7012669" y="8962312"/>
            <a:ext cx="4561151" cy="952450"/>
          </a:xfrm>
          <a:custGeom>
            <a:rect l="l" t="t" r="r" b="b"/>
            <a:pathLst>
              <a:path w="4561151" h="952450">
                <a:moveTo>
                  <a:pt x="0" y="0"/>
                </a:moveTo>
                <a:lnTo>
                  <a:pt x="4561151" y="0"/>
                </a:lnTo>
                <a:lnTo>
                  <a:pt x="4561151" y="952451"/>
                </a:lnTo>
                <a:lnTo>
                  <a:pt x="0" y="952451"/>
                </a:lnTo>
                <a:lnTo>
                  <a:pt x="0" y="0"/>
                </a:lnTo>
                <a:close/>
              </a:path>
            </a:pathLst>
          </a:custGeom>
          <a:blipFill>
            <a:blip r:embed="rId11"/>
            <a:stretch>
              <a:fillRect l="-2063" t="-94767" r="-7201" b="-95930"/>
            </a:stretch>
          </a:blipFill>
        </p:spPr>
        <p:txBody>
          <a:bodyPr/>
          <a:lstStyle/>
          <a:p/>
        </p:txBody>
      </p:sp>
      <p:sp>
        <p:nvSpPr>
          <p:cNvPr id="12" name="Freeform 12"/>
          <p:cNvSpPr/>
          <p:nvPr/>
        </p:nvSpPr>
        <p:spPr>
          <a:xfrm>
            <a:off x="10648701" y="7073470"/>
            <a:ext cx="4762777" cy="1260462"/>
          </a:xfrm>
          <a:custGeom>
            <a:rect l="l" t="t" r="r" b="b"/>
            <a:pathLst>
              <a:path w="4762777" h="1260462">
                <a:moveTo>
                  <a:pt x="0" y="0"/>
                </a:moveTo>
                <a:lnTo>
                  <a:pt x="4762777" y="0"/>
                </a:lnTo>
                <a:lnTo>
                  <a:pt x="4762777" y="1260461"/>
                </a:lnTo>
                <a:lnTo>
                  <a:pt x="0" y="1260461"/>
                </a:lnTo>
                <a:lnTo>
                  <a:pt x="0" y="0"/>
                </a:lnTo>
                <a:close/>
              </a:path>
            </a:pathLst>
          </a:custGeom>
          <a:blipFill>
            <a:blip r:embed="rId12"/>
            <a:stretch>
              <a:fillRect/>
            </a:stretch>
          </a:blipFill>
        </p:spPr>
        <p:txBody>
          <a:bodyPr/>
          <a:lstStyle/>
          <a:p/>
        </p:txBody>
      </p:sp>
      <p:sp>
        <p:nvSpPr>
          <p:cNvPr id="13" name="Freeform 13"/>
          <p:cNvSpPr/>
          <p:nvPr/>
        </p:nvSpPr>
        <p:spPr>
          <a:xfrm>
            <a:off x="13241810" y="8457756"/>
            <a:ext cx="2841764" cy="1745122"/>
          </a:xfrm>
          <a:custGeom>
            <a:rect l="l" t="t" r="r" b="b"/>
            <a:pathLst>
              <a:path w="2841764" h="1745122">
                <a:moveTo>
                  <a:pt x="0" y="0"/>
                </a:moveTo>
                <a:lnTo>
                  <a:pt x="2841763" y="0"/>
                </a:lnTo>
                <a:lnTo>
                  <a:pt x="2841763" y="1745122"/>
                </a:lnTo>
                <a:lnTo>
                  <a:pt x="0" y="1745122"/>
                </a:lnTo>
                <a:lnTo>
                  <a:pt x="0" y="0"/>
                </a:lnTo>
                <a:close/>
              </a:path>
            </a:pathLst>
          </a:custGeom>
          <a:blipFill>
            <a:blip r:embed="rId13"/>
            <a:stretch>
              <a:fillRect t="-32637" b="-30203"/>
            </a:stretch>
          </a:blipFill>
        </p:spPr>
        <p:txBody>
          <a:bodyPr/>
          <a:lstStyle/>
          <a:p/>
        </p:txBody>
      </p:sp>
      <p:sp>
        <p:nvSpPr>
          <p:cNvPr id="14" name="TextBox 14"/>
          <p:cNvSpPr txBox="1"/>
          <p:nvPr/>
        </p:nvSpPr>
        <p:spPr>
          <a:xfrm>
            <a:off x="6056883" y="700088"/>
            <a:ext cx="61742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5808" b="-12488"/>
            </a:stretch>
          </a:blipFill>
        </p:spPr>
        <p:txBody>
          <a:bodyPr/>
          <a:lstStyle/>
          <a:p/>
        </p:txBody>
      </p:sp>
      <p:sp>
        <p:nvSpPr>
          <p:cNvPr id="3" name="TextBox 3"/>
          <p:cNvSpPr txBox="1"/>
          <p:nvPr/>
        </p:nvSpPr>
        <p:spPr>
          <a:xfrm>
            <a:off x="5411453" y="1629707"/>
            <a:ext cx="7204656" cy="415496"/>
          </a:xfrm>
          <a:prstGeom prst="rect">
            <a:avLst/>
          </a:prstGeom>
        </p:spPr>
        <p:txBody>
          <a:bodyPr lIns="0" tIns="0" rIns="0" bIns="0" rtlCol="0" anchor="t">
            <a:spAutoFit/>
          </a:bodyPr>
          <a:lstStyle/>
          <a:p>
            <a:pPr algn="ctr">
              <a:lnSpc>
                <a:spcPts val="3019"/>
              </a:lnSpc>
            </a:pPr>
            <a:r>
              <a:rPr lang="en-US" sz="3178">
                <a:solidFill>
                  <a:srgbClr val="000000"/>
                </a:solidFill>
                <a:latin typeface="Georgia Pro Bold"/>
              </a:rPr>
              <a:t>For Full Report</a:t>
            </a:r>
          </a:p>
        </p:txBody>
      </p:sp>
      <p:sp>
        <p:nvSpPr>
          <p:cNvPr id="4" name="TextBox 4"/>
          <p:cNvSpPr txBox="1"/>
          <p:nvPr/>
        </p:nvSpPr>
        <p:spPr>
          <a:xfrm>
            <a:off x="4259524" y="1772092"/>
            <a:ext cx="9768952" cy="1429770"/>
          </a:xfrm>
          <a:prstGeom prst="rect">
            <a:avLst/>
          </a:prstGeom>
        </p:spPr>
        <p:txBody>
          <a:bodyPr lIns="0" tIns="0" rIns="0" bIns="0" rtlCol="0" anchor="t">
            <a:spAutoFit/>
          </a:bodyPr>
          <a:lstStyle/>
          <a:p>
            <a:pPr algn="ctr">
              <a:lnSpc>
                <a:spcPts val="11701"/>
              </a:lnSpc>
            </a:pPr>
            <a:r>
              <a:rPr lang="en-US" sz="8358">
                <a:solidFill>
                  <a:srgbClr val="000000"/>
                </a:solidFill>
                <a:latin typeface="Canva Sans Bold"/>
              </a:rPr>
              <a:t>Contact us</a:t>
            </a:r>
          </a:p>
        </p:txBody>
      </p:sp>
      <p:sp>
        <p:nvSpPr>
          <p:cNvPr id="5" name="Freeform 5"/>
          <p:cNvSpPr/>
          <p:nvPr/>
        </p:nvSpPr>
        <p:spPr>
          <a:xfrm>
            <a:off x="7288881" y="3056090"/>
            <a:ext cx="3449801" cy="2193571"/>
          </a:xfrm>
          <a:custGeom>
            <a:rect l="l" t="t" r="r" b="b"/>
            <a:pathLst>
              <a:path w="3449801" h="2193571">
                <a:moveTo>
                  <a:pt x="0" y="0"/>
                </a:moveTo>
                <a:lnTo>
                  <a:pt x="3449801" y="0"/>
                </a:lnTo>
                <a:lnTo>
                  <a:pt x="3449801" y="2193571"/>
                </a:lnTo>
                <a:lnTo>
                  <a:pt x="0" y="2193571"/>
                </a:lnTo>
                <a:lnTo>
                  <a:pt x="0" y="0"/>
                </a:lnTo>
                <a:close/>
              </a:path>
            </a:pathLst>
          </a:custGeom>
          <a:blipFill>
            <a:blip r:embed="rId3"/>
            <a:stretch>
              <a:fillRect/>
            </a:stretch>
          </a:blipFill>
        </p:spPr>
        <p:txBody>
          <a:bodyPr/>
          <a:lstStyle/>
          <a:p/>
        </p:txBody>
      </p:sp>
      <p:sp>
        <p:nvSpPr>
          <p:cNvPr id="6" name="TextBox 6"/>
          <p:cNvSpPr txBox="1"/>
          <p:nvPr/>
        </p:nvSpPr>
        <p:spPr>
          <a:xfrm>
            <a:off x="514350" y="5125836"/>
            <a:ext cx="17259300" cy="1046353"/>
          </a:xfrm>
          <a:prstGeom prst="rect">
            <a:avLst/>
          </a:prstGeom>
        </p:spPr>
        <p:txBody>
          <a:bodyPr lIns="0" tIns="0" rIns="0" bIns="0" rtlCol="0" anchor="t">
            <a:spAutoFit/>
          </a:bodyPr>
          <a:lstStyle/>
          <a:p>
            <a:pPr algn="ctr">
              <a:lnSpc>
                <a:spcPts val="8477"/>
              </a:lnSpc>
              <a:spcBef>
                <a:spcPct val="0"/>
              </a:spcBef>
            </a:pPr>
            <a:r>
              <a:rPr lang="en-US" sz="6055">
                <a:solidFill>
                  <a:srgbClr val="000000"/>
                </a:solidFill>
                <a:latin typeface="Lato Bold"/>
              </a:rPr>
              <a:t>COGNITIVE MARKET RESEARCH</a:t>
            </a:r>
          </a:p>
        </p:txBody>
      </p:sp>
      <p:sp>
        <p:nvSpPr>
          <p:cNvPr id="7" name="TextBox 7"/>
          <p:cNvSpPr txBox="1"/>
          <p:nvPr/>
        </p:nvSpPr>
        <p:spPr>
          <a:xfrm>
            <a:off x="3923729" y="6352279"/>
            <a:ext cx="10180105" cy="1125772"/>
          </a:xfrm>
          <a:prstGeom prst="rect">
            <a:avLst/>
          </a:prstGeom>
        </p:spPr>
        <p:txBody>
          <a:bodyPr lIns="0" tIns="0" rIns="0" bIns="0" rtlCol="0" anchor="t">
            <a:spAutoFit/>
          </a:bodyPr>
          <a:lstStyle/>
          <a:p>
            <a:pPr algn="ctr">
              <a:lnSpc>
                <a:spcPts val="4565"/>
              </a:lnSpc>
              <a:spcBef>
                <a:spcPct val="0"/>
              </a:spcBef>
            </a:pPr>
            <a:r>
              <a:rPr lang="en-US" sz="3261" spc="326">
                <a:solidFill>
                  <a:srgbClr val="000000"/>
                </a:solidFill>
                <a:latin typeface="Lato"/>
              </a:rPr>
              <a:t>Tel: +1 312-376-8303 | +44 020-8123-0732</a:t>
            </a:r>
          </a:p>
          <a:p>
            <a:pPr algn="ctr">
              <a:lnSpc>
                <a:spcPts val="4565"/>
              </a:lnSpc>
              <a:spcBef>
                <a:spcPct val="0"/>
              </a:spcBef>
            </a:pPr>
            <a:r>
              <a:rPr lang="en-US" sz="3261" spc="326">
                <a:solidFill>
                  <a:srgbClr val="000000"/>
                </a:solidFill>
                <a:latin typeface="Lato"/>
              </a:rPr>
              <a:t>India: (+91) 983-496-8611</a:t>
            </a:r>
          </a:p>
        </p:txBody>
      </p:sp>
      <p:sp>
        <p:nvSpPr>
          <p:cNvPr id="8" name="TextBox 8"/>
          <p:cNvSpPr txBox="1"/>
          <p:nvPr/>
        </p:nvSpPr>
        <p:spPr>
          <a:xfrm>
            <a:off x="2934990" y="7664098"/>
            <a:ext cx="12418019" cy="554902"/>
          </a:xfrm>
          <a:prstGeom prst="rect">
            <a:avLst/>
          </a:prstGeom>
        </p:spPr>
        <p:txBody>
          <a:bodyPr lIns="0" tIns="0" rIns="0" bIns="0" rtlCol="0" anchor="t">
            <a:spAutoFit/>
          </a:bodyPr>
          <a:lstStyle/>
          <a:p>
            <a:pPr algn="ctr">
              <a:lnSpc>
                <a:spcPts val="4560"/>
              </a:lnSpc>
            </a:pPr>
            <a:r>
              <a:rPr lang="en-US" sz="3257" spc="332">
                <a:solidFill>
                  <a:srgbClr val="000000"/>
                </a:solidFill>
                <a:latin typeface="Lato"/>
              </a:rPr>
              <a:t>sales@cognitivemarketresearch.com</a:t>
            </a:r>
          </a:p>
        </p:txBody>
      </p:sp>
      <p:sp>
        <p:nvSpPr>
          <p:cNvPr id="9" name="TextBox 9"/>
          <p:cNvSpPr txBox="1"/>
          <p:nvPr/>
        </p:nvSpPr>
        <p:spPr>
          <a:xfrm>
            <a:off x="1955759" y="8395865"/>
            <a:ext cx="14799531" cy="655278"/>
          </a:xfrm>
          <a:prstGeom prst="rect">
            <a:avLst/>
          </a:prstGeom>
        </p:spPr>
        <p:txBody>
          <a:bodyPr lIns="0" tIns="0" rIns="0" bIns="0" rtlCol="0" anchor="t">
            <a:spAutoFit/>
          </a:bodyPr>
          <a:lstStyle/>
          <a:p>
            <a:pPr algn="ctr">
              <a:lnSpc>
                <a:spcPts val="5357"/>
              </a:lnSpc>
              <a:spcBef>
                <a:spcPct val="0"/>
              </a:spcBef>
            </a:pPr>
            <a:r>
              <a:rPr lang="en-US" sz="3826" spc="382">
                <a:solidFill>
                  <a:srgbClr val="000000"/>
                </a:solidFill>
                <a:latin typeface="Lato"/>
              </a:rPr>
              <a:t>Access the Full Report : </a:t>
            </a:r>
            <a:r>
              <a:rPr lang="en-US" sz="3826" u="sng" spc="382">
                <a:solidFill>
                  <a:srgbClr val="000000"/>
                </a:solidFill>
                <a:latin typeface="Lato"/>
                <a:hlinkClick r:id="rId4" tooltip="https://tinyurl.com/3ahvjzan"/>
              </a:rPr>
              <a:t>https://tinyurl.com/3ahvjzan</a:t>
            </a:r>
          </a:p>
        </p:txBody>
      </p:sp>
      <p:sp>
        <p:nvSpPr>
          <p:cNvPr id="10" name="TextBox 10"/>
          <p:cNvSpPr txBox="1"/>
          <p:nvPr/>
        </p:nvSpPr>
        <p:spPr>
          <a:xfrm>
            <a:off x="5101687" y="9528180"/>
            <a:ext cx="8507676" cy="758820"/>
          </a:xfrm>
          <a:prstGeom prst="rect">
            <a:avLst/>
          </a:prstGeom>
        </p:spPr>
        <p:txBody>
          <a:bodyPr lIns="0" tIns="0" rIns="0" bIns="0" rtlCol="0" anchor="t">
            <a:spAutoFit/>
          </a:bodyPr>
          <a:lstStyle/>
          <a:p>
            <a:pPr algn="ctr">
              <a:lnSpc>
                <a:spcPts val="2974"/>
              </a:lnSpc>
            </a:pPr>
            <a:r>
              <a:rPr lang="en-US" sz="2833" spc="283">
                <a:solidFill>
                  <a:srgbClr val="000000"/>
                </a:solidFill>
                <a:latin typeface="Lato"/>
              </a:rPr>
              <a:t>Please visit our website:</a:t>
            </a:r>
          </a:p>
          <a:p>
            <a:pPr algn="ctr">
              <a:lnSpc>
                <a:spcPts val="2974"/>
              </a:lnSpc>
            </a:pPr>
            <a:r>
              <a:rPr lang="en-US" sz="2833" u="sng" spc="28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45</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Conference System Market Report 2023</dc:title>
  <cp:lastModifiedBy>decipher market</cp:lastModifiedBy>
  <cp:revision>2</cp:revision>
  <dcterms:created xsi:type="dcterms:W3CDTF">2006-08-16T00:00:00Z</dcterms:created>
  <dcterms:modified xsi:type="dcterms:W3CDTF">2024-02-15T10:59:14Z</dcterms:modified>
</cp:coreProperties>
</file>