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ecbdvfx"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82041" y="2441864"/>
            <a:ext cx="14723918" cy="5403273"/>
            <a:chExt cx="3877904" cy="1423084"/>
          </a:xfrm>
        </p:grpSpPr>
        <p:sp>
          <p:nvSpPr>
            <p:cNvPr id="4" name="Freeform 4"/>
            <p:cNvSpPr/>
            <p:nvPr/>
          </p:nvSpPr>
          <p:spPr>
            <a:xfrm>
              <a:off x="0" y="0"/>
              <a:ext cx="3877904" cy="1423084"/>
            </a:xfrm>
            <a:custGeom>
              <a:rect l="l" t="t" r="r" b="b"/>
              <a:pathLst>
                <a:path w="3877904" h="1423084">
                  <a:moveTo>
                    <a:pt x="0" y="0"/>
                  </a:moveTo>
                  <a:lnTo>
                    <a:pt x="3877904" y="0"/>
                  </a:lnTo>
                  <a:lnTo>
                    <a:pt x="3877904" y="1423084"/>
                  </a:lnTo>
                  <a:lnTo>
                    <a:pt x="0" y="1423084"/>
                  </a:lnTo>
                  <a:close/>
                </a:path>
              </a:pathLst>
            </a:custGeom>
            <a:solidFill>
              <a:srgbClr val="FFFFFF">
                <a:alpha val="89804"/>
              </a:srgbClr>
            </a:solidFill>
          </p:spPr>
          <p:txBody>
            <a:bodyPr/>
            <a:lstStyle/>
            <a:p/>
          </p:txBody>
        </p:sp>
        <p:sp>
          <p:nvSpPr>
            <p:cNvPr id="5" name="TextBox 5"/>
            <p:cNvSpPr txBox="1"/>
            <p:nvPr/>
          </p:nvSpPr>
          <p:spPr>
            <a:xfrm>
              <a:off x="0" y="-38100"/>
              <a:ext cx="3877904" cy="1461184"/>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989859" y="2905048"/>
            <a:ext cx="14308282" cy="3889356"/>
          </a:xfrm>
          <a:prstGeom prst="rect">
            <a:avLst/>
          </a:prstGeom>
        </p:spPr>
        <p:txBody>
          <a:bodyPr lIns="0" tIns="0" rIns="0" bIns="0" rtlCol="0" anchor="t">
            <a:spAutoFit/>
          </a:bodyPr>
          <a:lstStyle/>
          <a:p>
            <a:pPr>
              <a:lnSpc>
                <a:spcPts val="10099"/>
              </a:lnSpc>
            </a:pPr>
            <a:r>
              <a:rPr lang="en-US" sz="9999">
                <a:solidFill>
                  <a:srgbClr val="000000"/>
                </a:solidFill>
                <a:latin typeface="Canva Sans"/>
              </a:rPr>
              <a:t>GLOBAL </a:t>
            </a:r>
          </a:p>
          <a:p>
            <a:pPr>
              <a:lnSpc>
                <a:spcPts val="10099"/>
              </a:lnSpc>
            </a:pPr>
            <a:r>
              <a:rPr lang="en-US" sz="9999">
                <a:solidFill>
                  <a:srgbClr val="000000"/>
                </a:solidFill>
                <a:latin typeface="Canva Sans"/>
              </a:rPr>
              <a:t>COMPOSTABLE STRAW</a:t>
            </a:r>
          </a:p>
          <a:p>
            <a:pPr>
              <a:lnSpc>
                <a:spcPts val="10099"/>
              </a:lnSpc>
            </a:pPr>
            <a:r>
              <a:rPr lang="en-US" sz="9999">
                <a:solidFill>
                  <a:srgbClr val="000000"/>
                </a:solidFill>
                <a:latin typeface="Canva Sans"/>
              </a:rPr>
              <a:t>MARKET REPORT 2024</a:t>
            </a:r>
          </a:p>
        </p:txBody>
      </p:sp>
      <p:sp>
        <p:nvSpPr>
          <p:cNvPr id="7" name="TextBox 7"/>
          <p:cNvSpPr txBox="1"/>
          <p:nvPr/>
        </p:nvSpPr>
        <p:spPr>
          <a:xfrm>
            <a:off x="4747926" y="6974321"/>
            <a:ext cx="8792149"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5909" b="-11868"/>
            </a:stretch>
          </a:blipFill>
        </p:spPr>
        <p:txBody>
          <a:bodyPr/>
          <a:lstStyle/>
          <a:p/>
        </p:txBody>
      </p:sp>
      <p:grpSp>
        <p:nvGrpSpPr>
          <p:cNvPr id="3" name="Group 3"/>
          <p:cNvGrpSpPr/>
          <p:nvPr/>
        </p:nvGrpSpPr>
        <p:grpSpPr>
          <a:xfrm>
            <a:off x="1463846" y="2664655"/>
            <a:ext cx="15360307" cy="4957690"/>
            <a:chExt cx="4595809" cy="1483342"/>
          </a:xfrm>
        </p:grpSpPr>
        <p:sp>
          <p:nvSpPr>
            <p:cNvPr id="4" name="Freeform 4"/>
            <p:cNvSpPr/>
            <p:nvPr/>
          </p:nvSpPr>
          <p:spPr>
            <a:xfrm>
              <a:off x="0" y="0"/>
              <a:ext cx="4595809" cy="1483342"/>
            </a:xfrm>
            <a:custGeom>
              <a:rect l="l" t="t" r="r" b="b"/>
              <a:pathLst>
                <a:path w="4595809" h="1483342">
                  <a:moveTo>
                    <a:pt x="25705" y="0"/>
                  </a:moveTo>
                  <a:lnTo>
                    <a:pt x="4570104" y="0"/>
                  </a:lnTo>
                  <a:cubicBezTo>
                    <a:pt x="4584300" y="0"/>
                    <a:pt x="4595809" y="11509"/>
                    <a:pt x="4595809" y="25705"/>
                  </a:cubicBezTo>
                  <a:lnTo>
                    <a:pt x="4595809" y="1457637"/>
                  </a:lnTo>
                  <a:cubicBezTo>
                    <a:pt x="4595809" y="1471834"/>
                    <a:pt x="4584300" y="1483342"/>
                    <a:pt x="4570104" y="1483342"/>
                  </a:cubicBezTo>
                  <a:lnTo>
                    <a:pt x="25705" y="1483342"/>
                  </a:lnTo>
                  <a:cubicBezTo>
                    <a:pt x="11509" y="1483342"/>
                    <a:pt x="0" y="1471834"/>
                    <a:pt x="0" y="1457637"/>
                  </a:cubicBezTo>
                  <a:lnTo>
                    <a:pt x="0" y="25705"/>
                  </a:lnTo>
                  <a:cubicBezTo>
                    <a:pt x="0" y="11509"/>
                    <a:pt x="11509" y="0"/>
                    <a:pt x="25705" y="0"/>
                  </a:cubicBezTo>
                  <a:close/>
                </a:path>
              </a:pathLst>
            </a:custGeom>
            <a:solidFill>
              <a:srgbClr val="7DCB77">
                <a:alpha val="89804"/>
              </a:srgbClr>
            </a:solidFill>
          </p:spPr>
          <p:txBody>
            <a:bodyPr/>
            <a:lstStyle/>
            <a:p/>
          </p:txBody>
        </p:sp>
        <p:sp>
          <p:nvSpPr>
            <p:cNvPr id="5" name="TextBox 5"/>
            <p:cNvSpPr txBox="1"/>
            <p:nvPr/>
          </p:nvSpPr>
          <p:spPr>
            <a:xfrm>
              <a:off x="0" y="-38100"/>
              <a:ext cx="4595809" cy="152144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257093" y="2972978"/>
            <a:ext cx="7747837" cy="799169"/>
          </a:xfrm>
          <a:prstGeom prst="rect">
            <a:avLst/>
          </a:prstGeom>
        </p:spPr>
        <p:txBody>
          <a:bodyPr lIns="0" tIns="0" rIns="0" bIns="0" rtlCol="0" anchor="t">
            <a:spAutoFit/>
          </a:bodyPr>
          <a:lstStyle/>
          <a:p>
            <a:pPr algn="ctr">
              <a:lnSpc>
                <a:spcPts val="6122"/>
              </a:lnSpc>
            </a:pPr>
            <a:r>
              <a:rPr lang="en-US" sz="5722">
                <a:solidFill>
                  <a:srgbClr val="000000"/>
                </a:solidFill>
                <a:latin typeface="Canva Sans"/>
              </a:rPr>
              <a:t>INTRODUCTION</a:t>
            </a:r>
          </a:p>
        </p:txBody>
      </p:sp>
      <p:sp>
        <p:nvSpPr>
          <p:cNvPr id="7" name="TextBox 7"/>
          <p:cNvSpPr txBox="1"/>
          <p:nvPr/>
        </p:nvSpPr>
        <p:spPr>
          <a:xfrm>
            <a:off x="1663796" y="4109402"/>
            <a:ext cx="14960408" cy="3370835"/>
          </a:xfrm>
          <a:prstGeom prst="rect">
            <a:avLst/>
          </a:prstGeom>
        </p:spPr>
        <p:txBody>
          <a:bodyPr lIns="0" tIns="0" rIns="0" bIns="0" rtlCol="0" anchor="t">
            <a:spAutoFit/>
          </a:bodyPr>
          <a:lstStyle/>
          <a:p>
            <a:pPr>
              <a:lnSpc>
                <a:spcPts val="4343"/>
              </a:lnSpc>
              <a:spcBef>
                <a:spcPct val="0"/>
              </a:spcBef>
            </a:pPr>
            <a:r>
              <a:rPr lang="en-US" sz="4300">
                <a:solidFill>
                  <a:srgbClr val="000000"/>
                </a:solidFill>
                <a:latin typeface="Arial"/>
              </a:rPr>
              <a:t>Compostable straws are considered to be eco-friendly straws which requires commercial or home composters for its proper degradation. These are made from the plant material which are compostable and can be fully compost in commercial compost facilities to produce useful end product such as fertilizers.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sp>
        <p:nvSpPr>
          <p:cNvPr id="3" name="TextBox 3"/>
          <p:cNvSpPr txBox="1"/>
          <p:nvPr/>
        </p:nvSpPr>
        <p:spPr>
          <a:xfrm>
            <a:off x="351222" y="1043836"/>
            <a:ext cx="7963503" cy="800100"/>
          </a:xfrm>
          <a:prstGeom prst="rect">
            <a:avLst/>
          </a:prstGeom>
        </p:spPr>
        <p:txBody>
          <a:bodyPr lIns="0" tIns="0" rIns="0" bIns="0" rtlCol="0" anchor="t">
            <a:spAutoFit/>
          </a:bodyPr>
          <a:lstStyle/>
          <a:p>
            <a:pPr algn="ctr">
              <a:lnSpc>
                <a:spcPts val="5850"/>
              </a:lnSpc>
            </a:pPr>
            <a:r>
              <a:rPr lang="en-US" sz="6500">
                <a:solidFill>
                  <a:srgbClr val="000000"/>
                </a:solidFill>
                <a:latin typeface="Canva Sans"/>
              </a:rPr>
              <a:t>KEY INSIGHTS</a:t>
            </a:r>
          </a:p>
        </p:txBody>
      </p:sp>
      <p:grpSp>
        <p:nvGrpSpPr>
          <p:cNvPr id="4" name="Group 4"/>
          <p:cNvGrpSpPr/>
          <p:nvPr/>
        </p:nvGrpSpPr>
        <p:grpSpPr>
          <a:xfrm>
            <a:off x="846859" y="2663086"/>
            <a:ext cx="6972229" cy="2110836"/>
            <a:chExt cx="860407" cy="260488"/>
          </a:xfrm>
        </p:grpSpPr>
        <p:sp>
          <p:nvSpPr>
            <p:cNvPr id="5" name="Freeform 5"/>
            <p:cNvSpPr/>
            <p:nvPr/>
          </p:nvSpPr>
          <p:spPr>
            <a:xfrm>
              <a:off x="0" y="0"/>
              <a:ext cx="860407" cy="260488"/>
            </a:xfrm>
            <a:custGeom>
              <a:rect l="l" t="t" r="r" b="b"/>
              <a:pathLst>
                <a:path w="860407" h="260488">
                  <a:moveTo>
                    <a:pt x="111039" y="0"/>
                  </a:moveTo>
                  <a:lnTo>
                    <a:pt x="749368" y="0"/>
                  </a:lnTo>
                  <a:cubicBezTo>
                    <a:pt x="810693" y="0"/>
                    <a:pt x="860407" y="49714"/>
                    <a:pt x="860407" y="111039"/>
                  </a:cubicBezTo>
                  <a:lnTo>
                    <a:pt x="860407" y="149448"/>
                  </a:lnTo>
                  <a:cubicBezTo>
                    <a:pt x="860407" y="210774"/>
                    <a:pt x="810693" y="260488"/>
                    <a:pt x="749368" y="260488"/>
                  </a:cubicBezTo>
                  <a:lnTo>
                    <a:pt x="111039" y="260488"/>
                  </a:lnTo>
                  <a:cubicBezTo>
                    <a:pt x="49714" y="260488"/>
                    <a:pt x="0" y="210774"/>
                    <a:pt x="0" y="149448"/>
                  </a:cubicBezTo>
                  <a:lnTo>
                    <a:pt x="0" y="111039"/>
                  </a:lnTo>
                  <a:cubicBezTo>
                    <a:pt x="0" y="49714"/>
                    <a:pt x="49714" y="0"/>
                    <a:pt x="111039" y="0"/>
                  </a:cubicBezTo>
                  <a:close/>
                </a:path>
              </a:pathLst>
            </a:custGeom>
            <a:solidFill>
              <a:srgbClr val="7DCB77"/>
            </a:solidFill>
          </p:spPr>
          <p:txBody>
            <a:bodyPr/>
            <a:lstStyle/>
            <a:p/>
          </p:txBody>
        </p:sp>
        <p:sp>
          <p:nvSpPr>
            <p:cNvPr id="6" name="TextBox 6"/>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7" name="Freeform 7"/>
          <p:cNvSpPr/>
          <p:nvPr/>
        </p:nvSpPr>
        <p:spPr>
          <a:xfrm>
            <a:off x="1133875" y="2922438"/>
            <a:ext cx="1702982" cy="1700853"/>
          </a:xfrm>
          <a:custGeom>
            <a:rect l="l" t="t" r="r" b="b"/>
            <a:pathLst>
              <a:path w="1702982" h="1700853">
                <a:moveTo>
                  <a:pt x="0" y="0"/>
                </a:moveTo>
                <a:lnTo>
                  <a:pt x="1702981" y="0"/>
                </a:lnTo>
                <a:lnTo>
                  <a:pt x="1702981" y="1700853"/>
                </a:lnTo>
                <a:lnTo>
                  <a:pt x="0" y="1700853"/>
                </a:lnTo>
                <a:lnTo>
                  <a:pt x="0" y="0"/>
                </a:lnTo>
                <a:close/>
              </a:path>
            </a:pathLst>
          </a:custGeom>
          <a:blipFill>
            <a:blip r:embed="rId3"/>
            <a:stretch>
              <a:fillRect/>
            </a:stretch>
          </a:blipFill>
        </p:spPr>
        <p:txBody>
          <a:bodyPr/>
          <a:lstStyle/>
          <a:p/>
        </p:txBody>
      </p:sp>
      <p:grpSp>
        <p:nvGrpSpPr>
          <p:cNvPr id="8" name="Group 8"/>
          <p:cNvGrpSpPr/>
          <p:nvPr/>
        </p:nvGrpSpPr>
        <p:grpSpPr>
          <a:xfrm>
            <a:off x="1094170" y="2854374"/>
            <a:ext cx="1677901" cy="1677901"/>
            <a:chExt cx="812800" cy="812800"/>
          </a:xfrm>
        </p:grpSpPr>
        <p:sp>
          <p:nvSpPr>
            <p:cNvPr id="9" name="Freeform 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0" name="TextBox 1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1" name="TextBox 11"/>
          <p:cNvSpPr txBox="1"/>
          <p:nvPr/>
        </p:nvSpPr>
        <p:spPr>
          <a:xfrm>
            <a:off x="1318553" y="3313311"/>
            <a:ext cx="1229136" cy="655369"/>
          </a:xfrm>
          <a:prstGeom prst="rect">
            <a:avLst/>
          </a:prstGeom>
        </p:spPr>
        <p:txBody>
          <a:bodyPr lIns="0" tIns="0" rIns="0" bIns="0" rtlCol="0" anchor="t">
            <a:spAutoFit/>
          </a:bodyPr>
          <a:lstStyle/>
          <a:p>
            <a:pPr algn="ctr">
              <a:lnSpc>
                <a:spcPts val="5067"/>
              </a:lnSpc>
              <a:spcBef>
                <a:spcPct val="0"/>
              </a:spcBef>
            </a:pPr>
            <a:r>
              <a:rPr lang="en-US" sz="3619">
                <a:solidFill>
                  <a:srgbClr val="3A6AD6"/>
                </a:solidFill>
                <a:latin typeface="Poppins Bold"/>
              </a:rPr>
              <a:t>2017</a:t>
            </a:r>
          </a:p>
        </p:txBody>
      </p:sp>
      <p:grpSp>
        <p:nvGrpSpPr>
          <p:cNvPr id="12" name="Group 12"/>
          <p:cNvGrpSpPr/>
          <p:nvPr/>
        </p:nvGrpSpPr>
        <p:grpSpPr>
          <a:xfrm>
            <a:off x="846859" y="7355282"/>
            <a:ext cx="6972229" cy="2110836"/>
            <a:chExt cx="860407" cy="260488"/>
          </a:xfrm>
        </p:grpSpPr>
        <p:sp>
          <p:nvSpPr>
            <p:cNvPr id="13" name="Freeform 13"/>
            <p:cNvSpPr/>
            <p:nvPr/>
          </p:nvSpPr>
          <p:spPr>
            <a:xfrm>
              <a:off x="0" y="0"/>
              <a:ext cx="860407" cy="260488"/>
            </a:xfrm>
            <a:custGeom>
              <a:rect l="l" t="t" r="r" b="b"/>
              <a:pathLst>
                <a:path w="860407" h="260488">
                  <a:moveTo>
                    <a:pt x="111039" y="0"/>
                  </a:moveTo>
                  <a:lnTo>
                    <a:pt x="749368" y="0"/>
                  </a:lnTo>
                  <a:cubicBezTo>
                    <a:pt x="810693" y="0"/>
                    <a:pt x="860407" y="49714"/>
                    <a:pt x="860407" y="111039"/>
                  </a:cubicBezTo>
                  <a:lnTo>
                    <a:pt x="860407" y="149448"/>
                  </a:lnTo>
                  <a:cubicBezTo>
                    <a:pt x="860407" y="210774"/>
                    <a:pt x="810693" y="260488"/>
                    <a:pt x="749368" y="260488"/>
                  </a:cubicBezTo>
                  <a:lnTo>
                    <a:pt x="111039" y="260488"/>
                  </a:lnTo>
                  <a:cubicBezTo>
                    <a:pt x="49714" y="260488"/>
                    <a:pt x="0" y="210774"/>
                    <a:pt x="0" y="149448"/>
                  </a:cubicBezTo>
                  <a:lnTo>
                    <a:pt x="0" y="111039"/>
                  </a:lnTo>
                  <a:cubicBezTo>
                    <a:pt x="0" y="49714"/>
                    <a:pt x="49714" y="0"/>
                    <a:pt x="111039" y="0"/>
                  </a:cubicBezTo>
                  <a:close/>
                </a:path>
              </a:pathLst>
            </a:custGeom>
            <a:solidFill>
              <a:srgbClr val="7DCB77"/>
            </a:solidFill>
          </p:spPr>
          <p:txBody>
            <a:bodyPr/>
            <a:lstStyle/>
            <a:p/>
          </p:txBody>
        </p:sp>
        <p:sp>
          <p:nvSpPr>
            <p:cNvPr id="14" name="TextBox 1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5" name="Freeform 15"/>
          <p:cNvSpPr/>
          <p:nvPr/>
        </p:nvSpPr>
        <p:spPr>
          <a:xfrm>
            <a:off x="1133875" y="7614634"/>
            <a:ext cx="1702982" cy="1700853"/>
          </a:xfrm>
          <a:custGeom>
            <a:rect l="l" t="t" r="r" b="b"/>
            <a:pathLst>
              <a:path w="1702982" h="1700853">
                <a:moveTo>
                  <a:pt x="0" y="0"/>
                </a:moveTo>
                <a:lnTo>
                  <a:pt x="1702981" y="0"/>
                </a:lnTo>
                <a:lnTo>
                  <a:pt x="1702981" y="1700853"/>
                </a:lnTo>
                <a:lnTo>
                  <a:pt x="0" y="1700853"/>
                </a:lnTo>
                <a:lnTo>
                  <a:pt x="0" y="0"/>
                </a:lnTo>
                <a:close/>
              </a:path>
            </a:pathLst>
          </a:custGeom>
          <a:blipFill>
            <a:blip r:embed="rId3"/>
            <a:stretch>
              <a:fillRect/>
            </a:stretch>
          </a:blipFill>
        </p:spPr>
        <p:txBody>
          <a:bodyPr/>
          <a:lstStyle/>
          <a:p/>
        </p:txBody>
      </p:sp>
      <p:grpSp>
        <p:nvGrpSpPr>
          <p:cNvPr id="16" name="Group 16"/>
          <p:cNvGrpSpPr/>
          <p:nvPr/>
        </p:nvGrpSpPr>
        <p:grpSpPr>
          <a:xfrm>
            <a:off x="1094170" y="7546570"/>
            <a:ext cx="1677901" cy="1677901"/>
            <a:chExt cx="812800" cy="812800"/>
          </a:xfrm>
        </p:grpSpPr>
        <p:sp>
          <p:nvSpPr>
            <p:cNvPr id="17" name="Freeform 1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8" name="TextBox 1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9" name="TextBox 19"/>
          <p:cNvSpPr txBox="1"/>
          <p:nvPr/>
        </p:nvSpPr>
        <p:spPr>
          <a:xfrm>
            <a:off x="1318553" y="7938954"/>
            <a:ext cx="1229136" cy="1156989"/>
          </a:xfrm>
          <a:prstGeom prst="rect">
            <a:avLst/>
          </a:prstGeom>
        </p:spPr>
        <p:txBody>
          <a:bodyPr lIns="0" tIns="0" rIns="0" bIns="0" rtlCol="0" anchor="t">
            <a:spAutoFit/>
          </a:bodyPr>
          <a:lstStyle/>
          <a:p>
            <a:pPr algn="ctr">
              <a:lnSpc>
                <a:spcPts val="2895"/>
              </a:lnSpc>
            </a:pPr>
            <a:r>
              <a:rPr lang="en-US" sz="3619">
                <a:solidFill>
                  <a:srgbClr val="3A6AD6"/>
                </a:solidFill>
                <a:latin typeface="Poppins Bold"/>
              </a:rPr>
              <a:t>2023- 2030</a:t>
            </a:r>
          </a:p>
        </p:txBody>
      </p:sp>
      <p:sp>
        <p:nvSpPr>
          <p:cNvPr id="20" name="TextBox 20"/>
          <p:cNvSpPr txBox="1"/>
          <p:nvPr/>
        </p:nvSpPr>
        <p:spPr>
          <a:xfrm>
            <a:off x="2547689" y="2942449"/>
            <a:ext cx="5137973" cy="1437810"/>
          </a:xfrm>
          <a:prstGeom prst="rect">
            <a:avLst/>
          </a:prstGeom>
        </p:spPr>
        <p:txBody>
          <a:bodyPr lIns="0" tIns="0" rIns="0" bIns="0" rtlCol="0" anchor="t">
            <a:spAutoFit/>
          </a:bodyPr>
          <a:lstStyle/>
          <a:p>
            <a:pPr algn="ctr">
              <a:lnSpc>
                <a:spcPts val="5621"/>
              </a:lnSpc>
            </a:pPr>
            <a:r>
              <a:rPr lang="en-US" sz="4015">
                <a:solidFill>
                  <a:srgbClr val="000000"/>
                </a:solidFill>
                <a:latin typeface="Poppins"/>
              </a:rPr>
              <a:t>MARKET SIZE</a:t>
            </a:r>
          </a:p>
          <a:p>
            <a:pPr algn="ctr">
              <a:lnSpc>
                <a:spcPts val="5621"/>
              </a:lnSpc>
              <a:spcBef>
                <a:spcPct val="0"/>
              </a:spcBef>
            </a:pPr>
            <a:r>
              <a:rPr lang="en-US" sz="4015">
                <a:solidFill>
                  <a:srgbClr val="000000"/>
                </a:solidFill>
                <a:latin typeface="Poppins"/>
              </a:rPr>
              <a:t>USD 157.78 Million</a:t>
            </a:r>
          </a:p>
        </p:txBody>
      </p:sp>
      <p:sp>
        <p:nvSpPr>
          <p:cNvPr id="21" name="TextBox 21"/>
          <p:cNvSpPr txBox="1"/>
          <p:nvPr/>
        </p:nvSpPr>
        <p:spPr>
          <a:xfrm>
            <a:off x="2772071" y="7652887"/>
            <a:ext cx="4684593" cy="1437810"/>
          </a:xfrm>
          <a:prstGeom prst="rect">
            <a:avLst/>
          </a:prstGeom>
        </p:spPr>
        <p:txBody>
          <a:bodyPr lIns="0" tIns="0" rIns="0" bIns="0" rtlCol="0" anchor="t">
            <a:spAutoFit/>
          </a:bodyPr>
          <a:lstStyle/>
          <a:p>
            <a:pPr algn="ctr">
              <a:lnSpc>
                <a:spcPts val="5621"/>
              </a:lnSpc>
            </a:pPr>
            <a:r>
              <a:rPr lang="en-US" sz="4015">
                <a:solidFill>
                  <a:srgbClr val="000000"/>
                </a:solidFill>
                <a:latin typeface="Poppins"/>
              </a:rPr>
              <a:t>CAGR</a:t>
            </a:r>
          </a:p>
          <a:p>
            <a:pPr algn="ctr">
              <a:lnSpc>
                <a:spcPts val="5621"/>
              </a:lnSpc>
              <a:spcBef>
                <a:spcPct val="0"/>
              </a:spcBef>
            </a:pPr>
            <a:r>
              <a:rPr lang="en-US" sz="4015">
                <a:solidFill>
                  <a:srgbClr val="000000"/>
                </a:solidFill>
                <a:latin typeface="Poppins"/>
              </a:rPr>
              <a:t>11.04%</a:t>
            </a:r>
          </a:p>
        </p:txBody>
      </p:sp>
      <p:grpSp>
        <p:nvGrpSpPr>
          <p:cNvPr id="22" name="Group 22"/>
          <p:cNvGrpSpPr/>
          <p:nvPr/>
        </p:nvGrpSpPr>
        <p:grpSpPr>
          <a:xfrm>
            <a:off x="846859" y="5008651"/>
            <a:ext cx="6972229" cy="2110836"/>
            <a:chExt cx="860407" cy="260488"/>
          </a:xfrm>
        </p:grpSpPr>
        <p:sp>
          <p:nvSpPr>
            <p:cNvPr id="23" name="Freeform 23"/>
            <p:cNvSpPr/>
            <p:nvPr/>
          </p:nvSpPr>
          <p:spPr>
            <a:xfrm>
              <a:off x="0" y="0"/>
              <a:ext cx="860407" cy="260488"/>
            </a:xfrm>
            <a:custGeom>
              <a:rect l="l" t="t" r="r" b="b"/>
              <a:pathLst>
                <a:path w="860407" h="260488">
                  <a:moveTo>
                    <a:pt x="111039" y="0"/>
                  </a:moveTo>
                  <a:lnTo>
                    <a:pt x="749368" y="0"/>
                  </a:lnTo>
                  <a:cubicBezTo>
                    <a:pt x="810693" y="0"/>
                    <a:pt x="860407" y="49714"/>
                    <a:pt x="860407" y="111039"/>
                  </a:cubicBezTo>
                  <a:lnTo>
                    <a:pt x="860407" y="149448"/>
                  </a:lnTo>
                  <a:cubicBezTo>
                    <a:pt x="860407" y="210774"/>
                    <a:pt x="810693" y="260488"/>
                    <a:pt x="749368" y="260488"/>
                  </a:cubicBezTo>
                  <a:lnTo>
                    <a:pt x="111039" y="260488"/>
                  </a:lnTo>
                  <a:cubicBezTo>
                    <a:pt x="49714" y="260488"/>
                    <a:pt x="0" y="210774"/>
                    <a:pt x="0" y="149448"/>
                  </a:cubicBezTo>
                  <a:lnTo>
                    <a:pt x="0" y="111039"/>
                  </a:lnTo>
                  <a:cubicBezTo>
                    <a:pt x="0" y="49714"/>
                    <a:pt x="49714" y="0"/>
                    <a:pt x="111039" y="0"/>
                  </a:cubicBezTo>
                  <a:close/>
                </a:path>
              </a:pathLst>
            </a:custGeom>
            <a:solidFill>
              <a:srgbClr val="7DCB77"/>
            </a:solidFill>
          </p:spPr>
          <p:txBody>
            <a:bodyPr/>
            <a:lstStyle/>
            <a:p/>
          </p:txBody>
        </p:sp>
        <p:sp>
          <p:nvSpPr>
            <p:cNvPr id="24" name="TextBox 2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5" name="Freeform 25"/>
          <p:cNvSpPr/>
          <p:nvPr/>
        </p:nvSpPr>
        <p:spPr>
          <a:xfrm>
            <a:off x="1133875" y="5268003"/>
            <a:ext cx="1702982" cy="1700853"/>
          </a:xfrm>
          <a:custGeom>
            <a:rect l="l" t="t" r="r" b="b"/>
            <a:pathLst>
              <a:path w="1702982" h="1700853">
                <a:moveTo>
                  <a:pt x="0" y="0"/>
                </a:moveTo>
                <a:lnTo>
                  <a:pt x="1702981" y="0"/>
                </a:lnTo>
                <a:lnTo>
                  <a:pt x="1702981" y="1700853"/>
                </a:lnTo>
                <a:lnTo>
                  <a:pt x="0" y="1700853"/>
                </a:lnTo>
                <a:lnTo>
                  <a:pt x="0" y="0"/>
                </a:lnTo>
                <a:close/>
              </a:path>
            </a:pathLst>
          </a:custGeom>
          <a:blipFill>
            <a:blip r:embed="rId3"/>
            <a:stretch>
              <a:fillRect/>
            </a:stretch>
          </a:blipFill>
        </p:spPr>
        <p:txBody>
          <a:bodyPr/>
          <a:lstStyle/>
          <a:p/>
        </p:txBody>
      </p:sp>
      <p:grpSp>
        <p:nvGrpSpPr>
          <p:cNvPr id="26" name="Group 26"/>
          <p:cNvGrpSpPr/>
          <p:nvPr/>
        </p:nvGrpSpPr>
        <p:grpSpPr>
          <a:xfrm>
            <a:off x="1094170" y="5199938"/>
            <a:ext cx="1677901" cy="1677901"/>
            <a:chExt cx="812800" cy="812800"/>
          </a:xfrm>
        </p:grpSpPr>
        <p:sp>
          <p:nvSpPr>
            <p:cNvPr id="27" name="Freeform 2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8" name="TextBox 2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9" name="TextBox 29"/>
          <p:cNvSpPr txBox="1"/>
          <p:nvPr/>
        </p:nvSpPr>
        <p:spPr>
          <a:xfrm>
            <a:off x="1318553" y="5658876"/>
            <a:ext cx="1229136" cy="655369"/>
          </a:xfrm>
          <a:prstGeom prst="rect">
            <a:avLst/>
          </a:prstGeom>
        </p:spPr>
        <p:txBody>
          <a:bodyPr lIns="0" tIns="0" rIns="0" bIns="0" rtlCol="0" anchor="t">
            <a:spAutoFit/>
          </a:bodyPr>
          <a:lstStyle/>
          <a:p>
            <a:pPr algn="ctr">
              <a:lnSpc>
                <a:spcPts val="5067"/>
              </a:lnSpc>
              <a:spcBef>
                <a:spcPct val="0"/>
              </a:spcBef>
            </a:pPr>
            <a:r>
              <a:rPr lang="en-US" sz="3619">
                <a:solidFill>
                  <a:srgbClr val="3A6AD6"/>
                </a:solidFill>
                <a:latin typeface="Poppins Bold"/>
              </a:rPr>
              <a:t>2028</a:t>
            </a:r>
          </a:p>
        </p:txBody>
      </p:sp>
      <p:sp>
        <p:nvSpPr>
          <p:cNvPr id="30" name="TextBox 30"/>
          <p:cNvSpPr txBox="1"/>
          <p:nvPr/>
        </p:nvSpPr>
        <p:spPr>
          <a:xfrm>
            <a:off x="2744836" y="5288547"/>
            <a:ext cx="4684593" cy="1437810"/>
          </a:xfrm>
          <a:prstGeom prst="rect">
            <a:avLst/>
          </a:prstGeom>
        </p:spPr>
        <p:txBody>
          <a:bodyPr lIns="0" tIns="0" rIns="0" bIns="0" rtlCol="0" anchor="t">
            <a:spAutoFit/>
          </a:bodyPr>
          <a:lstStyle/>
          <a:p>
            <a:pPr algn="ctr">
              <a:lnSpc>
                <a:spcPts val="5621"/>
              </a:lnSpc>
            </a:pPr>
            <a:r>
              <a:rPr lang="en-US" sz="4015">
                <a:solidFill>
                  <a:srgbClr val="000000"/>
                </a:solidFill>
                <a:latin typeface="Poppins"/>
              </a:rPr>
              <a:t>FORECAAST</a:t>
            </a:r>
          </a:p>
          <a:p>
            <a:pPr algn="ctr">
              <a:lnSpc>
                <a:spcPts val="5621"/>
              </a:lnSpc>
              <a:spcBef>
                <a:spcPct val="0"/>
              </a:spcBef>
            </a:pPr>
            <a:r>
              <a:rPr lang="en-US" sz="4015">
                <a:solidFill>
                  <a:srgbClr val="000000"/>
                </a:solidFill>
                <a:latin typeface="Poppins"/>
              </a:rPr>
              <a:t>USD 354.48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703" b="-14814"/>
            </a:stretch>
          </a:blipFill>
        </p:spPr>
        <p:txBody>
          <a:bodyPr/>
          <a:lstStyle/>
          <a:p/>
        </p:txBody>
      </p:sp>
      <p:sp>
        <p:nvSpPr>
          <p:cNvPr id="3" name="TextBox 3"/>
          <p:cNvSpPr txBox="1"/>
          <p:nvPr/>
        </p:nvSpPr>
        <p:spPr>
          <a:xfrm>
            <a:off x="467223" y="211713"/>
            <a:ext cx="17353555" cy="1009653"/>
          </a:xfrm>
          <a:prstGeom prst="rect">
            <a:avLst/>
          </a:prstGeom>
        </p:spPr>
        <p:txBody>
          <a:bodyPr lIns="0" tIns="0" rIns="0" bIns="0" rtlCol="0" anchor="t">
            <a:spAutoFit/>
          </a:bodyPr>
          <a:lstStyle/>
          <a:p>
            <a:pPr algn="ctr">
              <a:lnSpc>
                <a:spcPts val="8399"/>
              </a:lnSpc>
            </a:pPr>
            <a:r>
              <a:rPr lang="en-US" sz="5999">
                <a:solidFill>
                  <a:srgbClr val="000000"/>
                </a:solidFill>
                <a:latin typeface="Canva Sans"/>
              </a:rPr>
              <a:t>REVENUE MARKET SHARE BY SEGMENTS 2022</a:t>
            </a:r>
          </a:p>
        </p:txBody>
      </p:sp>
      <p:grpSp>
        <p:nvGrpSpPr>
          <p:cNvPr id="4" name="Group 4"/>
          <p:cNvGrpSpPr/>
          <p:nvPr/>
        </p:nvGrpSpPr>
        <p:grpSpPr>
          <a:xfrm>
            <a:off x="6879214" y="2162014"/>
            <a:ext cx="1875411" cy="1875411"/>
            <a:chExt cx="812800" cy="812800"/>
          </a:xfrm>
        </p:grpSpPr>
        <p:sp>
          <p:nvSpPr>
            <p:cNvPr id="5" name="Freeform 5"/>
            <p:cNvSpPr/>
            <p:nvPr/>
          </p:nvSpPr>
          <p:spPr>
            <a:xfrm>
              <a:off x="0" y="0"/>
              <a:ext cx="812800" cy="812800"/>
            </a:xfrm>
            <a:custGeom>
              <a:rect l="l" t="t" r="r" b="b"/>
              <a:pathLst>
                <a:path w="812800" h="812800">
                  <a:moveTo>
                    <a:pt x="82562" y="0"/>
                  </a:moveTo>
                  <a:lnTo>
                    <a:pt x="730238" y="0"/>
                  </a:lnTo>
                  <a:cubicBezTo>
                    <a:pt x="752135" y="0"/>
                    <a:pt x="773135" y="8699"/>
                    <a:pt x="788618" y="24182"/>
                  </a:cubicBezTo>
                  <a:cubicBezTo>
                    <a:pt x="804101" y="39665"/>
                    <a:pt x="812800" y="60665"/>
                    <a:pt x="812800" y="82562"/>
                  </a:cubicBezTo>
                  <a:lnTo>
                    <a:pt x="812800" y="730238"/>
                  </a:lnTo>
                  <a:cubicBezTo>
                    <a:pt x="812800" y="752135"/>
                    <a:pt x="804101" y="773135"/>
                    <a:pt x="788618" y="788618"/>
                  </a:cubicBezTo>
                  <a:cubicBezTo>
                    <a:pt x="773135" y="804101"/>
                    <a:pt x="752135" y="812800"/>
                    <a:pt x="730238" y="812800"/>
                  </a:cubicBezTo>
                  <a:lnTo>
                    <a:pt x="82562" y="812800"/>
                  </a:lnTo>
                  <a:cubicBezTo>
                    <a:pt x="60665" y="812800"/>
                    <a:pt x="39665" y="804101"/>
                    <a:pt x="24182" y="788618"/>
                  </a:cubicBezTo>
                  <a:cubicBezTo>
                    <a:pt x="8699" y="773135"/>
                    <a:pt x="0" y="752135"/>
                    <a:pt x="0" y="730238"/>
                  </a:cubicBezTo>
                  <a:lnTo>
                    <a:pt x="0" y="82562"/>
                  </a:lnTo>
                  <a:cubicBezTo>
                    <a:pt x="0" y="60665"/>
                    <a:pt x="8699" y="39665"/>
                    <a:pt x="24182" y="24182"/>
                  </a:cubicBezTo>
                  <a:cubicBezTo>
                    <a:pt x="39665" y="8699"/>
                    <a:pt x="60665" y="0"/>
                    <a:pt x="82562" y="0"/>
                  </a:cubicBezTo>
                  <a:close/>
                </a:path>
              </a:pathLst>
            </a:custGeom>
            <a:solidFill>
              <a:srgbClr val="7DCB77"/>
            </a:solidFill>
          </p:spPr>
          <p:txBody>
            <a:bodyPr/>
            <a:lstStyle/>
            <a:p/>
          </p:txBody>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7" name="Group 7"/>
          <p:cNvGrpSpPr/>
          <p:nvPr/>
        </p:nvGrpSpPr>
        <p:grpSpPr>
          <a:xfrm>
            <a:off x="7079011" y="2361810"/>
            <a:ext cx="5183668" cy="2613503"/>
            <a:chExt cx="1511671" cy="762155"/>
          </a:xfrm>
        </p:grpSpPr>
        <p:sp>
          <p:nvSpPr>
            <p:cNvPr id="8" name="Freeform 8"/>
            <p:cNvSpPr/>
            <p:nvPr/>
          </p:nvSpPr>
          <p:spPr>
            <a:xfrm>
              <a:off x="0" y="0"/>
              <a:ext cx="1511671" cy="762155"/>
            </a:xfrm>
            <a:custGeom>
              <a:rect l="l" t="t" r="r" b="b"/>
              <a:pathLst>
                <a:path w="1511671" h="762155">
                  <a:moveTo>
                    <a:pt x="29870" y="0"/>
                  </a:moveTo>
                  <a:lnTo>
                    <a:pt x="1481801" y="0"/>
                  </a:lnTo>
                  <a:cubicBezTo>
                    <a:pt x="1498298" y="0"/>
                    <a:pt x="1511671" y="13373"/>
                    <a:pt x="1511671" y="29870"/>
                  </a:cubicBezTo>
                  <a:lnTo>
                    <a:pt x="1511671" y="732284"/>
                  </a:lnTo>
                  <a:cubicBezTo>
                    <a:pt x="1511671" y="748781"/>
                    <a:pt x="1498298" y="762155"/>
                    <a:pt x="1481801" y="762155"/>
                  </a:cubicBezTo>
                  <a:lnTo>
                    <a:pt x="29870" y="762155"/>
                  </a:lnTo>
                  <a:cubicBezTo>
                    <a:pt x="13373" y="762155"/>
                    <a:pt x="0" y="748781"/>
                    <a:pt x="0" y="732284"/>
                  </a:cubicBezTo>
                  <a:lnTo>
                    <a:pt x="0" y="29870"/>
                  </a:lnTo>
                  <a:cubicBezTo>
                    <a:pt x="0" y="13373"/>
                    <a:pt x="13373" y="0"/>
                    <a:pt x="29870" y="0"/>
                  </a:cubicBezTo>
                  <a:close/>
                </a:path>
              </a:pathLst>
            </a:custGeom>
            <a:solidFill>
              <a:srgbClr val="FFFFFF"/>
            </a:solidFill>
            <a:ln w="38100" cap="sq">
              <a:solidFill>
                <a:srgbClr val="48ABFF"/>
              </a:solidFill>
              <a:prstDash val="solid"/>
              <a:miter/>
            </a:ln>
          </p:spPr>
          <p:txBody>
            <a:bodyPr/>
            <a:lstStyle/>
            <a:p/>
          </p:txBody>
        </p:sp>
        <p:sp>
          <p:nvSpPr>
            <p:cNvPr id="9" name="TextBox 9"/>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6854243" y="5311686"/>
            <a:ext cx="1875411" cy="1875411"/>
            <a:chExt cx="812800" cy="812800"/>
          </a:xfrm>
        </p:grpSpPr>
        <p:sp>
          <p:nvSpPr>
            <p:cNvPr id="11" name="Freeform 11"/>
            <p:cNvSpPr/>
            <p:nvPr/>
          </p:nvSpPr>
          <p:spPr>
            <a:xfrm>
              <a:off x="0" y="0"/>
              <a:ext cx="812800" cy="812800"/>
            </a:xfrm>
            <a:custGeom>
              <a:rect l="l" t="t" r="r" b="b"/>
              <a:pathLst>
                <a:path w="812800" h="812800">
                  <a:moveTo>
                    <a:pt x="82562" y="0"/>
                  </a:moveTo>
                  <a:lnTo>
                    <a:pt x="730238" y="0"/>
                  </a:lnTo>
                  <a:cubicBezTo>
                    <a:pt x="752135" y="0"/>
                    <a:pt x="773135" y="8699"/>
                    <a:pt x="788618" y="24182"/>
                  </a:cubicBezTo>
                  <a:cubicBezTo>
                    <a:pt x="804101" y="39665"/>
                    <a:pt x="812800" y="60665"/>
                    <a:pt x="812800" y="82562"/>
                  </a:cubicBezTo>
                  <a:lnTo>
                    <a:pt x="812800" y="730238"/>
                  </a:lnTo>
                  <a:cubicBezTo>
                    <a:pt x="812800" y="752135"/>
                    <a:pt x="804101" y="773135"/>
                    <a:pt x="788618" y="788618"/>
                  </a:cubicBezTo>
                  <a:cubicBezTo>
                    <a:pt x="773135" y="804101"/>
                    <a:pt x="752135" y="812800"/>
                    <a:pt x="730238" y="812800"/>
                  </a:cubicBezTo>
                  <a:lnTo>
                    <a:pt x="82562" y="812800"/>
                  </a:lnTo>
                  <a:cubicBezTo>
                    <a:pt x="60665" y="812800"/>
                    <a:pt x="39665" y="804101"/>
                    <a:pt x="24182" y="788618"/>
                  </a:cubicBezTo>
                  <a:cubicBezTo>
                    <a:pt x="8699" y="773135"/>
                    <a:pt x="0" y="752135"/>
                    <a:pt x="0" y="730238"/>
                  </a:cubicBezTo>
                  <a:lnTo>
                    <a:pt x="0" y="82562"/>
                  </a:lnTo>
                  <a:cubicBezTo>
                    <a:pt x="0" y="60665"/>
                    <a:pt x="8699" y="39665"/>
                    <a:pt x="24182" y="24182"/>
                  </a:cubicBezTo>
                  <a:cubicBezTo>
                    <a:pt x="39665" y="8699"/>
                    <a:pt x="60665" y="0"/>
                    <a:pt x="82562" y="0"/>
                  </a:cubicBezTo>
                  <a:close/>
                </a:path>
              </a:pathLst>
            </a:custGeom>
            <a:solidFill>
              <a:srgbClr val="7DCB77"/>
            </a:solidFill>
          </p:spPr>
          <p:txBody>
            <a:bodyPr/>
            <a:lstStyle/>
            <a:p/>
          </p:txBody>
        </p:sp>
        <p:sp>
          <p:nvSpPr>
            <p:cNvPr id="12" name="TextBox 12"/>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3" name="Group 13"/>
          <p:cNvGrpSpPr/>
          <p:nvPr/>
        </p:nvGrpSpPr>
        <p:grpSpPr>
          <a:xfrm>
            <a:off x="7054040" y="5511483"/>
            <a:ext cx="5183668" cy="2613503"/>
            <a:chExt cx="1511671" cy="762155"/>
          </a:xfrm>
        </p:grpSpPr>
        <p:sp>
          <p:nvSpPr>
            <p:cNvPr id="14" name="Freeform 14"/>
            <p:cNvSpPr/>
            <p:nvPr/>
          </p:nvSpPr>
          <p:spPr>
            <a:xfrm>
              <a:off x="0" y="0"/>
              <a:ext cx="1511671" cy="762155"/>
            </a:xfrm>
            <a:custGeom>
              <a:rect l="l" t="t" r="r" b="b"/>
              <a:pathLst>
                <a:path w="1511671" h="762155">
                  <a:moveTo>
                    <a:pt x="29870" y="0"/>
                  </a:moveTo>
                  <a:lnTo>
                    <a:pt x="1481801" y="0"/>
                  </a:lnTo>
                  <a:cubicBezTo>
                    <a:pt x="1498298" y="0"/>
                    <a:pt x="1511671" y="13373"/>
                    <a:pt x="1511671" y="29870"/>
                  </a:cubicBezTo>
                  <a:lnTo>
                    <a:pt x="1511671" y="732284"/>
                  </a:lnTo>
                  <a:cubicBezTo>
                    <a:pt x="1511671" y="748781"/>
                    <a:pt x="1498298" y="762155"/>
                    <a:pt x="1481801" y="762155"/>
                  </a:cubicBezTo>
                  <a:lnTo>
                    <a:pt x="29870" y="762155"/>
                  </a:lnTo>
                  <a:cubicBezTo>
                    <a:pt x="13373" y="762155"/>
                    <a:pt x="0" y="748781"/>
                    <a:pt x="0" y="732284"/>
                  </a:cubicBezTo>
                  <a:lnTo>
                    <a:pt x="0" y="29870"/>
                  </a:lnTo>
                  <a:cubicBezTo>
                    <a:pt x="0" y="13373"/>
                    <a:pt x="13373" y="0"/>
                    <a:pt x="29870" y="0"/>
                  </a:cubicBezTo>
                  <a:close/>
                </a:path>
              </a:pathLst>
            </a:custGeom>
            <a:solidFill>
              <a:srgbClr val="FFFFFF"/>
            </a:solidFill>
            <a:ln w="38100" cap="sq">
              <a:solidFill>
                <a:srgbClr val="48ABFF"/>
              </a:solidFill>
              <a:prstDash val="solid"/>
              <a:miter/>
            </a:ln>
          </p:spPr>
          <p:txBody>
            <a:bodyPr/>
            <a:lstStyle/>
            <a:p/>
          </p:txBody>
        </p:sp>
        <p:sp>
          <p:nvSpPr>
            <p:cNvPr id="15" name="TextBox 15"/>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6" name="TextBox 16"/>
          <p:cNvSpPr txBox="1"/>
          <p:nvPr/>
        </p:nvSpPr>
        <p:spPr>
          <a:xfrm>
            <a:off x="7179512" y="5844024"/>
            <a:ext cx="5032608" cy="479819"/>
          </a:xfrm>
          <a:prstGeom prst="rect">
            <a:avLst/>
          </a:prstGeom>
        </p:spPr>
        <p:txBody>
          <a:bodyPr lIns="0" tIns="0" rIns="0" bIns="0" rtlCol="0" anchor="t">
            <a:spAutoFit/>
          </a:bodyPr>
          <a:lstStyle/>
          <a:p>
            <a:pPr algn="ctr">
              <a:lnSpc>
                <a:spcPts val="3497"/>
              </a:lnSpc>
            </a:pPr>
            <a:r>
              <a:rPr lang="en-US" sz="3843" spc="123">
                <a:solidFill>
                  <a:srgbClr val="000000"/>
                </a:solidFill>
                <a:latin typeface="Barlow Semi-Bold"/>
              </a:rPr>
              <a:t>Application Segment</a:t>
            </a:r>
          </a:p>
        </p:txBody>
      </p:sp>
      <p:sp>
        <p:nvSpPr>
          <p:cNvPr id="17" name="TextBox 17"/>
          <p:cNvSpPr txBox="1"/>
          <p:nvPr/>
        </p:nvSpPr>
        <p:spPr>
          <a:xfrm>
            <a:off x="7103982" y="6657120"/>
            <a:ext cx="5083784" cy="1042619"/>
          </a:xfrm>
          <a:prstGeom prst="rect">
            <a:avLst/>
          </a:prstGeom>
        </p:spPr>
        <p:txBody>
          <a:bodyPr lIns="0" tIns="0" rIns="0" bIns="0" rtlCol="0" anchor="t">
            <a:spAutoFit/>
          </a:bodyPr>
          <a:lstStyle/>
          <a:p>
            <a:pPr algn="ctr">
              <a:lnSpc>
                <a:spcPts val="4116"/>
              </a:lnSpc>
            </a:pPr>
            <a:r>
              <a:rPr lang="en-US" sz="3459" spc="110">
                <a:solidFill>
                  <a:srgbClr val="000000"/>
                </a:solidFill>
                <a:latin typeface="Barlow Semi-Bold"/>
              </a:rPr>
              <a:t>Drinks</a:t>
            </a:r>
          </a:p>
          <a:p>
            <a:pPr algn="ctr">
              <a:lnSpc>
                <a:spcPts val="4116"/>
              </a:lnSpc>
            </a:pPr>
            <a:r>
              <a:rPr lang="en-US" sz="3459" spc="110">
                <a:solidFill>
                  <a:srgbClr val="000000"/>
                </a:solidFill>
                <a:latin typeface="Barlow Semi-Bold"/>
              </a:rPr>
              <a:t>USD 222.08 Million</a:t>
            </a:r>
          </a:p>
        </p:txBody>
      </p:sp>
      <p:sp>
        <p:nvSpPr>
          <p:cNvPr id="18" name="TextBox 18"/>
          <p:cNvSpPr txBox="1"/>
          <p:nvPr/>
        </p:nvSpPr>
        <p:spPr>
          <a:xfrm>
            <a:off x="7205100" y="2619900"/>
            <a:ext cx="5032608" cy="479819"/>
          </a:xfrm>
          <a:prstGeom prst="rect">
            <a:avLst/>
          </a:prstGeom>
        </p:spPr>
        <p:txBody>
          <a:bodyPr lIns="0" tIns="0" rIns="0" bIns="0" rtlCol="0" anchor="t">
            <a:spAutoFit/>
          </a:bodyPr>
          <a:lstStyle/>
          <a:p>
            <a:pPr algn="ctr">
              <a:lnSpc>
                <a:spcPts val="3497"/>
              </a:lnSpc>
            </a:pPr>
            <a:r>
              <a:rPr lang="en-US" sz="3843" spc="123">
                <a:solidFill>
                  <a:srgbClr val="000000"/>
                </a:solidFill>
                <a:latin typeface="Barlow Semi-Bold"/>
              </a:rPr>
              <a:t>Type Segment</a:t>
            </a:r>
          </a:p>
        </p:txBody>
      </p:sp>
      <p:sp>
        <p:nvSpPr>
          <p:cNvPr id="19" name="TextBox 19"/>
          <p:cNvSpPr txBox="1"/>
          <p:nvPr/>
        </p:nvSpPr>
        <p:spPr>
          <a:xfrm>
            <a:off x="7128953" y="3416505"/>
            <a:ext cx="5083784" cy="1042619"/>
          </a:xfrm>
          <a:prstGeom prst="rect">
            <a:avLst/>
          </a:prstGeom>
        </p:spPr>
        <p:txBody>
          <a:bodyPr lIns="0" tIns="0" rIns="0" bIns="0" rtlCol="0" anchor="t">
            <a:spAutoFit/>
          </a:bodyPr>
          <a:lstStyle/>
          <a:p>
            <a:pPr algn="ctr">
              <a:lnSpc>
                <a:spcPts val="4116"/>
              </a:lnSpc>
            </a:pPr>
            <a:r>
              <a:rPr lang="en-US" sz="3459" spc="110">
                <a:solidFill>
                  <a:srgbClr val="000000"/>
                </a:solidFill>
                <a:latin typeface="Barlow Semi-Bold"/>
              </a:rPr>
              <a:t>PLA</a:t>
            </a:r>
          </a:p>
          <a:p>
            <a:pPr algn="ctr">
              <a:lnSpc>
                <a:spcPts val="4116"/>
              </a:lnSpc>
            </a:pPr>
            <a:r>
              <a:rPr lang="en-US" sz="3459" spc="110">
                <a:solidFill>
                  <a:srgbClr val="000000"/>
                </a:solidFill>
                <a:latin typeface="Barlow Semi-Bold"/>
              </a:rPr>
              <a:t>USD 295.91 Million </a:t>
            </a:r>
          </a:p>
        </p:txBody>
      </p:sp>
      <p:grpSp>
        <p:nvGrpSpPr>
          <p:cNvPr id="20" name="Group 20"/>
          <p:cNvGrpSpPr/>
          <p:nvPr/>
        </p:nvGrpSpPr>
        <p:grpSpPr>
          <a:xfrm>
            <a:off x="12904535" y="2162014"/>
            <a:ext cx="1875411" cy="1875411"/>
            <a:chExt cx="812800" cy="812800"/>
          </a:xfrm>
        </p:grpSpPr>
        <p:sp>
          <p:nvSpPr>
            <p:cNvPr id="21" name="Freeform 21"/>
            <p:cNvSpPr/>
            <p:nvPr/>
          </p:nvSpPr>
          <p:spPr>
            <a:xfrm>
              <a:off x="0" y="0"/>
              <a:ext cx="812800" cy="812800"/>
            </a:xfrm>
            <a:custGeom>
              <a:rect l="l" t="t" r="r" b="b"/>
              <a:pathLst>
                <a:path w="812800" h="812800">
                  <a:moveTo>
                    <a:pt x="82562" y="0"/>
                  </a:moveTo>
                  <a:lnTo>
                    <a:pt x="730238" y="0"/>
                  </a:lnTo>
                  <a:cubicBezTo>
                    <a:pt x="752135" y="0"/>
                    <a:pt x="773135" y="8699"/>
                    <a:pt x="788618" y="24182"/>
                  </a:cubicBezTo>
                  <a:cubicBezTo>
                    <a:pt x="804101" y="39665"/>
                    <a:pt x="812800" y="60665"/>
                    <a:pt x="812800" y="82562"/>
                  </a:cubicBezTo>
                  <a:lnTo>
                    <a:pt x="812800" y="730238"/>
                  </a:lnTo>
                  <a:cubicBezTo>
                    <a:pt x="812800" y="752135"/>
                    <a:pt x="804101" y="773135"/>
                    <a:pt x="788618" y="788618"/>
                  </a:cubicBezTo>
                  <a:cubicBezTo>
                    <a:pt x="773135" y="804101"/>
                    <a:pt x="752135" y="812800"/>
                    <a:pt x="730238" y="812800"/>
                  </a:cubicBezTo>
                  <a:lnTo>
                    <a:pt x="82562" y="812800"/>
                  </a:lnTo>
                  <a:cubicBezTo>
                    <a:pt x="60665" y="812800"/>
                    <a:pt x="39665" y="804101"/>
                    <a:pt x="24182" y="788618"/>
                  </a:cubicBezTo>
                  <a:cubicBezTo>
                    <a:pt x="8699" y="773135"/>
                    <a:pt x="0" y="752135"/>
                    <a:pt x="0" y="730238"/>
                  </a:cubicBezTo>
                  <a:lnTo>
                    <a:pt x="0" y="82562"/>
                  </a:lnTo>
                  <a:cubicBezTo>
                    <a:pt x="0" y="60665"/>
                    <a:pt x="8699" y="39665"/>
                    <a:pt x="24182" y="24182"/>
                  </a:cubicBezTo>
                  <a:cubicBezTo>
                    <a:pt x="39665" y="8699"/>
                    <a:pt x="60665" y="0"/>
                    <a:pt x="82562" y="0"/>
                  </a:cubicBezTo>
                  <a:close/>
                </a:path>
              </a:pathLst>
            </a:custGeom>
            <a:solidFill>
              <a:srgbClr val="7DCB77"/>
            </a:solidFill>
          </p:spPr>
          <p:txBody>
            <a:bodyPr/>
            <a:lstStyle/>
            <a:p/>
          </p:txBody>
        </p:sp>
        <p:sp>
          <p:nvSpPr>
            <p:cNvPr id="22" name="TextBox 22"/>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23" name="Group 23"/>
          <p:cNvGrpSpPr/>
          <p:nvPr/>
        </p:nvGrpSpPr>
        <p:grpSpPr>
          <a:xfrm>
            <a:off x="13104332" y="2361810"/>
            <a:ext cx="5183668" cy="2613503"/>
            <a:chExt cx="1511671" cy="762155"/>
          </a:xfrm>
        </p:grpSpPr>
        <p:sp>
          <p:nvSpPr>
            <p:cNvPr id="24" name="Freeform 24"/>
            <p:cNvSpPr/>
            <p:nvPr/>
          </p:nvSpPr>
          <p:spPr>
            <a:xfrm>
              <a:off x="0" y="0"/>
              <a:ext cx="1511671" cy="762155"/>
            </a:xfrm>
            <a:custGeom>
              <a:rect l="l" t="t" r="r" b="b"/>
              <a:pathLst>
                <a:path w="1511671" h="762155">
                  <a:moveTo>
                    <a:pt x="29870" y="0"/>
                  </a:moveTo>
                  <a:lnTo>
                    <a:pt x="1481801" y="0"/>
                  </a:lnTo>
                  <a:cubicBezTo>
                    <a:pt x="1498298" y="0"/>
                    <a:pt x="1511671" y="13373"/>
                    <a:pt x="1511671" y="29870"/>
                  </a:cubicBezTo>
                  <a:lnTo>
                    <a:pt x="1511671" y="732284"/>
                  </a:lnTo>
                  <a:cubicBezTo>
                    <a:pt x="1511671" y="748781"/>
                    <a:pt x="1498298" y="762155"/>
                    <a:pt x="1481801" y="762155"/>
                  </a:cubicBezTo>
                  <a:lnTo>
                    <a:pt x="29870" y="762155"/>
                  </a:lnTo>
                  <a:cubicBezTo>
                    <a:pt x="13373" y="762155"/>
                    <a:pt x="0" y="748781"/>
                    <a:pt x="0" y="732284"/>
                  </a:cubicBezTo>
                  <a:lnTo>
                    <a:pt x="0" y="29870"/>
                  </a:lnTo>
                  <a:cubicBezTo>
                    <a:pt x="0" y="13373"/>
                    <a:pt x="13373" y="0"/>
                    <a:pt x="29870" y="0"/>
                  </a:cubicBezTo>
                  <a:close/>
                </a:path>
              </a:pathLst>
            </a:custGeom>
            <a:solidFill>
              <a:srgbClr val="FFFFFF"/>
            </a:solidFill>
            <a:ln w="38100" cap="sq">
              <a:solidFill>
                <a:srgbClr val="48ABFF"/>
              </a:solidFill>
              <a:prstDash val="solid"/>
              <a:miter/>
            </a:ln>
          </p:spPr>
          <p:txBody>
            <a:bodyPr/>
            <a:lstStyle/>
            <a:p/>
          </p:txBody>
        </p:sp>
        <p:sp>
          <p:nvSpPr>
            <p:cNvPr id="25" name="TextBox 25"/>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26" name="Group 26"/>
          <p:cNvGrpSpPr/>
          <p:nvPr/>
        </p:nvGrpSpPr>
        <p:grpSpPr>
          <a:xfrm>
            <a:off x="12879564" y="5311686"/>
            <a:ext cx="1875411" cy="1875411"/>
            <a:chExt cx="812800" cy="812800"/>
          </a:xfrm>
        </p:grpSpPr>
        <p:sp>
          <p:nvSpPr>
            <p:cNvPr id="27" name="Freeform 27"/>
            <p:cNvSpPr/>
            <p:nvPr/>
          </p:nvSpPr>
          <p:spPr>
            <a:xfrm>
              <a:off x="0" y="0"/>
              <a:ext cx="812800" cy="812800"/>
            </a:xfrm>
            <a:custGeom>
              <a:rect l="l" t="t" r="r" b="b"/>
              <a:pathLst>
                <a:path w="812800" h="812800">
                  <a:moveTo>
                    <a:pt x="82562" y="0"/>
                  </a:moveTo>
                  <a:lnTo>
                    <a:pt x="730238" y="0"/>
                  </a:lnTo>
                  <a:cubicBezTo>
                    <a:pt x="752135" y="0"/>
                    <a:pt x="773135" y="8699"/>
                    <a:pt x="788618" y="24182"/>
                  </a:cubicBezTo>
                  <a:cubicBezTo>
                    <a:pt x="804101" y="39665"/>
                    <a:pt x="812800" y="60665"/>
                    <a:pt x="812800" y="82562"/>
                  </a:cubicBezTo>
                  <a:lnTo>
                    <a:pt x="812800" y="730238"/>
                  </a:lnTo>
                  <a:cubicBezTo>
                    <a:pt x="812800" y="752135"/>
                    <a:pt x="804101" y="773135"/>
                    <a:pt x="788618" y="788618"/>
                  </a:cubicBezTo>
                  <a:cubicBezTo>
                    <a:pt x="773135" y="804101"/>
                    <a:pt x="752135" y="812800"/>
                    <a:pt x="730238" y="812800"/>
                  </a:cubicBezTo>
                  <a:lnTo>
                    <a:pt x="82562" y="812800"/>
                  </a:lnTo>
                  <a:cubicBezTo>
                    <a:pt x="60665" y="812800"/>
                    <a:pt x="39665" y="804101"/>
                    <a:pt x="24182" y="788618"/>
                  </a:cubicBezTo>
                  <a:cubicBezTo>
                    <a:pt x="8699" y="773135"/>
                    <a:pt x="0" y="752135"/>
                    <a:pt x="0" y="730238"/>
                  </a:cubicBezTo>
                  <a:lnTo>
                    <a:pt x="0" y="82562"/>
                  </a:lnTo>
                  <a:cubicBezTo>
                    <a:pt x="0" y="60665"/>
                    <a:pt x="8699" y="39665"/>
                    <a:pt x="24182" y="24182"/>
                  </a:cubicBezTo>
                  <a:cubicBezTo>
                    <a:pt x="39665" y="8699"/>
                    <a:pt x="60665" y="0"/>
                    <a:pt x="82562" y="0"/>
                  </a:cubicBezTo>
                  <a:close/>
                </a:path>
              </a:pathLst>
            </a:custGeom>
            <a:solidFill>
              <a:srgbClr val="7DCB77"/>
            </a:solidFill>
          </p:spPr>
          <p:txBody>
            <a:bodyPr/>
            <a:lstStyle/>
            <a:p/>
          </p:txBody>
        </p:sp>
        <p:sp>
          <p:nvSpPr>
            <p:cNvPr id="28" name="TextBox 28"/>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29" name="Group 29"/>
          <p:cNvGrpSpPr/>
          <p:nvPr/>
        </p:nvGrpSpPr>
        <p:grpSpPr>
          <a:xfrm>
            <a:off x="13079361" y="5511483"/>
            <a:ext cx="5183668" cy="2613503"/>
            <a:chExt cx="1511671" cy="762155"/>
          </a:xfrm>
        </p:grpSpPr>
        <p:sp>
          <p:nvSpPr>
            <p:cNvPr id="30" name="Freeform 30"/>
            <p:cNvSpPr/>
            <p:nvPr/>
          </p:nvSpPr>
          <p:spPr>
            <a:xfrm>
              <a:off x="0" y="0"/>
              <a:ext cx="1511671" cy="762155"/>
            </a:xfrm>
            <a:custGeom>
              <a:rect l="l" t="t" r="r" b="b"/>
              <a:pathLst>
                <a:path w="1511671" h="762155">
                  <a:moveTo>
                    <a:pt x="29870" y="0"/>
                  </a:moveTo>
                  <a:lnTo>
                    <a:pt x="1481801" y="0"/>
                  </a:lnTo>
                  <a:cubicBezTo>
                    <a:pt x="1498298" y="0"/>
                    <a:pt x="1511671" y="13373"/>
                    <a:pt x="1511671" y="29870"/>
                  </a:cubicBezTo>
                  <a:lnTo>
                    <a:pt x="1511671" y="732284"/>
                  </a:lnTo>
                  <a:cubicBezTo>
                    <a:pt x="1511671" y="748781"/>
                    <a:pt x="1498298" y="762155"/>
                    <a:pt x="1481801" y="762155"/>
                  </a:cubicBezTo>
                  <a:lnTo>
                    <a:pt x="29870" y="762155"/>
                  </a:lnTo>
                  <a:cubicBezTo>
                    <a:pt x="13373" y="762155"/>
                    <a:pt x="0" y="748781"/>
                    <a:pt x="0" y="732284"/>
                  </a:cubicBezTo>
                  <a:lnTo>
                    <a:pt x="0" y="29870"/>
                  </a:lnTo>
                  <a:cubicBezTo>
                    <a:pt x="0" y="13373"/>
                    <a:pt x="13373" y="0"/>
                    <a:pt x="29870" y="0"/>
                  </a:cubicBezTo>
                  <a:close/>
                </a:path>
              </a:pathLst>
            </a:custGeom>
            <a:solidFill>
              <a:srgbClr val="FFFFFF"/>
            </a:solidFill>
            <a:ln w="38100" cap="sq">
              <a:solidFill>
                <a:srgbClr val="48ABFF"/>
              </a:solidFill>
              <a:prstDash val="solid"/>
              <a:miter/>
            </a:ln>
          </p:spPr>
          <p:txBody>
            <a:bodyPr/>
            <a:lstStyle/>
            <a:p/>
          </p:txBody>
        </p:sp>
        <p:sp>
          <p:nvSpPr>
            <p:cNvPr id="31" name="TextBox 31"/>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32" name="TextBox 32"/>
          <p:cNvSpPr txBox="1"/>
          <p:nvPr/>
        </p:nvSpPr>
        <p:spPr>
          <a:xfrm>
            <a:off x="13204833" y="5844024"/>
            <a:ext cx="5032608" cy="479819"/>
          </a:xfrm>
          <a:prstGeom prst="rect">
            <a:avLst/>
          </a:prstGeom>
        </p:spPr>
        <p:txBody>
          <a:bodyPr lIns="0" tIns="0" rIns="0" bIns="0" rtlCol="0" anchor="t">
            <a:spAutoFit/>
          </a:bodyPr>
          <a:lstStyle/>
          <a:p>
            <a:pPr algn="ctr">
              <a:lnSpc>
                <a:spcPts val="3497"/>
              </a:lnSpc>
            </a:pPr>
            <a:r>
              <a:rPr lang="en-US" sz="3843" spc="123">
                <a:solidFill>
                  <a:srgbClr val="000000"/>
                </a:solidFill>
                <a:latin typeface="Barlow Semi-Bold"/>
              </a:rPr>
              <a:t>Distribution channel</a:t>
            </a:r>
          </a:p>
        </p:txBody>
      </p:sp>
      <p:sp>
        <p:nvSpPr>
          <p:cNvPr id="33" name="TextBox 33"/>
          <p:cNvSpPr txBox="1"/>
          <p:nvPr/>
        </p:nvSpPr>
        <p:spPr>
          <a:xfrm>
            <a:off x="13129302" y="6657120"/>
            <a:ext cx="5083784" cy="1042619"/>
          </a:xfrm>
          <a:prstGeom prst="rect">
            <a:avLst/>
          </a:prstGeom>
        </p:spPr>
        <p:txBody>
          <a:bodyPr lIns="0" tIns="0" rIns="0" bIns="0" rtlCol="0" anchor="t">
            <a:spAutoFit/>
          </a:bodyPr>
          <a:lstStyle/>
          <a:p>
            <a:pPr algn="ctr">
              <a:lnSpc>
                <a:spcPts val="4116"/>
              </a:lnSpc>
            </a:pPr>
            <a:r>
              <a:rPr lang="en-US" sz="3459" spc="110">
                <a:solidFill>
                  <a:srgbClr val="000000"/>
                </a:solidFill>
                <a:latin typeface="Barlow Semi-Bold"/>
              </a:rPr>
              <a:t>Online</a:t>
            </a:r>
          </a:p>
          <a:p>
            <a:pPr algn="ctr">
              <a:lnSpc>
                <a:spcPts val="4116"/>
              </a:lnSpc>
            </a:pPr>
            <a:r>
              <a:rPr lang="en-US" sz="3459" spc="110">
                <a:solidFill>
                  <a:srgbClr val="000000"/>
                </a:solidFill>
                <a:latin typeface="Barlow Semi-Bold"/>
              </a:rPr>
              <a:t>USD 154.15 Million</a:t>
            </a:r>
          </a:p>
        </p:txBody>
      </p:sp>
      <p:sp>
        <p:nvSpPr>
          <p:cNvPr id="34" name="TextBox 34"/>
          <p:cNvSpPr txBox="1"/>
          <p:nvPr/>
        </p:nvSpPr>
        <p:spPr>
          <a:xfrm>
            <a:off x="13230420" y="2619900"/>
            <a:ext cx="5032608" cy="479819"/>
          </a:xfrm>
          <a:prstGeom prst="rect">
            <a:avLst/>
          </a:prstGeom>
        </p:spPr>
        <p:txBody>
          <a:bodyPr lIns="0" tIns="0" rIns="0" bIns="0" rtlCol="0" anchor="t">
            <a:spAutoFit/>
          </a:bodyPr>
          <a:lstStyle/>
          <a:p>
            <a:pPr algn="ctr">
              <a:lnSpc>
                <a:spcPts val="3497"/>
              </a:lnSpc>
            </a:pPr>
            <a:r>
              <a:rPr lang="en-US" sz="3843" spc="123">
                <a:solidFill>
                  <a:srgbClr val="000000"/>
                </a:solidFill>
                <a:latin typeface="Barlow Semi-Bold"/>
              </a:rPr>
              <a:t>Size Segment </a:t>
            </a:r>
          </a:p>
        </p:txBody>
      </p:sp>
      <p:sp>
        <p:nvSpPr>
          <p:cNvPr id="35" name="TextBox 35"/>
          <p:cNvSpPr txBox="1"/>
          <p:nvPr/>
        </p:nvSpPr>
        <p:spPr>
          <a:xfrm>
            <a:off x="13154275" y="3416505"/>
            <a:ext cx="5083784" cy="1042619"/>
          </a:xfrm>
          <a:prstGeom prst="rect">
            <a:avLst/>
          </a:prstGeom>
        </p:spPr>
        <p:txBody>
          <a:bodyPr lIns="0" tIns="0" rIns="0" bIns="0" rtlCol="0" anchor="t">
            <a:spAutoFit/>
          </a:bodyPr>
          <a:lstStyle/>
          <a:p>
            <a:pPr algn="ctr">
              <a:lnSpc>
                <a:spcPts val="4116"/>
              </a:lnSpc>
            </a:pPr>
            <a:r>
              <a:rPr lang="en-US" sz="3459" spc="110">
                <a:solidFill>
                  <a:srgbClr val="000000"/>
                </a:solidFill>
                <a:latin typeface="Barlow Semi-Bold"/>
              </a:rPr>
              <a:t>7.75”</a:t>
            </a:r>
          </a:p>
          <a:p>
            <a:pPr algn="ctr">
              <a:lnSpc>
                <a:spcPts val="4116"/>
              </a:lnSpc>
            </a:pPr>
            <a:r>
              <a:rPr lang="en-US" sz="3459" spc="110">
                <a:solidFill>
                  <a:srgbClr val="000000"/>
                </a:solidFill>
                <a:latin typeface="Barlow Semi-Bold"/>
              </a:rPr>
              <a:t>USD 85.03 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25607"/>
            <a:ext cx="11782171" cy="8961393"/>
          </a:xfrm>
          <a:custGeom>
            <a:rect l="l" t="t" r="r" b="b"/>
            <a:pathLst>
              <a:path w="11782171" h="8961393">
                <a:moveTo>
                  <a:pt x="0" y="0"/>
                </a:moveTo>
                <a:lnTo>
                  <a:pt x="11782171" y="0"/>
                </a:lnTo>
                <a:lnTo>
                  <a:pt x="11782171" y="8961393"/>
                </a:lnTo>
                <a:lnTo>
                  <a:pt x="0" y="8961393"/>
                </a:lnTo>
                <a:lnTo>
                  <a:pt x="0" y="0"/>
                </a:lnTo>
                <a:close/>
              </a:path>
            </a:pathLst>
          </a:custGeom>
          <a:blipFill>
            <a:blip r:embed="rId2"/>
            <a:stretch>
              <a:fillRect l="-7550" t="-25665" r="-7734" b="-25907"/>
            </a:stretch>
          </a:blipFill>
        </p:spPr>
        <p:txBody>
          <a:bodyPr/>
          <a:lstStyle/>
          <a:p/>
        </p:txBody>
      </p:sp>
      <p:sp>
        <p:nvSpPr>
          <p:cNvPr id="3" name="TextBox 3"/>
          <p:cNvSpPr txBox="1"/>
          <p:nvPr/>
        </p:nvSpPr>
        <p:spPr>
          <a:xfrm>
            <a:off x="271967" y="13017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Compostable Straw Market Revenue share for 2022</a:t>
            </a:r>
          </a:p>
        </p:txBody>
      </p:sp>
      <p:sp>
        <p:nvSpPr>
          <p:cNvPr id="4" name="TextBox 4"/>
          <p:cNvSpPr txBox="1"/>
          <p:nvPr/>
        </p:nvSpPr>
        <p:spPr>
          <a:xfrm>
            <a:off x="9778511" y="5210175"/>
            <a:ext cx="8509489" cy="1640205"/>
          </a:xfrm>
          <a:prstGeom prst="rect">
            <a:avLst/>
          </a:prstGeom>
        </p:spPr>
        <p:txBody>
          <a:bodyPr lIns="0" tIns="0" rIns="0" bIns="0" rtlCol="0" anchor="t">
            <a:spAutoFit/>
          </a:bodyPr>
          <a:lstStyle/>
          <a:p>
            <a:pPr algn="ctr">
              <a:lnSpc>
                <a:spcPts val="6360"/>
              </a:lnSpc>
            </a:pPr>
            <a:r>
              <a:rPr lang="en-US" sz="6000" spc="192">
                <a:solidFill>
                  <a:srgbClr val="000000"/>
                </a:solidFill>
                <a:latin typeface="Barlow Semi-Bold"/>
              </a:rPr>
              <a:t>North America </a:t>
            </a:r>
          </a:p>
          <a:p>
            <a:pPr algn="ctr">
              <a:lnSpc>
                <a:spcPts val="6360"/>
              </a:lnSpc>
            </a:pPr>
            <a:r>
              <a:rPr lang="en-US" sz="6000" spc="192">
                <a:solidFill>
                  <a:srgbClr val="000000"/>
                </a:solidFill>
                <a:latin typeface="Barlow Semi-Bold"/>
              </a:rPr>
              <a:t> USD 121.69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97" b="0"/>
            </a:stretch>
          </a:blipFill>
        </p:spPr>
        <p:txBody>
          <a:bodyPr/>
          <a:lstStyle/>
          <a:p/>
        </p:txBody>
      </p:sp>
      <p:grpSp>
        <p:nvGrpSpPr>
          <p:cNvPr id="3" name="Group 3"/>
          <p:cNvGrpSpPr/>
          <p:nvPr/>
        </p:nvGrpSpPr>
        <p:grpSpPr>
          <a:xfrm>
            <a:off x="10024165" y="2120779"/>
            <a:ext cx="7734857" cy="2850862"/>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9302418" y="5283514"/>
            <a:ext cx="8456603" cy="2882706"/>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C3643"/>
            </a:solidFill>
          </p:spPr>
          <p:txBody>
            <a:bodyPr/>
            <a:lstStyle/>
            <a:p/>
          </p:txBody>
        </p:sp>
      </p:grpSp>
      <p:grpSp>
        <p:nvGrpSpPr>
          <p:cNvPr id="7" name="Group 7"/>
          <p:cNvGrpSpPr/>
          <p:nvPr/>
        </p:nvGrpSpPr>
        <p:grpSpPr>
          <a:xfrm>
            <a:off x="9302418" y="2120779"/>
            <a:ext cx="8456603" cy="2850862"/>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924846"/>
            </a:solidFill>
          </p:spPr>
          <p:txBody>
            <a:bodyPr/>
            <a:lstStyle/>
            <a:p/>
          </p:txBody>
        </p:sp>
      </p:grpSp>
      <p:grpSp>
        <p:nvGrpSpPr>
          <p:cNvPr id="9" name="Group 9"/>
          <p:cNvGrpSpPr/>
          <p:nvPr/>
        </p:nvGrpSpPr>
        <p:grpSpPr>
          <a:xfrm>
            <a:off x="8216181" y="2561849"/>
            <a:ext cx="2172475" cy="1968723"/>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4C3643"/>
            </a:solidFill>
          </p:spPr>
          <p:txBody>
            <a:bodyPr/>
            <a:lstStyle/>
            <a:p/>
          </p:txBody>
        </p:sp>
      </p:grpSp>
      <p:grpSp>
        <p:nvGrpSpPr>
          <p:cNvPr id="11" name="Group 11"/>
          <p:cNvGrpSpPr/>
          <p:nvPr/>
        </p:nvGrpSpPr>
        <p:grpSpPr>
          <a:xfrm>
            <a:off x="7966567" y="5670811"/>
            <a:ext cx="2422089" cy="196872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24846"/>
            </a:solidFill>
          </p:spPr>
          <p:txBody>
            <a:bodyPr/>
            <a:lstStyle/>
            <a:p/>
          </p:txBody>
        </p:sp>
      </p:grpSp>
      <p:grpSp>
        <p:nvGrpSpPr>
          <p:cNvPr id="13" name="Group 13"/>
          <p:cNvGrpSpPr>
            <a:grpSpLocks noChangeAspect="1"/>
          </p:cNvGrpSpPr>
          <p:nvPr/>
        </p:nvGrpSpPr>
        <p:grpSpPr>
          <a:xfrm rot="5400000">
            <a:off x="10273970" y="3261297"/>
            <a:ext cx="657999" cy="56982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C3643"/>
            </a:solidFill>
          </p:spPr>
          <p:txBody>
            <a:bodyPr/>
            <a:lstStyle/>
            <a:p/>
          </p:txBody>
        </p:sp>
      </p:grpSp>
      <p:grpSp>
        <p:nvGrpSpPr>
          <p:cNvPr id="15" name="Group 15"/>
          <p:cNvGrpSpPr>
            <a:grpSpLocks noChangeAspect="1"/>
          </p:cNvGrpSpPr>
          <p:nvPr/>
        </p:nvGrpSpPr>
        <p:grpSpPr>
          <a:xfrm rot="5400000">
            <a:off x="10273970" y="6424032"/>
            <a:ext cx="657999" cy="569827"/>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24846"/>
            </a:solidFill>
          </p:spPr>
          <p:txBody>
            <a:bodyPr/>
            <a:lstStyle/>
            <a:p/>
          </p:txBody>
        </p:sp>
      </p:grpSp>
      <p:sp>
        <p:nvSpPr>
          <p:cNvPr id="17" name="TextBox 17"/>
          <p:cNvSpPr txBox="1"/>
          <p:nvPr/>
        </p:nvSpPr>
        <p:spPr>
          <a:xfrm>
            <a:off x="8216181" y="3215637"/>
            <a:ext cx="2172475" cy="508980"/>
          </a:xfrm>
          <a:prstGeom prst="rect">
            <a:avLst/>
          </a:prstGeom>
        </p:spPr>
        <p:txBody>
          <a:bodyPr lIns="0" tIns="0" rIns="0" bIns="0" rtlCol="0" anchor="t">
            <a:spAutoFit/>
          </a:bodyPr>
          <a:lstStyle/>
          <a:p>
            <a:pPr algn="ctr">
              <a:lnSpc>
                <a:spcPts val="4220"/>
              </a:lnSpc>
              <a:spcBef>
                <a:spcPct val="0"/>
              </a:spcBef>
            </a:pPr>
            <a:r>
              <a:rPr lang="en-US" sz="3014" spc="96">
                <a:solidFill>
                  <a:srgbClr val="FFFFFF"/>
                </a:solidFill>
                <a:latin typeface="Garet Bold"/>
              </a:rPr>
              <a:t>Drivers</a:t>
            </a:r>
          </a:p>
        </p:txBody>
      </p:sp>
      <p:sp>
        <p:nvSpPr>
          <p:cNvPr id="18" name="TextBox 18"/>
          <p:cNvSpPr txBox="1"/>
          <p:nvPr/>
        </p:nvSpPr>
        <p:spPr>
          <a:xfrm>
            <a:off x="7966567" y="6425881"/>
            <a:ext cx="2671702" cy="508980"/>
          </a:xfrm>
          <a:prstGeom prst="rect">
            <a:avLst/>
          </a:prstGeom>
        </p:spPr>
        <p:txBody>
          <a:bodyPr lIns="0" tIns="0" rIns="0" bIns="0" rtlCol="0" anchor="t">
            <a:spAutoFit/>
          </a:bodyPr>
          <a:lstStyle/>
          <a:p>
            <a:pPr algn="ctr">
              <a:lnSpc>
                <a:spcPts val="4220"/>
              </a:lnSpc>
              <a:spcBef>
                <a:spcPct val="0"/>
              </a:spcBef>
            </a:pPr>
            <a:r>
              <a:rPr lang="en-US" sz="3014" spc="96">
                <a:solidFill>
                  <a:srgbClr val="FFFFFF"/>
                </a:solidFill>
                <a:latin typeface="Garet Bold"/>
              </a:rPr>
              <a:t>Restraints</a:t>
            </a:r>
          </a:p>
        </p:txBody>
      </p:sp>
      <p:sp>
        <p:nvSpPr>
          <p:cNvPr id="19" name="TextBox 19"/>
          <p:cNvSpPr txBox="1"/>
          <p:nvPr/>
        </p:nvSpPr>
        <p:spPr>
          <a:xfrm>
            <a:off x="10986713" y="2447682"/>
            <a:ext cx="6642657" cy="2178007"/>
          </a:xfrm>
          <a:prstGeom prst="rect">
            <a:avLst/>
          </a:prstGeom>
        </p:spPr>
        <p:txBody>
          <a:bodyPr lIns="0" tIns="0" rIns="0" bIns="0" rtlCol="0" anchor="t">
            <a:spAutoFit/>
          </a:bodyPr>
          <a:lstStyle/>
          <a:p>
            <a:pPr>
              <a:lnSpc>
                <a:spcPts val="5766"/>
              </a:lnSpc>
            </a:pPr>
            <a:r>
              <a:rPr lang="en-US" sz="4613" spc="147">
                <a:solidFill>
                  <a:srgbClr val="FFFFFF"/>
                </a:solidFill>
                <a:latin typeface="Barlow Semi-Bold"/>
              </a:rPr>
              <a:t>A Rising concern associated with plastic waste generation</a:t>
            </a:r>
          </a:p>
        </p:txBody>
      </p:sp>
      <p:sp>
        <p:nvSpPr>
          <p:cNvPr id="20" name="TextBox 20"/>
          <p:cNvSpPr txBox="1"/>
          <p:nvPr/>
        </p:nvSpPr>
        <p:spPr>
          <a:xfrm>
            <a:off x="10986713" y="5920458"/>
            <a:ext cx="6444503" cy="1450379"/>
          </a:xfrm>
          <a:prstGeom prst="rect">
            <a:avLst/>
          </a:prstGeom>
        </p:spPr>
        <p:txBody>
          <a:bodyPr lIns="0" tIns="0" rIns="0" bIns="0" rtlCol="0" anchor="t">
            <a:spAutoFit/>
          </a:bodyPr>
          <a:lstStyle/>
          <a:p>
            <a:pPr>
              <a:lnSpc>
                <a:spcPts val="5766"/>
              </a:lnSpc>
            </a:pPr>
            <a:r>
              <a:rPr lang="en-US" sz="4613" spc="147">
                <a:solidFill>
                  <a:srgbClr val="FFFFFF"/>
                </a:solidFill>
                <a:latin typeface="Barlow Semi-Bold"/>
              </a:rPr>
              <a:t>Requirement of proper management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4140070" y="622617"/>
            <a:ext cx="1000785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AUTHOR'S PERSPECTIVE</a:t>
            </a:r>
          </a:p>
        </p:txBody>
      </p:sp>
      <p:sp>
        <p:nvSpPr>
          <p:cNvPr id="4" name="TextBox 4"/>
          <p:cNvSpPr txBox="1"/>
          <p:nvPr/>
        </p:nvSpPr>
        <p:spPr>
          <a:xfrm>
            <a:off x="7351568" y="2331428"/>
            <a:ext cx="10936432" cy="6585458"/>
          </a:xfrm>
          <a:prstGeom prst="rect">
            <a:avLst/>
          </a:prstGeom>
        </p:spPr>
        <p:txBody>
          <a:bodyPr lIns="0" tIns="0" rIns="0" bIns="0" rtlCol="0" anchor="t">
            <a:spAutoFit/>
          </a:bodyPr>
          <a:lstStyle/>
          <a:p>
            <a:pPr marL="626106" lvl="1" indent="-313053">
              <a:lnSpc>
                <a:spcPts val="3450"/>
              </a:lnSpc>
              <a:buFont typeface="Arial"/>
              <a:buChar char="•"/>
            </a:pPr>
            <a:r>
              <a:rPr lang="en-US" sz="2899" spc="92">
                <a:solidFill>
                  <a:srgbClr val="000000"/>
                </a:solidFill>
                <a:latin typeface="Barlow Semi-Bold"/>
              </a:rPr>
              <a:t>Global Compostable Straw Market Report 2023 talks about crucial market insights with the help of segments and sub-segments analysis.</a:t>
            </a:r>
          </a:p>
          <a:p>
            <a:pPr marL="626106" lvl="1" indent="-313053">
              <a:lnSpc>
                <a:spcPts val="3450"/>
              </a:lnSpc>
              <a:buFont typeface="Arial"/>
              <a:buChar char="•"/>
            </a:pPr>
            <a:r>
              <a:rPr lang="en-US" sz="2899" spc="92">
                <a:solidFill>
                  <a:srgbClr val="000000"/>
                </a:solidFill>
                <a:latin typeface="Barlow Semi-Bold"/>
              </a:rPr>
              <a:t>PLA straws are referred to corn-based bioplastic made of a biodegradable resin obtain from corn starch and are 100% compostable.</a:t>
            </a:r>
          </a:p>
          <a:p>
            <a:pPr marL="626106" lvl="1" indent="-313053">
              <a:lnSpc>
                <a:spcPts val="3450"/>
              </a:lnSpc>
              <a:buFont typeface="Arial"/>
              <a:buChar char="•"/>
            </a:pPr>
            <a:r>
              <a:rPr lang="en-US" sz="2899" spc="92">
                <a:solidFill>
                  <a:srgbClr val="000000"/>
                </a:solidFill>
                <a:latin typeface="Barlow Semi-Bold"/>
              </a:rPr>
              <a:t>As the drinking product are being widely made available in the restaurant, hotels, and in the form of packaged drinking products, the market of compostable drinking straw has significant share in drinks application.</a:t>
            </a:r>
          </a:p>
          <a:p>
            <a:pPr marL="626106" lvl="1" indent="-313053">
              <a:lnSpc>
                <a:spcPts val="3450"/>
              </a:lnSpc>
              <a:buFont typeface="Arial"/>
              <a:buChar char="•"/>
            </a:pPr>
            <a:r>
              <a:rPr lang="en-US" sz="2899" spc="92">
                <a:solidFill>
                  <a:srgbClr val="000000"/>
                </a:solidFill>
                <a:latin typeface="Barlow Semi-Bold"/>
              </a:rPr>
              <a:t>Several others sizes straw such as 4-5inch cocktail straws, and straw with different width are available in market which includes slims straw for cocktail (0.15inch), super jumbo straw with 0.25inch and bubble tea straw with 0.4inch, among others.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423"/>
            </a:stretch>
          </a:blipFill>
        </p:spPr>
        <p:txBody>
          <a:bodyPr/>
          <a:lstStyle/>
          <a:p/>
        </p:txBody>
      </p:sp>
      <p:sp>
        <p:nvSpPr>
          <p:cNvPr id="3" name="Freeform 3"/>
          <p:cNvSpPr/>
          <p:nvPr/>
        </p:nvSpPr>
        <p:spPr>
          <a:xfrm>
            <a:off x="10026719" y="1850478"/>
            <a:ext cx="3096137" cy="1941445"/>
          </a:xfrm>
          <a:custGeom>
            <a:rect l="l" t="t" r="r" b="b"/>
            <a:pathLst>
              <a:path w="3096137" h="1941444">
                <a:moveTo>
                  <a:pt x="0" y="0"/>
                </a:moveTo>
                <a:lnTo>
                  <a:pt x="3096137" y="0"/>
                </a:lnTo>
                <a:lnTo>
                  <a:pt x="3096137" y="1941446"/>
                </a:lnTo>
                <a:lnTo>
                  <a:pt x="0" y="1941446"/>
                </a:lnTo>
                <a:lnTo>
                  <a:pt x="0" y="0"/>
                </a:lnTo>
                <a:close/>
              </a:path>
            </a:pathLst>
          </a:custGeom>
          <a:blipFill>
            <a:blip r:embed="rId3"/>
            <a:stretch>
              <a:fillRect b="-18529"/>
            </a:stretch>
          </a:blipFill>
        </p:spPr>
        <p:txBody>
          <a:bodyPr/>
          <a:lstStyle/>
          <a:p/>
        </p:txBody>
      </p:sp>
      <p:sp>
        <p:nvSpPr>
          <p:cNvPr id="4" name="Freeform 4"/>
          <p:cNvSpPr/>
          <p:nvPr/>
        </p:nvSpPr>
        <p:spPr>
          <a:xfrm>
            <a:off x="13741977" y="2142376"/>
            <a:ext cx="4242656" cy="1357650"/>
          </a:xfrm>
          <a:custGeom>
            <a:rect l="l" t="t" r="r" b="b"/>
            <a:pathLst>
              <a:path w="4242656" h="1357650">
                <a:moveTo>
                  <a:pt x="0" y="0"/>
                </a:moveTo>
                <a:lnTo>
                  <a:pt x="4242656" y="0"/>
                </a:lnTo>
                <a:lnTo>
                  <a:pt x="4242656" y="1357650"/>
                </a:lnTo>
                <a:lnTo>
                  <a:pt x="0" y="1357650"/>
                </a:lnTo>
                <a:lnTo>
                  <a:pt x="0" y="0"/>
                </a:lnTo>
                <a:close/>
              </a:path>
            </a:pathLst>
          </a:custGeom>
          <a:blipFill>
            <a:blip r:embed="rId4"/>
            <a:stretch>
              <a:fillRect/>
            </a:stretch>
          </a:blipFill>
        </p:spPr>
        <p:txBody>
          <a:bodyPr/>
          <a:lstStyle/>
          <a:p/>
        </p:txBody>
      </p:sp>
      <p:sp>
        <p:nvSpPr>
          <p:cNvPr id="5" name="Freeform 5"/>
          <p:cNvSpPr/>
          <p:nvPr/>
        </p:nvSpPr>
        <p:spPr>
          <a:xfrm>
            <a:off x="11001395" y="9501738"/>
            <a:ext cx="5216794" cy="580076"/>
          </a:xfrm>
          <a:custGeom>
            <a:rect l="l" t="t" r="r" b="b"/>
            <a:pathLst>
              <a:path w="5216794" h="580076">
                <a:moveTo>
                  <a:pt x="0" y="0"/>
                </a:moveTo>
                <a:lnTo>
                  <a:pt x="5216794" y="0"/>
                </a:lnTo>
                <a:lnTo>
                  <a:pt x="5216794" y="580076"/>
                </a:lnTo>
                <a:lnTo>
                  <a:pt x="0" y="580076"/>
                </a:lnTo>
                <a:lnTo>
                  <a:pt x="0" y="0"/>
                </a:lnTo>
                <a:close/>
              </a:path>
            </a:pathLst>
          </a:custGeom>
          <a:blipFill>
            <a:blip r:embed="rId5"/>
            <a:stretch>
              <a:fillRect l="-9552" t="-63087" r="-9850" b="-51677"/>
            </a:stretch>
          </a:blipFill>
        </p:spPr>
        <p:txBody>
          <a:bodyPr/>
          <a:lstStyle/>
          <a:p/>
        </p:txBody>
      </p:sp>
      <p:sp>
        <p:nvSpPr>
          <p:cNvPr id="6" name="Freeform 6"/>
          <p:cNvSpPr/>
          <p:nvPr/>
        </p:nvSpPr>
        <p:spPr>
          <a:xfrm>
            <a:off x="14712649" y="3791924"/>
            <a:ext cx="3011079" cy="1745292"/>
          </a:xfrm>
          <a:custGeom>
            <a:rect l="l" t="t" r="r" b="b"/>
            <a:pathLst>
              <a:path w="3011079" h="1745291">
                <a:moveTo>
                  <a:pt x="0" y="0"/>
                </a:moveTo>
                <a:lnTo>
                  <a:pt x="3011079" y="0"/>
                </a:lnTo>
                <a:lnTo>
                  <a:pt x="3011079" y="1745291"/>
                </a:lnTo>
                <a:lnTo>
                  <a:pt x="0" y="1745291"/>
                </a:lnTo>
                <a:lnTo>
                  <a:pt x="0" y="0"/>
                </a:lnTo>
                <a:close/>
              </a:path>
            </a:pathLst>
          </a:custGeom>
          <a:blipFill>
            <a:blip r:embed="rId6"/>
            <a:stretch>
              <a:fillRect/>
            </a:stretch>
          </a:blipFill>
        </p:spPr>
        <p:txBody>
          <a:bodyPr/>
          <a:lstStyle/>
          <a:p/>
        </p:txBody>
      </p:sp>
      <p:sp>
        <p:nvSpPr>
          <p:cNvPr id="7" name="Freeform 7"/>
          <p:cNvSpPr/>
          <p:nvPr/>
        </p:nvSpPr>
        <p:spPr>
          <a:xfrm>
            <a:off x="8950967" y="5832490"/>
            <a:ext cx="5247642" cy="1214651"/>
          </a:xfrm>
          <a:custGeom>
            <a:rect l="l" t="t" r="r" b="b"/>
            <a:pathLst>
              <a:path w="5247642" h="1214651">
                <a:moveTo>
                  <a:pt x="0" y="0"/>
                </a:moveTo>
                <a:lnTo>
                  <a:pt x="5247641" y="0"/>
                </a:lnTo>
                <a:lnTo>
                  <a:pt x="5247641" y="1214652"/>
                </a:lnTo>
                <a:lnTo>
                  <a:pt x="0" y="1214652"/>
                </a:lnTo>
                <a:lnTo>
                  <a:pt x="0" y="0"/>
                </a:lnTo>
                <a:close/>
              </a:path>
            </a:pathLst>
          </a:custGeom>
          <a:blipFill>
            <a:blip r:embed="rId7"/>
            <a:stretch>
              <a:fillRect t="-63119" b="-63119"/>
            </a:stretch>
          </a:blipFill>
        </p:spPr>
        <p:txBody>
          <a:bodyPr/>
          <a:lstStyle/>
          <a:p/>
        </p:txBody>
      </p:sp>
      <p:sp>
        <p:nvSpPr>
          <p:cNvPr id="8" name="Freeform 8"/>
          <p:cNvSpPr/>
          <p:nvPr/>
        </p:nvSpPr>
        <p:spPr>
          <a:xfrm>
            <a:off x="14923002" y="5912558"/>
            <a:ext cx="3061630" cy="1789265"/>
          </a:xfrm>
          <a:custGeom>
            <a:rect l="l" t="t" r="r" b="b"/>
            <a:pathLst>
              <a:path w="3061630" h="1789265">
                <a:moveTo>
                  <a:pt x="0" y="0"/>
                </a:moveTo>
                <a:lnTo>
                  <a:pt x="3061630" y="0"/>
                </a:lnTo>
                <a:lnTo>
                  <a:pt x="3061630" y="1789265"/>
                </a:lnTo>
                <a:lnTo>
                  <a:pt x="0" y="1789265"/>
                </a:lnTo>
                <a:lnTo>
                  <a:pt x="0" y="0"/>
                </a:lnTo>
                <a:close/>
              </a:path>
            </a:pathLst>
          </a:custGeom>
          <a:blipFill>
            <a:blip r:embed="rId8"/>
            <a:stretch>
              <a:fillRect/>
            </a:stretch>
          </a:blipFill>
        </p:spPr>
        <p:txBody>
          <a:bodyPr/>
          <a:lstStyle/>
          <a:p/>
        </p:txBody>
      </p:sp>
      <p:sp>
        <p:nvSpPr>
          <p:cNvPr id="9" name="Freeform 9"/>
          <p:cNvSpPr/>
          <p:nvPr/>
        </p:nvSpPr>
        <p:spPr>
          <a:xfrm>
            <a:off x="10276772" y="7346345"/>
            <a:ext cx="2846084" cy="1741804"/>
          </a:xfrm>
          <a:custGeom>
            <a:rect l="l" t="t" r="r" b="b"/>
            <a:pathLst>
              <a:path w="2846084" h="1741804">
                <a:moveTo>
                  <a:pt x="0" y="0"/>
                </a:moveTo>
                <a:lnTo>
                  <a:pt x="2846084" y="0"/>
                </a:lnTo>
                <a:lnTo>
                  <a:pt x="2846084" y="1741803"/>
                </a:lnTo>
                <a:lnTo>
                  <a:pt x="0" y="1741803"/>
                </a:lnTo>
                <a:lnTo>
                  <a:pt x="0" y="0"/>
                </a:lnTo>
                <a:close/>
              </a:path>
            </a:pathLst>
          </a:custGeom>
          <a:blipFill>
            <a:blip r:embed="rId9"/>
            <a:stretch>
              <a:fillRect/>
            </a:stretch>
          </a:blipFill>
        </p:spPr>
        <p:txBody>
          <a:bodyPr/>
          <a:lstStyle/>
          <a:p/>
        </p:txBody>
      </p:sp>
      <p:sp>
        <p:nvSpPr>
          <p:cNvPr id="10" name="Freeform 10"/>
          <p:cNvSpPr/>
          <p:nvPr/>
        </p:nvSpPr>
        <p:spPr>
          <a:xfrm>
            <a:off x="13506641" y="7801756"/>
            <a:ext cx="4217088" cy="1036846"/>
          </a:xfrm>
          <a:custGeom>
            <a:rect l="l" t="t" r="r" b="b"/>
            <a:pathLst>
              <a:path w="4217088" h="1036846">
                <a:moveTo>
                  <a:pt x="0" y="0"/>
                </a:moveTo>
                <a:lnTo>
                  <a:pt x="4217088" y="0"/>
                </a:lnTo>
                <a:lnTo>
                  <a:pt x="4217088" y="1036846"/>
                </a:lnTo>
                <a:lnTo>
                  <a:pt x="0" y="1036846"/>
                </a:lnTo>
                <a:lnTo>
                  <a:pt x="0" y="0"/>
                </a:lnTo>
                <a:close/>
              </a:path>
            </a:pathLst>
          </a:custGeom>
          <a:blipFill>
            <a:blip r:embed="rId10"/>
            <a:stretch>
              <a:fillRect l="-2892" t="-57983" r="-2892" b="-57142"/>
            </a:stretch>
          </a:blipFill>
        </p:spPr>
        <p:txBody>
          <a:bodyPr/>
          <a:lstStyle/>
          <a:p/>
        </p:txBody>
      </p:sp>
      <p:sp>
        <p:nvSpPr>
          <p:cNvPr id="11" name="TextBox 11"/>
          <p:cNvSpPr txBox="1"/>
          <p:nvPr/>
        </p:nvSpPr>
        <p:spPr>
          <a:xfrm>
            <a:off x="9760226"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2" name="Freeform 12"/>
          <p:cNvSpPr/>
          <p:nvPr/>
        </p:nvSpPr>
        <p:spPr>
          <a:xfrm>
            <a:off x="10270009" y="3791924"/>
            <a:ext cx="2609556" cy="1977560"/>
          </a:xfrm>
          <a:custGeom>
            <a:rect l="l" t="t" r="r" b="b"/>
            <a:pathLst>
              <a:path w="2609556" h="1977560">
                <a:moveTo>
                  <a:pt x="0" y="0"/>
                </a:moveTo>
                <a:lnTo>
                  <a:pt x="2609557" y="0"/>
                </a:lnTo>
                <a:lnTo>
                  <a:pt x="2609557" y="1977560"/>
                </a:lnTo>
                <a:lnTo>
                  <a:pt x="0" y="1977560"/>
                </a:lnTo>
                <a:lnTo>
                  <a:pt x="0" y="0"/>
                </a:lnTo>
                <a:close/>
              </a:path>
            </a:pathLst>
          </a:custGeom>
          <a:blipFill>
            <a:blip r:embed="rId11"/>
            <a:stretch>
              <a:fillRect l="-19922" t="-27925" r="-35607" b="-149117"/>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000000">
                <a:alpha val="49804"/>
              </a:srgbClr>
            </a:solidFill>
          </p:spPr>
          <p:txBody>
            <a:bodyPr/>
            <a:lstStyle/>
            <a:p/>
          </p:txBody>
        </p:sp>
        <p:sp>
          <p:nvSpPr>
            <p:cNvPr id="5" name="TextBox 5"/>
            <p:cNvSpPr txBox="1"/>
            <p:nvPr/>
          </p:nvSpPr>
          <p:spPr>
            <a:xfrm>
              <a:off x="0" y="-47625"/>
              <a:ext cx="4816593" cy="2756958"/>
            </a:xfrm>
            <a:prstGeom prst="rect">
              <a:avLst/>
            </a:prstGeom>
          </p:spPr>
          <p:txBody>
            <a:bodyPr lIns="50800" tIns="50800" rIns="50800" bIns="50800" rtlCol="0" anchor="ctr"/>
            <a:lstStyle/>
            <a:p>
              <a:pPr algn="ctr">
                <a:lnSpc>
                  <a:spcPts val="3079"/>
                </a:lnSpc>
              </a:pPr>
              <a:endParaRPr/>
            </a:p>
          </p:txBody>
        </p:sp>
      </p:grpSp>
      <p:sp>
        <p:nvSpPr>
          <p:cNvPr id="6" name="TextBox 6"/>
          <p:cNvSpPr txBox="1"/>
          <p:nvPr/>
        </p:nvSpPr>
        <p:spPr>
          <a:xfrm>
            <a:off x="5123210" y="581037"/>
            <a:ext cx="7761030" cy="443207"/>
          </a:xfrm>
          <a:prstGeom prst="rect">
            <a:avLst/>
          </a:prstGeom>
        </p:spPr>
        <p:txBody>
          <a:bodyPr lIns="0" tIns="0" rIns="0" bIns="0" rtlCol="0" anchor="t">
            <a:spAutoFit/>
          </a:bodyPr>
          <a:lstStyle/>
          <a:p>
            <a:pPr algn="ctr">
              <a:lnSpc>
                <a:spcPts val="3252"/>
              </a:lnSpc>
            </a:pPr>
            <a:r>
              <a:rPr lang="en-US" sz="3424">
                <a:solidFill>
                  <a:srgbClr val="FFFFFF"/>
                </a:solidFill>
                <a:latin typeface="Georgia Pro Bold"/>
              </a:rPr>
              <a:t>For Full Report</a:t>
            </a:r>
          </a:p>
        </p:txBody>
      </p:sp>
      <p:sp>
        <p:nvSpPr>
          <p:cNvPr id="7" name="TextBox 7"/>
          <p:cNvSpPr txBox="1"/>
          <p:nvPr/>
        </p:nvSpPr>
        <p:spPr>
          <a:xfrm>
            <a:off x="3882324" y="733022"/>
            <a:ext cx="10523352" cy="1537203"/>
          </a:xfrm>
          <a:prstGeom prst="rect">
            <a:avLst/>
          </a:prstGeom>
        </p:spPr>
        <p:txBody>
          <a:bodyPr lIns="0" tIns="0" rIns="0" bIns="0" rtlCol="0" anchor="t">
            <a:spAutoFit/>
          </a:bodyPr>
          <a:lstStyle/>
          <a:p>
            <a:pPr algn="ctr">
              <a:lnSpc>
                <a:spcPts val="12605"/>
              </a:lnSpc>
            </a:pPr>
            <a:r>
              <a:rPr lang="en-US" sz="9003">
                <a:solidFill>
                  <a:srgbClr val="FFFFFF"/>
                </a:solidFill>
                <a:latin typeface="Canva Sans Bold"/>
              </a:rPr>
              <a:t>Contact us</a:t>
            </a:r>
          </a:p>
        </p:txBody>
      </p:sp>
      <p:sp>
        <p:nvSpPr>
          <p:cNvPr id="8" name="Freeform 8"/>
          <p:cNvSpPr/>
          <p:nvPr/>
        </p:nvSpPr>
        <p:spPr>
          <a:xfrm>
            <a:off x="7145621" y="2113196"/>
            <a:ext cx="3716209" cy="2362968"/>
          </a:xfrm>
          <a:custGeom>
            <a:rect l="l" t="t" r="r" b="b"/>
            <a:pathLst>
              <a:path w="3716208" h="2362968">
                <a:moveTo>
                  <a:pt x="0" y="0"/>
                </a:moveTo>
                <a:lnTo>
                  <a:pt x="3716209" y="0"/>
                </a:lnTo>
                <a:lnTo>
                  <a:pt x="3716209" y="2362967"/>
                </a:lnTo>
                <a:lnTo>
                  <a:pt x="0" y="2362967"/>
                </a:lnTo>
                <a:lnTo>
                  <a:pt x="0" y="0"/>
                </a:lnTo>
                <a:close/>
              </a:path>
            </a:pathLst>
          </a:custGeom>
          <a:blipFill>
            <a:blip r:embed="rId3"/>
            <a:stretch>
              <a:fillRect/>
            </a:stretch>
          </a:blipFill>
        </p:spPr>
        <p:txBody>
          <a:bodyPr/>
          <a:lstStyle/>
          <a:p/>
        </p:txBody>
      </p:sp>
      <p:sp>
        <p:nvSpPr>
          <p:cNvPr id="9" name="TextBox 9"/>
          <p:cNvSpPr txBox="1"/>
          <p:nvPr/>
        </p:nvSpPr>
        <p:spPr>
          <a:xfrm>
            <a:off x="-152069" y="4342813"/>
            <a:ext cx="18592138" cy="1127119"/>
          </a:xfrm>
          <a:prstGeom prst="rect">
            <a:avLst/>
          </a:prstGeom>
        </p:spPr>
        <p:txBody>
          <a:bodyPr lIns="0" tIns="0" rIns="0" bIns="0" rtlCol="0" anchor="t">
            <a:spAutoFit/>
          </a:bodyPr>
          <a:lstStyle/>
          <a:p>
            <a:pPr algn="ctr">
              <a:lnSpc>
                <a:spcPts val="9131"/>
              </a:lnSpc>
              <a:spcBef>
                <a:spcPct val="0"/>
              </a:spcBef>
            </a:pPr>
            <a:r>
              <a:rPr lang="en-US" sz="6522">
                <a:solidFill>
                  <a:srgbClr val="FFFFFF"/>
                </a:solidFill>
                <a:latin typeface="Lato Bold"/>
              </a:rPr>
              <a:t>COGNITIVE MARKET RESEARCH</a:t>
            </a:r>
          </a:p>
        </p:txBody>
      </p:sp>
      <p:sp>
        <p:nvSpPr>
          <p:cNvPr id="10" name="TextBox 10"/>
          <p:cNvSpPr txBox="1"/>
          <p:nvPr/>
        </p:nvSpPr>
        <p:spPr>
          <a:xfrm>
            <a:off x="3520597" y="5659555"/>
            <a:ext cx="10966256" cy="1217085"/>
          </a:xfrm>
          <a:prstGeom prst="rect">
            <a:avLst/>
          </a:prstGeom>
        </p:spPr>
        <p:txBody>
          <a:bodyPr lIns="0" tIns="0" rIns="0" bIns="0" rtlCol="0" anchor="t">
            <a:spAutoFit/>
          </a:bodyPr>
          <a:lstStyle/>
          <a:p>
            <a:pPr algn="ctr">
              <a:lnSpc>
                <a:spcPts val="4918"/>
              </a:lnSpc>
              <a:spcBef>
                <a:spcPct val="0"/>
              </a:spcBef>
            </a:pPr>
            <a:r>
              <a:rPr lang="en-US" sz="3512" spc="351">
                <a:solidFill>
                  <a:srgbClr val="FFFFFF"/>
                </a:solidFill>
                <a:latin typeface="Lato"/>
              </a:rPr>
              <a:t>Tel: +1 312-376-8303 | +44 020-8123-0732</a:t>
            </a:r>
          </a:p>
          <a:p>
            <a:pPr algn="ctr">
              <a:lnSpc>
                <a:spcPts val="4918"/>
              </a:lnSpc>
              <a:spcBef>
                <a:spcPct val="0"/>
              </a:spcBef>
            </a:pPr>
            <a:r>
              <a:rPr lang="en-US" sz="3512" spc="351">
                <a:solidFill>
                  <a:srgbClr val="FFFFFF"/>
                </a:solidFill>
                <a:latin typeface="Lato"/>
              </a:rPr>
              <a:t>India: (+91) 983-496-8611</a:t>
            </a:r>
          </a:p>
        </p:txBody>
      </p:sp>
      <p:sp>
        <p:nvSpPr>
          <p:cNvPr id="11" name="TextBox 11"/>
          <p:cNvSpPr txBox="1"/>
          <p:nvPr/>
        </p:nvSpPr>
        <p:spPr>
          <a:xfrm>
            <a:off x="2455504" y="7072677"/>
            <a:ext cx="13376993" cy="602130"/>
          </a:xfrm>
          <a:prstGeom prst="rect">
            <a:avLst/>
          </a:prstGeom>
        </p:spPr>
        <p:txBody>
          <a:bodyPr lIns="0" tIns="0" rIns="0" bIns="0" rtlCol="0" anchor="t">
            <a:spAutoFit/>
          </a:bodyPr>
          <a:lstStyle/>
          <a:p>
            <a:pPr algn="ctr">
              <a:lnSpc>
                <a:spcPts val="4912"/>
              </a:lnSpc>
            </a:pPr>
            <a:r>
              <a:rPr lang="en-US" sz="3508" spc="357">
                <a:solidFill>
                  <a:srgbClr val="FFFFFF"/>
                </a:solidFill>
                <a:latin typeface="Lato"/>
              </a:rPr>
              <a:t>sales@cognitivemarketresearch.com</a:t>
            </a:r>
          </a:p>
        </p:txBody>
      </p:sp>
      <p:sp>
        <p:nvSpPr>
          <p:cNvPr id="12" name="TextBox 12"/>
          <p:cNvSpPr txBox="1"/>
          <p:nvPr/>
        </p:nvSpPr>
        <p:spPr>
          <a:xfrm>
            <a:off x="1400652" y="7861690"/>
            <a:ext cx="15942414" cy="704923"/>
          </a:xfrm>
          <a:prstGeom prst="rect">
            <a:avLst/>
          </a:prstGeom>
        </p:spPr>
        <p:txBody>
          <a:bodyPr lIns="0" tIns="0" rIns="0" bIns="0" rtlCol="0" anchor="t">
            <a:spAutoFit/>
          </a:bodyPr>
          <a:lstStyle/>
          <a:p>
            <a:pPr algn="ctr">
              <a:lnSpc>
                <a:spcPts val="5770"/>
              </a:lnSpc>
              <a:spcBef>
                <a:spcPct val="0"/>
              </a:spcBef>
            </a:pPr>
            <a:r>
              <a:rPr lang="en-US" sz="4122" spc="412">
                <a:solidFill>
                  <a:srgbClr val="FFFFFF"/>
                </a:solidFill>
                <a:latin typeface="Lato"/>
              </a:rPr>
              <a:t>Access the Full Report :</a:t>
            </a:r>
            <a:r>
              <a:rPr lang="en-US" sz="4122" u="sng" spc="412">
                <a:solidFill>
                  <a:srgbClr val="FFFFFF"/>
                </a:solidFill>
                <a:latin typeface="Lato"/>
                <a:hlinkClick r:id="rId4" tooltip="https://tinyurl.com/2ecbdvfx"/>
              </a:rPr>
              <a:t>https://tinyurl.com/2ecbdvfx</a:t>
            </a:r>
          </a:p>
        </p:txBody>
      </p:sp>
      <p:sp>
        <p:nvSpPr>
          <p:cNvPr id="13" name="TextBox 13"/>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F9FBFC"/>
                </a:solidFill>
                <a:latin typeface="Lato"/>
              </a:rPr>
              <a:t>Please visit our website:</a:t>
            </a:r>
          </a:p>
          <a:p>
            <a:pPr algn="ctr">
              <a:lnSpc>
                <a:spcPts val="2974"/>
              </a:lnSpc>
            </a:pPr>
            <a:r>
              <a:rPr lang="en-US" sz="2833" u="sng" spc="283">
                <a:solidFill>
                  <a:srgbClr val="F9FBFC"/>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Compostable Straw Market Report 2023</dc:title>
  <cp:lastModifiedBy>decipher market</cp:lastModifiedBy>
  <cp:revision>2</cp:revision>
  <dcterms:created xsi:type="dcterms:W3CDTF">2006-08-16T00:00:00Z</dcterms:created>
  <dcterms:modified xsi:type="dcterms:W3CDTF">2024-02-15T10:58:45Z</dcterms:modified>
</cp:coreProperties>
</file>