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6.jpeg"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49eha8j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txBody>
          <a:bodyPr/>
          <a:lstStyle/>
          <a:p/>
        </p:txBody>
      </p:sp>
      <p:grpSp>
        <p:nvGrpSpPr>
          <p:cNvPr id="3" name="Group 3"/>
          <p:cNvGrpSpPr/>
          <p:nvPr/>
        </p:nvGrpSpPr>
        <p:grpSpPr>
          <a:xfrm>
            <a:off x="-35877" y="0"/>
            <a:ext cx="8794743" cy="10287000"/>
            <a:chExt cx="2316311" cy="2709333"/>
          </a:xfrm>
        </p:grpSpPr>
        <p:sp>
          <p:nvSpPr>
            <p:cNvPr id="4" name="Freeform 4"/>
            <p:cNvSpPr/>
            <p:nvPr/>
          </p:nvSpPr>
          <p:spPr>
            <a:xfrm>
              <a:off x="0" y="0"/>
              <a:ext cx="2316311" cy="2709333"/>
            </a:xfrm>
            <a:custGeom>
              <a:rect l="l" t="t" r="r" b="b"/>
              <a:pathLst>
                <a:path w="2316311" h="2709333">
                  <a:moveTo>
                    <a:pt x="0" y="0"/>
                  </a:moveTo>
                  <a:lnTo>
                    <a:pt x="2316311" y="0"/>
                  </a:lnTo>
                  <a:lnTo>
                    <a:pt x="2316311" y="2709333"/>
                  </a:lnTo>
                  <a:lnTo>
                    <a:pt x="0" y="2709333"/>
                  </a:lnTo>
                  <a:close/>
                </a:path>
              </a:pathLst>
            </a:custGeom>
            <a:solidFill>
              <a:srgbClr val="000000">
                <a:alpha val="29804"/>
              </a:srgbClr>
            </a:solidFill>
          </p:spPr>
          <p:txBody>
            <a:bodyPr/>
            <a:lstStyle/>
            <a:p/>
          </p:txBody>
        </p:sp>
        <p:sp>
          <p:nvSpPr>
            <p:cNvPr id="5" name="TextBox 5"/>
            <p:cNvSpPr txBox="1"/>
            <p:nvPr/>
          </p:nvSpPr>
          <p:spPr>
            <a:xfrm>
              <a:off x="0" y="-38100"/>
              <a:ext cx="2316311"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23345" y="3324225"/>
            <a:ext cx="8633071" cy="3775457"/>
          </a:xfrm>
          <a:prstGeom prst="rect">
            <a:avLst/>
          </a:prstGeom>
        </p:spPr>
        <p:txBody>
          <a:bodyPr lIns="0" tIns="0" rIns="0" bIns="0" rtlCol="0" anchor="t">
            <a:spAutoFit/>
          </a:bodyPr>
          <a:lstStyle/>
          <a:p>
            <a:pPr>
              <a:lnSpc>
                <a:spcPts val="7349"/>
              </a:lnSpc>
            </a:pPr>
            <a:r>
              <a:rPr lang="en-US" sz="8000">
                <a:solidFill>
                  <a:srgbClr val="FFFFFF"/>
                </a:solidFill>
                <a:latin typeface="Canva Sans"/>
              </a:rPr>
              <a:t>GLOBAL </a:t>
            </a:r>
          </a:p>
          <a:p>
            <a:pPr>
              <a:lnSpc>
                <a:spcPts val="7349"/>
              </a:lnSpc>
            </a:pPr>
            <a:r>
              <a:rPr lang="en-US" sz="8000">
                <a:solidFill>
                  <a:srgbClr val="FFFFFF"/>
                </a:solidFill>
                <a:latin typeface="Canva Sans"/>
              </a:rPr>
              <a:t>COMIC BOOK</a:t>
            </a:r>
          </a:p>
          <a:p>
            <a:pPr>
              <a:lnSpc>
                <a:spcPts val="7349"/>
              </a:lnSpc>
            </a:pPr>
            <a:r>
              <a:rPr lang="en-US" sz="8000">
                <a:solidFill>
                  <a:srgbClr val="FFFFFF"/>
                </a:solidFill>
                <a:latin typeface="Canva Sans"/>
              </a:rPr>
              <a:t>MARKET REPORT </a:t>
            </a:r>
          </a:p>
          <a:p>
            <a:pPr>
              <a:lnSpc>
                <a:spcPts val="7349"/>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000000">
                <a:alpha val="64706"/>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13138" y="3242038"/>
            <a:ext cx="15846161" cy="5314950"/>
          </a:xfrm>
          <a:prstGeom prst="rect">
            <a:avLst/>
          </a:prstGeom>
        </p:spPr>
        <p:txBody>
          <a:bodyPr lIns="0" tIns="0" rIns="0" bIns="0" rtlCol="0" anchor="t">
            <a:spAutoFit/>
          </a:bodyPr>
          <a:lstStyle/>
          <a:p>
            <a:pPr>
              <a:lnSpc>
                <a:spcPts val="4200"/>
              </a:lnSpc>
              <a:spcBef>
                <a:spcPct val="0"/>
              </a:spcBef>
            </a:pPr>
            <a:r>
              <a:rPr lang="en-US" sz="3000">
                <a:solidFill>
                  <a:srgbClr val="FFFFFF"/>
                </a:solidFill>
                <a:latin typeface="Montserrat"/>
              </a:rPr>
              <a:t>The comic book market encompasses buying, selling, and collecting comic books, including physical and digital formats. It involves enthusiasts, collectors, publishers, and retailers engaging in commerce and fandom surrounding sequential art storytelling. The comic book market is witnessing dynamic growth as key players release diverse new titles to bolster their market presence. With an influx of creative content, companies aim to engage existing fans while attracting new audiences. This strategy drives innovation and competition, fostering a vibrant storytelling and artistic expression ecosystem. Expanding comic book offerings reflects a commitment to cater to evolving tastes and demographics, ensuring the industry remains relevant and thriving.</a:t>
            </a:r>
          </a:p>
        </p:txBody>
      </p:sp>
      <p:sp>
        <p:nvSpPr>
          <p:cNvPr id="7" name="TextBox 7"/>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743976" y="5872844"/>
            <a:ext cx="8836544" cy="3070215"/>
            <a:chExt cx="11782059" cy="4093621"/>
          </a:xfrm>
        </p:grpSpPr>
        <p:sp>
          <p:nvSpPr>
            <p:cNvPr id="7" name="Freeform 7"/>
            <p:cNvSpPr/>
            <p:nvPr/>
          </p:nvSpPr>
          <p:spPr>
            <a:xfrm>
              <a:off x="0" y="0"/>
              <a:ext cx="11782059" cy="4093621"/>
            </a:xfrm>
            <a:custGeom>
              <a:rect l="l" t="t" r="r" b="b"/>
              <a:pathLst>
                <a:path w="11782059" h="4093621">
                  <a:moveTo>
                    <a:pt x="0" y="0"/>
                  </a:moveTo>
                  <a:lnTo>
                    <a:pt x="11782059" y="0"/>
                  </a:lnTo>
                  <a:lnTo>
                    <a:pt x="11782059" y="4093621"/>
                  </a:lnTo>
                  <a:lnTo>
                    <a:pt x="0" y="40936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8" name="TextBox 8"/>
            <p:cNvSpPr txBox="1"/>
            <p:nvPr/>
          </p:nvSpPr>
          <p:spPr>
            <a:xfrm>
              <a:off x="3633695" y="795674"/>
              <a:ext cx="7937993" cy="2305377"/>
            </a:xfrm>
            <a:prstGeom prst="rect">
              <a:avLst/>
            </a:prstGeom>
          </p:spPr>
          <p:txBody>
            <a:bodyPr lIns="0" tIns="0" rIns="0" bIns="0" rtlCol="0" anchor="t">
              <a:spAutoFit/>
            </a:bodyPr>
            <a:lstStyle/>
            <a:p>
              <a:pPr algn="ctr">
                <a:lnSpc>
                  <a:spcPts val="6903"/>
                </a:lnSpc>
              </a:pPr>
              <a:r>
                <a:rPr lang="en-US" sz="4930">
                  <a:solidFill>
                    <a:srgbClr val="FFFFFF"/>
                  </a:solidFill>
                  <a:latin typeface="Poppins"/>
                </a:rPr>
                <a:t>CAGR</a:t>
              </a:r>
            </a:p>
            <a:p>
              <a:pPr algn="ctr">
                <a:lnSpc>
                  <a:spcPts val="6903"/>
                </a:lnSpc>
                <a:spcBef>
                  <a:spcPct val="0"/>
                </a:spcBef>
              </a:pPr>
              <a:r>
                <a:rPr lang="en-US" sz="4930">
                  <a:solidFill>
                    <a:srgbClr val="FFFFFF"/>
                  </a:solidFill>
                  <a:latin typeface="Poppins"/>
                </a:rPr>
                <a:t>5.20%</a:t>
              </a:r>
            </a:p>
          </p:txBody>
        </p:sp>
      </p:grpSp>
      <p:grpSp>
        <p:nvGrpSpPr>
          <p:cNvPr id="9" name="Group 9"/>
          <p:cNvGrpSpPr/>
          <p:nvPr/>
        </p:nvGrpSpPr>
        <p:grpSpPr>
          <a:xfrm>
            <a:off x="743976" y="2704530"/>
            <a:ext cx="8836544" cy="2969018"/>
            <a:chExt cx="11782059" cy="3958690"/>
          </a:xfrm>
        </p:grpSpPr>
        <p:sp>
          <p:nvSpPr>
            <p:cNvPr id="10" name="Freeform 10"/>
            <p:cNvSpPr/>
            <p:nvPr/>
          </p:nvSpPr>
          <p:spPr>
            <a:xfrm>
              <a:off x="0" y="0"/>
              <a:ext cx="11782059" cy="3958690"/>
            </a:xfrm>
            <a:custGeom>
              <a:rect l="l" t="t" r="r" b="b"/>
              <a:pathLst>
                <a:path w="11782059" h="3958690">
                  <a:moveTo>
                    <a:pt x="0" y="0"/>
                  </a:moveTo>
                  <a:lnTo>
                    <a:pt x="11782059" y="0"/>
                  </a:lnTo>
                  <a:lnTo>
                    <a:pt x="11782059" y="3958690"/>
                  </a:lnTo>
                  <a:lnTo>
                    <a:pt x="0" y="3958690"/>
                  </a:lnTo>
                  <a:lnTo>
                    <a:pt x="0" y="0"/>
                  </a:lnTo>
                  <a:close/>
                </a:path>
              </a:pathLst>
            </a:custGeom>
            <a:blipFill>
              <a:blip r:embed="rId3">
                <a:extLst>
                  <a:ext uri="{96DAC541-7B7A-43D3-8B79-37D633B846F1}">
                    <asvg:svgBlip xmlns:asvg="http://schemas.microsoft.com/office/drawing/2016/SVG/main" r:embed="rId4"/>
                  </a:ext>
                </a:extLst>
              </a:blip>
              <a:stretch>
                <a:fillRect t="-1704" b="-1704"/>
              </a:stretch>
            </a:blipFill>
          </p:spPr>
          <p:txBody>
            <a:bodyPr/>
            <a:lstStyle/>
            <a:p/>
          </p:txBody>
        </p:sp>
        <p:sp>
          <p:nvSpPr>
            <p:cNvPr id="11" name="TextBox 11"/>
            <p:cNvSpPr txBox="1"/>
            <p:nvPr/>
          </p:nvSpPr>
          <p:spPr>
            <a:xfrm>
              <a:off x="3633695" y="814724"/>
              <a:ext cx="7937993" cy="2151396"/>
            </a:xfrm>
            <a:prstGeom prst="rect">
              <a:avLst/>
            </a:prstGeom>
          </p:spPr>
          <p:txBody>
            <a:bodyPr lIns="0" tIns="0" rIns="0" bIns="0" rtlCol="0" anchor="t">
              <a:spAutoFit/>
            </a:bodyPr>
            <a:lstStyle/>
            <a:p>
              <a:pPr algn="ctr">
                <a:lnSpc>
                  <a:spcPts val="6483"/>
                </a:lnSpc>
              </a:pPr>
              <a:r>
                <a:rPr lang="en-US" sz="4630">
                  <a:solidFill>
                    <a:srgbClr val="FFFFFF"/>
                  </a:solidFill>
                  <a:latin typeface="Poppins"/>
                </a:rPr>
                <a:t>MARKET SIZE</a:t>
              </a:r>
            </a:p>
            <a:p>
              <a:pPr algn="ctr">
                <a:lnSpc>
                  <a:spcPts val="6483"/>
                </a:lnSpc>
                <a:spcBef>
                  <a:spcPct val="0"/>
                </a:spcBef>
              </a:pPr>
              <a:r>
                <a:rPr lang="en-US" sz="4630">
                  <a:solidFill>
                    <a:srgbClr val="FFFFFF"/>
                  </a:solidFill>
                  <a:latin typeface="Poppins"/>
                </a:rPr>
                <a:t>USD 15214.2 million</a:t>
              </a:r>
            </a:p>
          </p:txBody>
        </p:sp>
      </p:grpSp>
      <p:sp>
        <p:nvSpPr>
          <p:cNvPr id="12" name="TextBox 12"/>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3" name="TextBox 13"/>
          <p:cNvSpPr txBox="1"/>
          <p:nvPr/>
        </p:nvSpPr>
        <p:spPr>
          <a:xfrm>
            <a:off x="1501966" y="6894759"/>
            <a:ext cx="1562068" cy="1303873"/>
          </a:xfrm>
          <a:prstGeom prst="rect">
            <a:avLst/>
          </a:prstGeom>
        </p:spPr>
        <p:txBody>
          <a:bodyPr lIns="0" tIns="0" rIns="0" bIns="0" rtlCol="0" anchor="t">
            <a:spAutoFit/>
          </a:bodyPr>
          <a:lstStyle/>
          <a:p>
            <a:pPr algn="ctr">
              <a:lnSpc>
                <a:spcPts val="3127"/>
              </a:lnSpc>
            </a:pPr>
            <a:r>
              <a:rPr lang="en-US" sz="4599">
                <a:solidFill>
                  <a:srgbClr val="FFFFFF"/>
                </a:solidFill>
                <a:latin typeface="Poppins Bold"/>
              </a:rPr>
              <a:t>2024- 2031</a:t>
            </a:r>
          </a:p>
        </p:txBody>
      </p:sp>
      <p:sp>
        <p:nvSpPr>
          <p:cNvPr id="14" name="TextBox 14"/>
          <p:cNvSpPr txBox="1"/>
          <p:nvPr/>
        </p:nvSpPr>
        <p:spPr>
          <a:xfrm>
            <a:off x="1501966" y="4079816"/>
            <a:ext cx="1562068" cy="510144"/>
          </a:xfrm>
          <a:prstGeom prst="rect">
            <a:avLst/>
          </a:prstGeom>
        </p:spPr>
        <p:txBody>
          <a:bodyPr lIns="0" tIns="0" rIns="0" bIns="0" rtlCol="0" anchor="t">
            <a:spAutoFit/>
          </a:bodyPr>
          <a:lstStyle/>
          <a:p>
            <a:pPr algn="ctr">
              <a:lnSpc>
                <a:spcPts val="3127"/>
              </a:lnSpc>
            </a:pPr>
            <a:r>
              <a:rPr lang="en-US" sz="4599">
                <a:solidFill>
                  <a:srgbClr val="FFFFFF"/>
                </a:solidFill>
                <a:latin typeface="Poppins Bold"/>
              </a:rPr>
              <a:t>2024</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69046" y="1938253"/>
            <a:ext cx="6940318" cy="3461144"/>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1E3048"/>
            </a:solidFill>
          </p:spPr>
          <p:txBody>
            <a:bodyPr/>
            <a:lstStyle/>
            <a:p/>
          </p:txBody>
        </p:sp>
      </p:grpSp>
      <p:grpSp>
        <p:nvGrpSpPr>
          <p:cNvPr id="8" name="Group 8"/>
          <p:cNvGrpSpPr/>
          <p:nvPr/>
        </p:nvGrpSpPr>
        <p:grpSpPr>
          <a:xfrm rot="5400000">
            <a:off x="1245316" y="2099427"/>
            <a:ext cx="762867" cy="325349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69046" y="5797156"/>
            <a:ext cx="6940318" cy="3461144"/>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2D5370"/>
            </a:solidFill>
          </p:spPr>
          <p:txBody>
            <a:bodyPr/>
            <a:lstStyle/>
            <a:p/>
          </p:txBody>
        </p:sp>
      </p:grpSp>
      <p:grpSp>
        <p:nvGrpSpPr>
          <p:cNvPr id="12" name="Group 12"/>
          <p:cNvGrpSpPr/>
          <p:nvPr/>
        </p:nvGrpSpPr>
        <p:grpSpPr>
          <a:xfrm rot="5400000">
            <a:off x="1242129" y="5734761"/>
            <a:ext cx="762867" cy="325349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253499" y="2919768"/>
            <a:ext cx="5500005" cy="1157907"/>
          </a:xfrm>
          <a:prstGeom prst="rect">
            <a:avLst/>
          </a:prstGeom>
        </p:spPr>
        <p:txBody>
          <a:bodyPr lIns="0" tIns="0" rIns="0" bIns="0" rtlCol="0" anchor="t">
            <a:spAutoFit/>
          </a:bodyPr>
          <a:lstStyle/>
          <a:p>
            <a:pPr marL="723704" lvl="1" indent="-361852">
              <a:lnSpc>
                <a:spcPts val="4692"/>
              </a:lnSpc>
              <a:buFont typeface="Arial"/>
              <a:buChar char="•"/>
            </a:pPr>
            <a:r>
              <a:rPr lang="en-US" sz="3352">
                <a:solidFill>
                  <a:srgbClr val="FFFFFF"/>
                </a:solidFill>
                <a:latin typeface="Montserrat"/>
              </a:rPr>
              <a:t>Physical Comic Book</a:t>
            </a:r>
          </a:p>
          <a:p>
            <a:pPr marL="723704" lvl="1" indent="-361852">
              <a:lnSpc>
                <a:spcPts val="4692"/>
              </a:lnSpc>
              <a:buFont typeface="Arial"/>
              <a:buChar char="•"/>
            </a:pPr>
            <a:r>
              <a:rPr lang="en-US" sz="3352">
                <a:solidFill>
                  <a:srgbClr val="FFFFFF"/>
                </a:solidFill>
                <a:latin typeface="Montserrat"/>
              </a:rPr>
              <a:t>Digital Comic Book</a:t>
            </a:r>
          </a:p>
        </p:txBody>
      </p:sp>
      <p:sp>
        <p:nvSpPr>
          <p:cNvPr id="16" name="TextBox 16"/>
          <p:cNvSpPr txBox="1"/>
          <p:nvPr/>
        </p:nvSpPr>
        <p:spPr>
          <a:xfrm>
            <a:off x="227852" y="7027701"/>
            <a:ext cx="2791420" cy="665863"/>
          </a:xfrm>
          <a:prstGeom prst="rect">
            <a:avLst/>
          </a:prstGeom>
        </p:spPr>
        <p:txBody>
          <a:bodyPr lIns="0" tIns="0" rIns="0" bIns="0" rtlCol="0" anchor="t">
            <a:spAutoFit/>
          </a:bodyPr>
          <a:lstStyle/>
          <a:p>
            <a:pPr algn="ctr">
              <a:lnSpc>
                <a:spcPts val="2614"/>
              </a:lnSpc>
            </a:pPr>
            <a:r>
              <a:rPr lang="en-US" sz="2588">
                <a:solidFill>
                  <a:srgbClr val="43B4BE"/>
                </a:solidFill>
                <a:latin typeface="Montserrat Classic"/>
              </a:rPr>
              <a:t>End-User Segment</a:t>
            </a:r>
          </a:p>
        </p:txBody>
      </p:sp>
      <p:sp>
        <p:nvSpPr>
          <p:cNvPr id="17" name="TextBox 17"/>
          <p:cNvSpPr txBox="1"/>
          <p:nvPr/>
        </p:nvSpPr>
        <p:spPr>
          <a:xfrm>
            <a:off x="3483967" y="6355602"/>
            <a:ext cx="4598775" cy="1994520"/>
          </a:xfrm>
          <a:prstGeom prst="rect">
            <a:avLst/>
          </a:prstGeom>
        </p:spPr>
        <p:txBody>
          <a:bodyPr lIns="0" tIns="0" rIns="0" bIns="0" rtlCol="0" anchor="t">
            <a:spAutoFit/>
          </a:bodyPr>
          <a:lstStyle/>
          <a:p>
            <a:pPr marL="827087" lvl="1" indent="-413544">
              <a:lnSpc>
                <a:spcPts val="5363"/>
              </a:lnSpc>
              <a:buFont typeface="Arial"/>
              <a:buChar char="•"/>
            </a:pPr>
            <a:r>
              <a:rPr lang="en-US" sz="3830">
                <a:solidFill>
                  <a:srgbClr val="FFFFFF"/>
                </a:solidFill>
                <a:latin typeface="Montserrat"/>
              </a:rPr>
              <a:t>Male</a:t>
            </a:r>
          </a:p>
          <a:p>
            <a:pPr marL="827087" lvl="1" indent="-413544">
              <a:lnSpc>
                <a:spcPts val="5363"/>
              </a:lnSpc>
              <a:buFont typeface="Arial"/>
              <a:buChar char="•"/>
            </a:pPr>
            <a:r>
              <a:rPr lang="en-US" sz="3830">
                <a:solidFill>
                  <a:srgbClr val="FFFFFF"/>
                </a:solidFill>
                <a:latin typeface="Montserrat"/>
              </a:rPr>
              <a:t>Female</a:t>
            </a:r>
          </a:p>
          <a:p>
            <a:pPr marL="827087" lvl="1" indent="-413544">
              <a:lnSpc>
                <a:spcPts val="5363"/>
              </a:lnSpc>
              <a:buFont typeface="Arial"/>
              <a:buChar char="•"/>
            </a:pPr>
            <a:r>
              <a:rPr lang="en-US" sz="3830">
                <a:solidFill>
                  <a:srgbClr val="FFFFFF"/>
                </a:solidFill>
                <a:latin typeface="Montserrat"/>
              </a:rPr>
              <a:t>Children</a:t>
            </a:r>
          </a:p>
        </p:txBody>
      </p:sp>
      <p:sp>
        <p:nvSpPr>
          <p:cNvPr id="18" name="TextBox 18"/>
          <p:cNvSpPr txBox="1"/>
          <p:nvPr/>
        </p:nvSpPr>
        <p:spPr>
          <a:xfrm>
            <a:off x="227852" y="3574921"/>
            <a:ext cx="2791420" cy="340354"/>
          </a:xfrm>
          <a:prstGeom prst="rect">
            <a:avLst/>
          </a:prstGeom>
        </p:spPr>
        <p:txBody>
          <a:bodyPr lIns="0" tIns="0" rIns="0" bIns="0" rtlCol="0" anchor="t">
            <a:spAutoFit/>
          </a:bodyPr>
          <a:lstStyle/>
          <a:p>
            <a:pPr algn="ctr">
              <a:lnSpc>
                <a:spcPts val="2614"/>
              </a:lnSpc>
            </a:pPr>
            <a:r>
              <a:rPr lang="en-US" sz="2588">
                <a:solidFill>
                  <a:srgbClr val="43B4BE"/>
                </a:solidFill>
                <a:latin typeface="Montserrat Classic"/>
              </a:rPr>
              <a:t>Type Segment</a:t>
            </a:r>
          </a:p>
        </p:txBody>
      </p:sp>
      <p:grpSp>
        <p:nvGrpSpPr>
          <p:cNvPr id="19" name="Group 19"/>
          <p:cNvGrpSpPr/>
          <p:nvPr/>
        </p:nvGrpSpPr>
        <p:grpSpPr>
          <a:xfrm>
            <a:off x="11347682" y="1739373"/>
            <a:ext cx="6940318" cy="3461144"/>
            <a:chExt cx="9357879" cy="4666784"/>
          </a:xfrm>
        </p:grpSpPr>
        <p:sp>
          <p:nvSpPr>
            <p:cNvPr id="20" name="Freeform 20"/>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7B5153"/>
            </a:solidFill>
          </p:spPr>
          <p:txBody>
            <a:bodyPr/>
            <a:lstStyle/>
            <a:p/>
          </p:txBody>
        </p:sp>
      </p:grpSp>
      <p:grpSp>
        <p:nvGrpSpPr>
          <p:cNvPr id="21" name="Group 21"/>
          <p:cNvGrpSpPr/>
          <p:nvPr/>
        </p:nvGrpSpPr>
        <p:grpSpPr>
          <a:xfrm rot="5400000">
            <a:off x="10523952" y="1900547"/>
            <a:ext cx="762867" cy="3253499"/>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347682" y="5598276"/>
            <a:ext cx="6940318" cy="3461144"/>
            <a:chExt cx="9357879" cy="4666784"/>
          </a:xfrm>
        </p:grpSpPr>
        <p:sp>
          <p:nvSpPr>
            <p:cNvPr id="24" name="Freeform 24"/>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C2754C"/>
            </a:solidFill>
          </p:spPr>
          <p:txBody>
            <a:bodyPr/>
            <a:lstStyle/>
            <a:p/>
          </p:txBody>
        </p:sp>
      </p:grpSp>
      <p:grpSp>
        <p:nvGrpSpPr>
          <p:cNvPr id="25" name="Group 25"/>
          <p:cNvGrpSpPr/>
          <p:nvPr/>
        </p:nvGrpSpPr>
        <p:grpSpPr>
          <a:xfrm rot="5400000">
            <a:off x="10523952" y="5759450"/>
            <a:ext cx="762867" cy="3253499"/>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2532135" y="2565942"/>
            <a:ext cx="5500005" cy="1750856"/>
          </a:xfrm>
          <a:prstGeom prst="rect">
            <a:avLst/>
          </a:prstGeom>
        </p:spPr>
        <p:txBody>
          <a:bodyPr lIns="0" tIns="0" rIns="0" bIns="0" rtlCol="0" anchor="t">
            <a:spAutoFit/>
          </a:bodyPr>
          <a:lstStyle/>
          <a:p>
            <a:pPr marL="723704" lvl="1" indent="-361852">
              <a:lnSpc>
                <a:spcPts val="4692"/>
              </a:lnSpc>
              <a:buFont typeface="Arial"/>
              <a:buChar char="•"/>
            </a:pPr>
            <a:r>
              <a:rPr lang="en-US" sz="3352">
                <a:solidFill>
                  <a:srgbClr val="FFFFFF"/>
                </a:solidFill>
                <a:latin typeface="Montserrat"/>
              </a:rPr>
              <a:t>Book Stores</a:t>
            </a:r>
          </a:p>
          <a:p>
            <a:pPr marL="723704" lvl="1" indent="-361852">
              <a:lnSpc>
                <a:spcPts val="4692"/>
              </a:lnSpc>
              <a:buFont typeface="Arial"/>
              <a:buChar char="•"/>
            </a:pPr>
            <a:r>
              <a:rPr lang="en-US" sz="3352">
                <a:solidFill>
                  <a:srgbClr val="FFFFFF"/>
                </a:solidFill>
                <a:latin typeface="Montserrat"/>
              </a:rPr>
              <a:t>Comic Stores</a:t>
            </a:r>
          </a:p>
          <a:p>
            <a:pPr marL="723704" lvl="1" indent="-361852">
              <a:lnSpc>
                <a:spcPts val="4692"/>
              </a:lnSpc>
              <a:buFont typeface="Arial"/>
              <a:buChar char="•"/>
            </a:pPr>
            <a:r>
              <a:rPr lang="en-US" sz="3352">
                <a:solidFill>
                  <a:srgbClr val="FFFFFF"/>
                </a:solidFill>
                <a:latin typeface="Montserrat"/>
              </a:rPr>
              <a:t>Online Stores</a:t>
            </a:r>
          </a:p>
        </p:txBody>
      </p:sp>
      <p:sp>
        <p:nvSpPr>
          <p:cNvPr id="28" name="TextBox 28"/>
          <p:cNvSpPr txBox="1"/>
          <p:nvPr/>
        </p:nvSpPr>
        <p:spPr>
          <a:xfrm>
            <a:off x="9509675" y="3160827"/>
            <a:ext cx="2791420" cy="665863"/>
          </a:xfrm>
          <a:prstGeom prst="rect">
            <a:avLst/>
          </a:prstGeom>
        </p:spPr>
        <p:txBody>
          <a:bodyPr lIns="0" tIns="0" rIns="0" bIns="0" rtlCol="0" anchor="t">
            <a:spAutoFit/>
          </a:bodyPr>
          <a:lstStyle/>
          <a:p>
            <a:pPr algn="ctr">
              <a:lnSpc>
                <a:spcPts val="2614"/>
              </a:lnSpc>
            </a:pPr>
            <a:r>
              <a:rPr lang="en-US" sz="2588">
                <a:solidFill>
                  <a:srgbClr val="43B4BE"/>
                </a:solidFill>
                <a:latin typeface="Montserrat Classic"/>
              </a:rPr>
              <a:t>Distribution Channel </a:t>
            </a:r>
          </a:p>
        </p:txBody>
      </p:sp>
      <p:sp>
        <p:nvSpPr>
          <p:cNvPr id="29" name="TextBox 29"/>
          <p:cNvSpPr txBox="1"/>
          <p:nvPr/>
        </p:nvSpPr>
        <p:spPr>
          <a:xfrm>
            <a:off x="12798835" y="6018077"/>
            <a:ext cx="5233305" cy="2669570"/>
          </a:xfrm>
          <a:prstGeom prst="rect">
            <a:avLst/>
          </a:prstGeom>
        </p:spPr>
        <p:txBody>
          <a:bodyPr lIns="0" tIns="0" rIns="0" bIns="0" rtlCol="0" anchor="t">
            <a:spAutoFit/>
          </a:bodyPr>
          <a:lstStyle/>
          <a:p>
            <a:pPr marL="827087" lvl="1" indent="-413544">
              <a:lnSpc>
                <a:spcPts val="5363"/>
              </a:lnSpc>
              <a:buFont typeface="Arial"/>
              <a:buChar char="•"/>
            </a:pPr>
            <a:r>
              <a:rPr lang="en-US" sz="3830">
                <a:solidFill>
                  <a:srgbClr val="FFFFFF"/>
                </a:solidFill>
                <a:latin typeface="Montserrat"/>
              </a:rPr>
              <a:t>Science-Fiction</a:t>
            </a:r>
          </a:p>
          <a:p>
            <a:pPr marL="827087" lvl="1" indent="-413544">
              <a:lnSpc>
                <a:spcPts val="5363"/>
              </a:lnSpc>
              <a:buFont typeface="Arial"/>
              <a:buChar char="•"/>
            </a:pPr>
            <a:r>
              <a:rPr lang="en-US" sz="3830">
                <a:solidFill>
                  <a:srgbClr val="FFFFFF"/>
                </a:solidFill>
                <a:latin typeface="Montserrat"/>
              </a:rPr>
              <a:t>Manga</a:t>
            </a:r>
          </a:p>
          <a:p>
            <a:pPr marL="827087" lvl="1" indent="-413544">
              <a:lnSpc>
                <a:spcPts val="5363"/>
              </a:lnSpc>
              <a:buFont typeface="Arial"/>
              <a:buChar char="•"/>
            </a:pPr>
            <a:r>
              <a:rPr lang="en-US" sz="3830">
                <a:solidFill>
                  <a:srgbClr val="FFFFFF"/>
                </a:solidFill>
                <a:latin typeface="Montserrat"/>
              </a:rPr>
              <a:t>Superhero</a:t>
            </a:r>
          </a:p>
          <a:p>
            <a:pPr marL="827087" lvl="1" indent="-413544">
              <a:lnSpc>
                <a:spcPts val="5363"/>
              </a:lnSpc>
              <a:buFont typeface="Arial"/>
              <a:buChar char="•"/>
            </a:pPr>
            <a:r>
              <a:rPr lang="en-US" sz="3830">
                <a:solidFill>
                  <a:srgbClr val="FFFFFF"/>
                </a:solidFill>
                <a:latin typeface="Montserrat"/>
              </a:rPr>
              <a:t>Non-Fiction</a:t>
            </a:r>
          </a:p>
        </p:txBody>
      </p:sp>
      <p:sp>
        <p:nvSpPr>
          <p:cNvPr id="30" name="TextBox 30"/>
          <p:cNvSpPr txBox="1"/>
          <p:nvPr/>
        </p:nvSpPr>
        <p:spPr>
          <a:xfrm>
            <a:off x="9509675" y="7239835"/>
            <a:ext cx="2791420" cy="340354"/>
          </a:xfrm>
          <a:prstGeom prst="rect">
            <a:avLst/>
          </a:prstGeom>
        </p:spPr>
        <p:txBody>
          <a:bodyPr lIns="0" tIns="0" rIns="0" bIns="0" rtlCol="0" anchor="t">
            <a:spAutoFit/>
          </a:bodyPr>
          <a:lstStyle/>
          <a:p>
            <a:pPr algn="ctr">
              <a:lnSpc>
                <a:spcPts val="2614"/>
              </a:lnSpc>
            </a:pPr>
            <a:r>
              <a:rPr lang="en-US" sz="2588">
                <a:solidFill>
                  <a:srgbClr val="43B4BE"/>
                </a:solidFill>
                <a:latin typeface="Montserrat Classic"/>
              </a:rPr>
              <a:t>Genre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Comic Book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94B3D"/>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94B3D"/>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94B3D"/>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709096" y="2437438"/>
            <a:ext cx="7429429" cy="1600200"/>
          </a:xfrm>
          <a:prstGeom prst="rect">
            <a:avLst/>
          </a:prstGeom>
        </p:spPr>
        <p:txBody>
          <a:bodyPr lIns="0" tIns="0" rIns="0" bIns="0" rtlCol="0" anchor="t">
            <a:spAutoFit/>
          </a:bodyPr>
          <a:lstStyle/>
          <a:p>
            <a:pPr>
              <a:lnSpc>
                <a:spcPts val="4199"/>
              </a:lnSpc>
            </a:pPr>
            <a:r>
              <a:rPr lang="en-US" sz="3999" spc="127">
                <a:solidFill>
                  <a:srgbClr val="FFFFFF"/>
                </a:solidFill>
                <a:latin typeface="Barlow"/>
              </a:rPr>
              <a:t>Rising Demand for Comic Books among Adults to Propel Market Growth</a:t>
            </a:r>
          </a:p>
        </p:txBody>
      </p:sp>
      <p:sp>
        <p:nvSpPr>
          <p:cNvPr id="18" name="TextBox 18"/>
          <p:cNvSpPr txBox="1"/>
          <p:nvPr/>
        </p:nvSpPr>
        <p:spPr>
          <a:xfrm>
            <a:off x="6888307" y="5976179"/>
            <a:ext cx="7071007" cy="2124075"/>
          </a:xfrm>
          <a:prstGeom prst="rect">
            <a:avLst/>
          </a:prstGeom>
        </p:spPr>
        <p:txBody>
          <a:bodyPr lIns="0" tIns="0" rIns="0" bIns="0" rtlCol="0" anchor="t">
            <a:spAutoFit/>
          </a:bodyPr>
          <a:lstStyle/>
          <a:p>
            <a:pPr>
              <a:lnSpc>
                <a:spcPts val="4199"/>
              </a:lnSpc>
            </a:pPr>
            <a:r>
              <a:rPr lang="en-US" sz="3999" spc="127">
                <a:solidFill>
                  <a:srgbClr val="FFFFFF"/>
                </a:solidFill>
                <a:latin typeface="Barlow"/>
              </a:rPr>
              <a:t>Increased interest in Online Series and Movies on Over-The-Top (OTT) Platforms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b="0"/>
            </a:stretch>
          </a:blipFill>
        </p:spPr>
        <p:txBody>
          <a:bodyPr/>
          <a:lstStyle/>
          <a:p/>
        </p:txBody>
      </p:sp>
      <p:grpSp>
        <p:nvGrpSpPr>
          <p:cNvPr id="3" name="Group 3"/>
          <p:cNvGrpSpPr/>
          <p:nvPr/>
        </p:nvGrpSpPr>
        <p:grpSpPr>
          <a:xfrm>
            <a:off x="1662040" y="1479400"/>
            <a:ext cx="14963921" cy="7778900"/>
            <a:chExt cx="3941115" cy="2048764"/>
          </a:xfrm>
        </p:grpSpPr>
        <p:sp>
          <p:nvSpPr>
            <p:cNvPr id="4" name="Freeform 4"/>
            <p:cNvSpPr/>
            <p:nvPr/>
          </p:nvSpPr>
          <p:spPr>
            <a:xfrm>
              <a:off x="0" y="0"/>
              <a:ext cx="3941115" cy="2048764"/>
            </a:xfrm>
            <a:custGeom>
              <a:rect l="l" t="t" r="r" b="b"/>
              <a:pathLst>
                <a:path w="3941115" h="2048764">
                  <a:moveTo>
                    <a:pt x="0" y="0"/>
                  </a:moveTo>
                  <a:lnTo>
                    <a:pt x="3941115" y="0"/>
                  </a:lnTo>
                  <a:lnTo>
                    <a:pt x="3941115" y="2048764"/>
                  </a:lnTo>
                  <a:lnTo>
                    <a:pt x="0" y="2048764"/>
                  </a:lnTo>
                  <a:close/>
                </a:path>
              </a:pathLst>
            </a:custGeom>
            <a:solidFill>
              <a:srgbClr val="000000">
                <a:alpha val="60000"/>
              </a:srgbClr>
            </a:solidFill>
          </p:spPr>
          <p:txBody>
            <a:bodyPr/>
            <a:lstStyle/>
            <a:p/>
          </p:txBody>
        </p:sp>
        <p:sp>
          <p:nvSpPr>
            <p:cNvPr id="5" name="TextBox 5"/>
            <p:cNvSpPr txBox="1"/>
            <p:nvPr/>
          </p:nvSpPr>
          <p:spPr>
            <a:xfrm>
              <a:off x="0" y="47625"/>
              <a:ext cx="3941115" cy="2001139"/>
            </a:xfrm>
            <a:prstGeom prst="rect">
              <a:avLst/>
            </a:prstGeom>
          </p:spPr>
          <p:txBody>
            <a:bodyPr lIns="50800" tIns="50800" rIns="50800" bIns="50800" rtlCol="0" anchor="ctr"/>
            <a:lstStyle/>
            <a:p>
              <a:pPr algn="ctr">
                <a:lnSpc>
                  <a:spcPts val="2614"/>
                </a:lnSpc>
              </a:pPr>
              <a:endParaRPr/>
            </a:p>
          </p:txBody>
        </p:sp>
      </p:grpSp>
      <p:sp>
        <p:nvSpPr>
          <p:cNvPr id="6" name="TextBox 6"/>
          <p:cNvSpPr txBox="1"/>
          <p:nvPr/>
        </p:nvSpPr>
        <p:spPr>
          <a:xfrm>
            <a:off x="4522848" y="1870155"/>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961961" y="3007482"/>
            <a:ext cx="14364077" cy="5694045"/>
          </a:xfrm>
          <a:prstGeom prst="rect">
            <a:avLst/>
          </a:prstGeom>
        </p:spPr>
        <p:txBody>
          <a:bodyPr lIns="0" tIns="0" rIns="0" bIns="0" rtlCol="0" anchor="t">
            <a:spAutoFit/>
          </a:bodyPr>
          <a:lstStyle/>
          <a:p>
            <a:pPr marL="582932" lvl="1" indent="-291466">
              <a:lnSpc>
                <a:spcPts val="3780"/>
              </a:lnSpc>
              <a:buFont typeface="Arial"/>
              <a:buChar char="•"/>
            </a:pPr>
            <a:r>
              <a:rPr lang="en-US" sz="2700">
                <a:solidFill>
                  <a:srgbClr val="FFFFFF"/>
                </a:solidFill>
                <a:latin typeface="Montserrat"/>
              </a:rPr>
              <a:t>The global comic book market will expand significantly by 5.20% CAGR between 2024 to 2031.</a:t>
            </a:r>
          </a:p>
          <a:p>
            <a:pPr marL="582932" lvl="1" indent="-291466">
              <a:lnSpc>
                <a:spcPts val="3780"/>
              </a:lnSpc>
              <a:buFont typeface="Arial"/>
              <a:buChar char="•"/>
            </a:pPr>
            <a:r>
              <a:rPr lang="en-US" sz="2700">
                <a:solidFill>
                  <a:srgbClr val="FFFFFF"/>
                </a:solidFill>
                <a:latin typeface="Montserrat"/>
              </a:rPr>
              <a:t>The non-digital segment is set to rise over the projected period. The printed word has numerous compelling advantages over reading on a screen. It is easier on the eyes, comfortable to browse, and comes with a certain durability that the moderately impermanent and effortlessly edited digital text does not have.</a:t>
            </a:r>
          </a:p>
          <a:p>
            <a:pPr marL="582932" lvl="1" indent="-291466">
              <a:lnSpc>
                <a:spcPts val="3780"/>
              </a:lnSpc>
              <a:buFont typeface="Arial"/>
              <a:buChar char="•"/>
            </a:pPr>
            <a:r>
              <a:rPr lang="en-US" sz="2700">
                <a:solidFill>
                  <a:srgbClr val="FFFFFF"/>
                </a:solidFill>
                <a:latin typeface="Montserrat"/>
              </a:rPr>
              <a:t>The growth is attributed to the rising income and interest and continuing outcomes in the format that have improved the overall reading experience. Moreover, comic books are increasingly prevalent in developed and developing nations. In addition, a majority of people in the US read these books every month.</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4074" b="-24074"/>
            </a:stretch>
          </a:blipFill>
        </p:spPr>
        <p:txBody>
          <a:bodyPr/>
          <a:lstStyle/>
          <a:p/>
        </p:txBody>
      </p:sp>
      <p:sp>
        <p:nvSpPr>
          <p:cNvPr id="3" name="Freeform 3"/>
          <p:cNvSpPr/>
          <p:nvPr/>
        </p:nvSpPr>
        <p:spPr>
          <a:xfrm>
            <a:off x="1817954" y="2051139"/>
            <a:ext cx="3619256" cy="2657891"/>
          </a:xfrm>
          <a:custGeom>
            <a:rect l="l" t="t" r="r" b="b"/>
            <a:pathLst>
              <a:path w="3619256" h="2657891">
                <a:moveTo>
                  <a:pt x="0" y="0"/>
                </a:moveTo>
                <a:lnTo>
                  <a:pt x="3619256" y="0"/>
                </a:lnTo>
                <a:lnTo>
                  <a:pt x="3619256" y="2657891"/>
                </a:lnTo>
                <a:lnTo>
                  <a:pt x="0" y="2657891"/>
                </a:lnTo>
                <a:lnTo>
                  <a:pt x="0" y="0"/>
                </a:lnTo>
                <a:close/>
              </a:path>
            </a:pathLst>
          </a:custGeom>
          <a:blipFill>
            <a:blip r:embed="rId3"/>
            <a:stretch>
              <a:fillRect/>
            </a:stretch>
          </a:blipFill>
        </p:spPr>
        <p:txBody>
          <a:bodyPr/>
          <a:lstStyle/>
          <a:p/>
        </p:txBody>
      </p:sp>
      <p:sp>
        <p:nvSpPr>
          <p:cNvPr id="4" name="Freeform 4"/>
          <p:cNvSpPr/>
          <p:nvPr/>
        </p:nvSpPr>
        <p:spPr>
          <a:xfrm>
            <a:off x="6670192" y="2288472"/>
            <a:ext cx="5248838" cy="2183225"/>
          </a:xfrm>
          <a:custGeom>
            <a:rect l="l" t="t" r="r" b="b"/>
            <a:pathLst>
              <a:path w="5248838" h="2183225">
                <a:moveTo>
                  <a:pt x="0" y="0"/>
                </a:moveTo>
                <a:lnTo>
                  <a:pt x="5248838" y="0"/>
                </a:lnTo>
                <a:lnTo>
                  <a:pt x="5248838" y="2183225"/>
                </a:lnTo>
                <a:lnTo>
                  <a:pt x="0" y="2183225"/>
                </a:lnTo>
                <a:lnTo>
                  <a:pt x="0" y="0"/>
                </a:lnTo>
                <a:close/>
              </a:path>
            </a:pathLst>
          </a:custGeom>
          <a:blipFill>
            <a:blip r:embed="rId4"/>
            <a:stretch>
              <a:fillRect/>
            </a:stretch>
          </a:blipFill>
        </p:spPr>
        <p:txBody>
          <a:bodyPr/>
          <a:lstStyle/>
          <a:p/>
        </p:txBody>
      </p:sp>
      <p:sp>
        <p:nvSpPr>
          <p:cNvPr id="5" name="Freeform 5"/>
          <p:cNvSpPr/>
          <p:nvPr/>
        </p:nvSpPr>
        <p:spPr>
          <a:xfrm>
            <a:off x="13200011" y="1742354"/>
            <a:ext cx="2219398" cy="3275462"/>
          </a:xfrm>
          <a:custGeom>
            <a:rect l="l" t="t" r="r" b="b"/>
            <a:pathLst>
              <a:path w="2219398" h="3275461">
                <a:moveTo>
                  <a:pt x="0" y="0"/>
                </a:moveTo>
                <a:lnTo>
                  <a:pt x="2219398" y="0"/>
                </a:lnTo>
                <a:lnTo>
                  <a:pt x="2219398" y="3275461"/>
                </a:lnTo>
                <a:lnTo>
                  <a:pt x="0" y="3275461"/>
                </a:lnTo>
                <a:lnTo>
                  <a:pt x="0" y="0"/>
                </a:lnTo>
                <a:close/>
              </a:path>
            </a:pathLst>
          </a:custGeom>
          <a:blipFill>
            <a:blip r:embed="rId5"/>
            <a:stretch>
              <a:fillRect/>
            </a:stretch>
          </a:blipFill>
        </p:spPr>
        <p:txBody>
          <a:bodyPr/>
          <a:lstStyle/>
          <a:p/>
        </p:txBody>
      </p:sp>
      <p:sp>
        <p:nvSpPr>
          <p:cNvPr id="6" name="Freeform 6"/>
          <p:cNvSpPr/>
          <p:nvPr/>
        </p:nvSpPr>
        <p:spPr>
          <a:xfrm>
            <a:off x="6670192" y="4806211"/>
            <a:ext cx="4294242" cy="2247767"/>
          </a:xfrm>
          <a:custGeom>
            <a:rect l="l" t="t" r="r" b="b"/>
            <a:pathLst>
              <a:path w="4294242" h="2247767">
                <a:moveTo>
                  <a:pt x="0" y="0"/>
                </a:moveTo>
                <a:lnTo>
                  <a:pt x="4294242" y="0"/>
                </a:lnTo>
                <a:lnTo>
                  <a:pt x="4294242" y="2247767"/>
                </a:lnTo>
                <a:lnTo>
                  <a:pt x="0" y="2247767"/>
                </a:lnTo>
                <a:lnTo>
                  <a:pt x="0" y="0"/>
                </a:lnTo>
                <a:close/>
              </a:path>
            </a:pathLst>
          </a:custGeom>
          <a:blipFill>
            <a:blip r:embed="rId6"/>
            <a:stretch>
              <a:fillRect/>
            </a:stretch>
          </a:blipFill>
        </p:spPr>
        <p:txBody>
          <a:bodyPr/>
          <a:lstStyle/>
          <a:p/>
        </p:txBody>
      </p:sp>
      <p:sp>
        <p:nvSpPr>
          <p:cNvPr id="7" name="Freeform 7"/>
          <p:cNvSpPr/>
          <p:nvPr/>
        </p:nvSpPr>
        <p:spPr>
          <a:xfrm>
            <a:off x="1403230" y="5206415"/>
            <a:ext cx="3496976" cy="2364622"/>
          </a:xfrm>
          <a:custGeom>
            <a:rect l="l" t="t" r="r" b="b"/>
            <a:pathLst>
              <a:path w="3496976" h="2364622">
                <a:moveTo>
                  <a:pt x="0" y="0"/>
                </a:moveTo>
                <a:lnTo>
                  <a:pt x="3496975" y="0"/>
                </a:lnTo>
                <a:lnTo>
                  <a:pt x="3496975" y="2364622"/>
                </a:lnTo>
                <a:lnTo>
                  <a:pt x="0" y="2364622"/>
                </a:lnTo>
                <a:lnTo>
                  <a:pt x="0" y="0"/>
                </a:lnTo>
                <a:close/>
              </a:path>
            </a:pathLst>
          </a:custGeom>
          <a:blipFill>
            <a:blip r:embed="rId7"/>
            <a:stretch>
              <a:fillRect l="-2380" t="-23239" r="-4761" b="-35211"/>
            </a:stretch>
          </a:blipFill>
        </p:spPr>
        <p:txBody>
          <a:bodyPr/>
          <a:lstStyle/>
          <a:p/>
        </p:txBody>
      </p:sp>
      <p:sp>
        <p:nvSpPr>
          <p:cNvPr id="8" name="Freeform 8"/>
          <p:cNvSpPr/>
          <p:nvPr/>
        </p:nvSpPr>
        <p:spPr>
          <a:xfrm>
            <a:off x="12127647" y="5420492"/>
            <a:ext cx="4757123" cy="1631014"/>
          </a:xfrm>
          <a:custGeom>
            <a:rect l="l" t="t" r="r" b="b"/>
            <a:pathLst>
              <a:path w="4757123" h="1631014">
                <a:moveTo>
                  <a:pt x="0" y="0"/>
                </a:moveTo>
                <a:lnTo>
                  <a:pt x="4757123" y="0"/>
                </a:lnTo>
                <a:lnTo>
                  <a:pt x="4757123" y="1631014"/>
                </a:lnTo>
                <a:lnTo>
                  <a:pt x="0" y="1631014"/>
                </a:lnTo>
                <a:lnTo>
                  <a:pt x="0" y="0"/>
                </a:lnTo>
                <a:close/>
              </a:path>
            </a:pathLst>
          </a:custGeom>
          <a:blipFill>
            <a:blip r:embed="rId8"/>
            <a:stretch>
              <a:fillRect/>
            </a:stretch>
          </a:blipFill>
        </p:spPr>
        <p:txBody>
          <a:bodyPr/>
          <a:lstStyle/>
          <a:p/>
        </p:txBody>
      </p:sp>
      <p:sp>
        <p:nvSpPr>
          <p:cNvPr id="9" name="Freeform 9"/>
          <p:cNvSpPr/>
          <p:nvPr/>
        </p:nvSpPr>
        <p:spPr>
          <a:xfrm>
            <a:off x="13304774" y="7451556"/>
            <a:ext cx="2009872" cy="2663686"/>
          </a:xfrm>
          <a:custGeom>
            <a:rect l="l" t="t" r="r" b="b"/>
            <a:pathLst>
              <a:path w="2009872" h="2663686">
                <a:moveTo>
                  <a:pt x="0" y="0"/>
                </a:moveTo>
                <a:lnTo>
                  <a:pt x="2009873" y="0"/>
                </a:lnTo>
                <a:lnTo>
                  <a:pt x="2009873" y="2663686"/>
                </a:lnTo>
                <a:lnTo>
                  <a:pt x="0" y="2663686"/>
                </a:lnTo>
                <a:lnTo>
                  <a:pt x="0" y="0"/>
                </a:lnTo>
                <a:close/>
              </a:path>
            </a:pathLst>
          </a:custGeom>
          <a:blipFill>
            <a:blip r:embed="rId9"/>
            <a:stretch>
              <a:fillRect/>
            </a:stretch>
          </a:blipFill>
        </p:spPr>
        <p:txBody>
          <a:bodyPr/>
          <a:lstStyle/>
          <a:p/>
        </p:txBody>
      </p:sp>
      <p:sp>
        <p:nvSpPr>
          <p:cNvPr id="10" name="Freeform 10"/>
          <p:cNvSpPr/>
          <p:nvPr/>
        </p:nvSpPr>
        <p:spPr>
          <a:xfrm>
            <a:off x="7368059" y="7388492"/>
            <a:ext cx="2898508" cy="2898508"/>
          </a:xfrm>
          <a:custGeom>
            <a:rect l="l" t="t" r="r" b="b"/>
            <a:pathLst>
              <a:path w="2898508" h="2898508">
                <a:moveTo>
                  <a:pt x="0" y="0"/>
                </a:moveTo>
                <a:lnTo>
                  <a:pt x="2898508" y="0"/>
                </a:lnTo>
                <a:lnTo>
                  <a:pt x="2898508" y="2898508"/>
                </a:lnTo>
                <a:lnTo>
                  <a:pt x="0" y="2898508"/>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9eha8jr"/>
              </a:rPr>
              <a:t>https://tinyurl.com/49eha8jr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52</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Comic Book Market Report 2024</dc:title>
  <cp:lastModifiedBy>decipher market</cp:lastModifiedBy>
  <cp:revision>2</cp:revision>
  <dcterms:created xsi:type="dcterms:W3CDTF">2006-08-16T00:00:00Z</dcterms:created>
  <dcterms:modified xsi:type="dcterms:W3CDTF">2024-04-13T02:33:31Z</dcterms:modified>
</cp:coreProperties>
</file>