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jpeg" /><Relationship Id="rId3" Type="http://schemas.openxmlformats.org/officeDocument/2006/relationships/image" Target="../media/image19.jpeg" /><Relationship Id="rId4" Type="http://schemas.openxmlformats.org/officeDocument/2006/relationships/hyperlink" Target="https://tinyurl.com/bx8c4mj7"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055" b="-9055"/>
            </a:stretch>
          </a:blipFill>
        </p:spPr>
        <p:txBody>
          <a:bodyPr/>
          <a:lstStyle/>
          <a:p/>
        </p:txBody>
      </p:sp>
      <p:grpSp>
        <p:nvGrpSpPr>
          <p:cNvPr id="3" name="Group 3"/>
          <p:cNvGrpSpPr/>
          <p:nvPr/>
        </p:nvGrpSpPr>
        <p:grpSpPr>
          <a:xfrm>
            <a:off x="0" y="0"/>
            <a:ext cx="8971984" cy="10287000"/>
            <a:chExt cx="2362992" cy="2709333"/>
          </a:xfrm>
        </p:grpSpPr>
        <p:sp>
          <p:nvSpPr>
            <p:cNvPr id="4" name="Freeform 4"/>
            <p:cNvSpPr/>
            <p:nvPr/>
          </p:nvSpPr>
          <p:spPr>
            <a:xfrm>
              <a:off x="0" y="0"/>
              <a:ext cx="2362992" cy="2709333"/>
            </a:xfrm>
            <a:custGeom>
              <a:rect l="l" t="t" r="r" b="b"/>
              <a:pathLst>
                <a:path w="2362992" h="2709333">
                  <a:moveTo>
                    <a:pt x="0" y="0"/>
                  </a:moveTo>
                  <a:lnTo>
                    <a:pt x="2362992" y="0"/>
                  </a:lnTo>
                  <a:lnTo>
                    <a:pt x="2362992" y="2709333"/>
                  </a:lnTo>
                  <a:lnTo>
                    <a:pt x="0" y="2709333"/>
                  </a:lnTo>
                  <a:close/>
                </a:path>
              </a:pathLst>
            </a:custGeom>
            <a:solidFill>
              <a:srgbClr val="000000">
                <a:alpha val="40000"/>
              </a:srgbClr>
            </a:solidFill>
          </p:spPr>
          <p:txBody>
            <a:bodyPr/>
            <a:lstStyle/>
            <a:p/>
          </p:txBody>
        </p:sp>
        <p:sp>
          <p:nvSpPr>
            <p:cNvPr id="5" name="TextBox 5"/>
            <p:cNvSpPr txBox="1"/>
            <p:nvPr/>
          </p:nvSpPr>
          <p:spPr>
            <a:xfrm>
              <a:off x="0" y="-38100"/>
              <a:ext cx="2362992"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23345" y="9172575"/>
            <a:ext cx="8076298" cy="688974"/>
          </a:xfrm>
          <a:prstGeom prst="rect">
            <a:avLst/>
          </a:prstGeom>
        </p:spPr>
        <p:txBody>
          <a:bodyPr lIns="0" tIns="0" rIns="0" bIns="0" rtlCol="0" anchor="t">
            <a:spAutoFit/>
          </a:bodyPr>
          <a:lstStyle/>
          <a:p>
            <a:pPr algn="ctr">
              <a:lnSpc>
                <a:spcPts val="5600"/>
              </a:lnSpc>
            </a:pPr>
            <a:r>
              <a:rPr lang="en-US" sz="4000">
                <a:solidFill>
                  <a:srgbClr val="FFFFFF"/>
                </a:solidFill>
                <a:latin typeface="DM Sans"/>
              </a:rPr>
              <a:t>Global,Regional,CountryAnalysis</a:t>
            </a:r>
          </a:p>
        </p:txBody>
      </p:sp>
      <p:sp>
        <p:nvSpPr>
          <p:cNvPr id="7" name="TextBox 7"/>
          <p:cNvSpPr txBox="1"/>
          <p:nvPr/>
        </p:nvSpPr>
        <p:spPr>
          <a:xfrm>
            <a:off x="323345" y="3324225"/>
            <a:ext cx="8820655" cy="3775457"/>
          </a:xfrm>
          <a:prstGeom prst="rect">
            <a:avLst/>
          </a:prstGeom>
        </p:spPr>
        <p:txBody>
          <a:bodyPr lIns="0" tIns="0" rIns="0" bIns="0" rtlCol="0" anchor="t">
            <a:spAutoFit/>
          </a:bodyPr>
          <a:lstStyle/>
          <a:p>
            <a:pPr>
              <a:lnSpc>
                <a:spcPts val="7349"/>
              </a:lnSpc>
            </a:pPr>
            <a:r>
              <a:rPr lang="en-US" sz="8000">
                <a:solidFill>
                  <a:srgbClr val="FFFFFF"/>
                </a:solidFill>
                <a:latin typeface="Canva Sans"/>
              </a:rPr>
              <a:t>GLOBAL </a:t>
            </a:r>
          </a:p>
          <a:p>
            <a:pPr>
              <a:lnSpc>
                <a:spcPts val="7349"/>
              </a:lnSpc>
            </a:pPr>
            <a:r>
              <a:rPr lang="en-US" sz="8000">
                <a:solidFill>
                  <a:srgbClr val="FFFFFF"/>
                </a:solidFill>
                <a:latin typeface="Canva Sans"/>
              </a:rPr>
              <a:t>COKING COAL</a:t>
            </a:r>
          </a:p>
          <a:p>
            <a:pPr>
              <a:lnSpc>
                <a:spcPts val="7349"/>
              </a:lnSpc>
            </a:pPr>
            <a:r>
              <a:rPr lang="en-US" sz="8000">
                <a:solidFill>
                  <a:srgbClr val="FFFFFF"/>
                </a:solidFill>
                <a:latin typeface="Canva Sans"/>
              </a:rPr>
              <a:t>MARKET REPORT </a:t>
            </a:r>
          </a:p>
          <a:p>
            <a:pPr>
              <a:lnSpc>
                <a:spcPts val="7349"/>
              </a:lnSpc>
            </a:pPr>
            <a:r>
              <a:rPr lang="en-US" sz="80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187778" y="1704776"/>
            <a:ext cx="16236544" cy="7553524"/>
            <a:chExt cx="4276291" cy="1989405"/>
          </a:xfrm>
        </p:grpSpPr>
        <p:sp>
          <p:nvSpPr>
            <p:cNvPr id="4" name="Freeform 4"/>
            <p:cNvSpPr/>
            <p:nvPr/>
          </p:nvSpPr>
          <p:spPr>
            <a:xfrm>
              <a:off x="0" y="0"/>
              <a:ext cx="4276291" cy="1989406"/>
            </a:xfrm>
            <a:custGeom>
              <a:rect l="l" t="t" r="r" b="b"/>
              <a:pathLst>
                <a:path w="4276291" h="1989406">
                  <a:moveTo>
                    <a:pt x="0" y="0"/>
                  </a:moveTo>
                  <a:lnTo>
                    <a:pt x="4276291" y="0"/>
                  </a:lnTo>
                  <a:lnTo>
                    <a:pt x="4276291" y="1989406"/>
                  </a:lnTo>
                  <a:lnTo>
                    <a:pt x="0" y="1989406"/>
                  </a:lnTo>
                  <a:close/>
                </a:path>
              </a:pathLst>
            </a:custGeom>
            <a:solidFill>
              <a:srgbClr val="000000">
                <a:alpha val="69804"/>
              </a:srgbClr>
            </a:solidFill>
          </p:spPr>
          <p:txBody>
            <a:bodyPr/>
            <a:lstStyle/>
            <a:p/>
          </p:txBody>
        </p:sp>
        <p:sp>
          <p:nvSpPr>
            <p:cNvPr id="5" name="TextBox 5"/>
            <p:cNvSpPr txBox="1"/>
            <p:nvPr/>
          </p:nvSpPr>
          <p:spPr>
            <a:xfrm>
              <a:off x="0" y="-47625"/>
              <a:ext cx="4276291" cy="2037030"/>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1413138" y="3081408"/>
            <a:ext cx="15846161" cy="5380990"/>
          </a:xfrm>
          <a:prstGeom prst="rect">
            <a:avLst/>
          </a:prstGeom>
        </p:spPr>
        <p:txBody>
          <a:bodyPr lIns="0" tIns="0" rIns="0" bIns="0" rtlCol="0" anchor="t">
            <a:spAutoFit/>
          </a:bodyPr>
          <a:lstStyle/>
          <a:p>
            <a:pPr>
              <a:lnSpc>
                <a:spcPts val="4759"/>
              </a:lnSpc>
              <a:spcBef>
                <a:spcPct val="0"/>
              </a:spcBef>
            </a:pPr>
            <a:r>
              <a:rPr lang="en-US" sz="3399">
                <a:solidFill>
                  <a:srgbClr val="FFFFFF"/>
                </a:solidFill>
                <a:latin typeface="Montserrat"/>
              </a:rPr>
              <a:t>The growing steel demand is an important factor driving the global coking coal market share growth. Coking coal is one of the main elements necessary for steel production. Steel is generally produced through the BF-BOF and EAF, whereas coking coal is required in both production methods. The increase in electricity production through renewable sources is still insufficient to meet the increase in electricity demand. It has forced utilities to opt for coal to bridge the gap between supply and demand, thereby increasing the demand for coking coal in the market.</a:t>
            </a:r>
          </a:p>
        </p:txBody>
      </p:sp>
      <p:sp>
        <p:nvSpPr>
          <p:cNvPr id="7" name="TextBox 7"/>
          <p:cNvSpPr txBox="1"/>
          <p:nvPr/>
        </p:nvSpPr>
        <p:spPr>
          <a:xfrm>
            <a:off x="5242146" y="2042495"/>
            <a:ext cx="8127807"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INTRODUCTION</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111"/>
            </a:stretch>
          </a:blipFill>
        </p:spPr>
        <p:txBody>
          <a:bodyPr/>
          <a:lstStyle/>
          <a:p/>
        </p:txBody>
      </p:sp>
      <p:grpSp>
        <p:nvGrpSpPr>
          <p:cNvPr id="3" name="Group 3"/>
          <p:cNvGrpSpPr/>
          <p:nvPr/>
        </p:nvGrpSpPr>
        <p:grpSpPr>
          <a:xfrm>
            <a:off x="9783741" y="4474778"/>
            <a:ext cx="8504259" cy="2574657"/>
            <a:chExt cx="860407" cy="260488"/>
          </a:xfrm>
        </p:grpSpPr>
        <p:sp>
          <p:nvSpPr>
            <p:cNvPr id="4" name="Freeform 4"/>
            <p:cNvSpPr/>
            <p:nvPr/>
          </p:nvSpPr>
          <p:spPr>
            <a:xfrm>
              <a:off x="0" y="0"/>
              <a:ext cx="860407" cy="260488"/>
            </a:xfrm>
            <a:custGeom>
              <a:rect l="l" t="t" r="r" b="b"/>
              <a:pathLst>
                <a:path w="860407" h="260488">
                  <a:moveTo>
                    <a:pt x="91036" y="0"/>
                  </a:moveTo>
                  <a:lnTo>
                    <a:pt x="769371" y="0"/>
                  </a:lnTo>
                  <a:cubicBezTo>
                    <a:pt x="819649" y="0"/>
                    <a:pt x="860407" y="40758"/>
                    <a:pt x="860407" y="91036"/>
                  </a:cubicBezTo>
                  <a:lnTo>
                    <a:pt x="860407" y="169452"/>
                  </a:lnTo>
                  <a:cubicBezTo>
                    <a:pt x="860407" y="219729"/>
                    <a:pt x="819649" y="260488"/>
                    <a:pt x="769371" y="260488"/>
                  </a:cubicBezTo>
                  <a:lnTo>
                    <a:pt x="91036" y="260488"/>
                  </a:lnTo>
                  <a:cubicBezTo>
                    <a:pt x="40758" y="260488"/>
                    <a:pt x="0" y="219729"/>
                    <a:pt x="0" y="169452"/>
                  </a:cubicBezTo>
                  <a:lnTo>
                    <a:pt x="0" y="91036"/>
                  </a:lnTo>
                  <a:cubicBezTo>
                    <a:pt x="0" y="40758"/>
                    <a:pt x="40758" y="0"/>
                    <a:pt x="91036" y="0"/>
                  </a:cubicBezTo>
                  <a:close/>
                </a:path>
              </a:pathLst>
            </a:custGeom>
            <a:solidFill>
              <a:srgbClr val="B0836B"/>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10133823" y="4791119"/>
            <a:ext cx="2077183" cy="2074587"/>
          </a:xfrm>
          <a:custGeom>
            <a:rect l="l" t="t" r="r" b="b"/>
            <a:pathLst>
              <a:path w="2077182" h="2074587">
                <a:moveTo>
                  <a:pt x="0" y="0"/>
                </a:moveTo>
                <a:lnTo>
                  <a:pt x="2077184" y="0"/>
                </a:lnTo>
                <a:lnTo>
                  <a:pt x="2077184" y="2074587"/>
                </a:lnTo>
                <a:lnTo>
                  <a:pt x="0" y="2074587"/>
                </a:lnTo>
                <a:lnTo>
                  <a:pt x="0" y="0"/>
                </a:lnTo>
                <a:close/>
              </a:path>
            </a:pathLst>
          </a:custGeom>
          <a:blipFill>
            <a:blip r:embed="rId3"/>
            <a:stretch>
              <a:fillRect/>
            </a:stretch>
          </a:blipFill>
        </p:spPr>
        <p:txBody>
          <a:bodyPr/>
          <a:lstStyle/>
          <a:p/>
        </p:txBody>
      </p:sp>
      <p:grpSp>
        <p:nvGrpSpPr>
          <p:cNvPr id="7" name="Group 7"/>
          <p:cNvGrpSpPr/>
          <p:nvPr/>
        </p:nvGrpSpPr>
        <p:grpSpPr>
          <a:xfrm>
            <a:off x="10085395" y="4708098"/>
            <a:ext cx="2046592" cy="2046592"/>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127587" y="0"/>
            <a:ext cx="18415588" cy="1372965"/>
            <a:chExt cx="4850196" cy="361604"/>
          </a:xfrm>
        </p:grpSpPr>
        <p:sp>
          <p:nvSpPr>
            <p:cNvPr id="11" name="Freeform 11"/>
            <p:cNvSpPr/>
            <p:nvPr/>
          </p:nvSpPr>
          <p:spPr>
            <a:xfrm>
              <a:off x="0" y="0"/>
              <a:ext cx="4850196" cy="361604"/>
            </a:xfrm>
            <a:custGeom>
              <a:rect l="l" t="t" r="r" b="b"/>
              <a:pathLst>
                <a:path w="4850196" h="361604">
                  <a:moveTo>
                    <a:pt x="0" y="0"/>
                  </a:moveTo>
                  <a:lnTo>
                    <a:pt x="4850196" y="0"/>
                  </a:lnTo>
                  <a:lnTo>
                    <a:pt x="4850196" y="361604"/>
                  </a:lnTo>
                  <a:lnTo>
                    <a:pt x="0" y="361604"/>
                  </a:lnTo>
                  <a:close/>
                </a:path>
              </a:pathLst>
            </a:custGeom>
            <a:solidFill>
              <a:srgbClr val="000000">
                <a:alpha val="69804"/>
              </a:srgbClr>
            </a:solidFill>
          </p:spPr>
          <p:txBody>
            <a:bodyPr/>
            <a:lstStyle/>
            <a:p/>
          </p:txBody>
        </p:sp>
        <p:sp>
          <p:nvSpPr>
            <p:cNvPr id="12" name="TextBox 12"/>
            <p:cNvSpPr txBox="1"/>
            <p:nvPr/>
          </p:nvSpPr>
          <p:spPr>
            <a:xfrm>
              <a:off x="0" y="-38100"/>
              <a:ext cx="4850196" cy="399704"/>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0359082" y="5230355"/>
            <a:ext cx="1499218" cy="1261031"/>
          </a:xfrm>
          <a:prstGeom prst="rect">
            <a:avLst/>
          </a:prstGeom>
        </p:spPr>
        <p:txBody>
          <a:bodyPr lIns="0" tIns="0" rIns="0" bIns="0" rtlCol="0" anchor="t">
            <a:spAutoFit/>
          </a:bodyPr>
          <a:lstStyle/>
          <a:p>
            <a:pPr algn="ctr">
              <a:lnSpc>
                <a:spcPts val="3002"/>
              </a:lnSpc>
            </a:pPr>
            <a:r>
              <a:rPr lang="en-US" sz="4414">
                <a:solidFill>
                  <a:srgbClr val="1E3048"/>
                </a:solidFill>
                <a:latin typeface="Poppins Bold"/>
              </a:rPr>
              <a:t>2024- 2031</a:t>
            </a:r>
          </a:p>
        </p:txBody>
      </p:sp>
      <p:sp>
        <p:nvSpPr>
          <p:cNvPr id="14" name="TextBox 14"/>
          <p:cNvSpPr txBox="1"/>
          <p:nvPr/>
        </p:nvSpPr>
        <p:spPr>
          <a:xfrm>
            <a:off x="12131986" y="4853961"/>
            <a:ext cx="5713953" cy="1699494"/>
          </a:xfrm>
          <a:prstGeom prst="rect">
            <a:avLst/>
          </a:prstGeom>
        </p:spPr>
        <p:txBody>
          <a:bodyPr lIns="0" tIns="0" rIns="0" bIns="0" rtlCol="0" anchor="t">
            <a:spAutoFit/>
          </a:bodyPr>
          <a:lstStyle/>
          <a:p>
            <a:pPr algn="ctr">
              <a:lnSpc>
                <a:spcPts val="6625"/>
              </a:lnSpc>
            </a:pPr>
            <a:r>
              <a:rPr lang="en-US" sz="4732">
                <a:solidFill>
                  <a:srgbClr val="FFFFFF"/>
                </a:solidFill>
                <a:latin typeface="Poppins"/>
              </a:rPr>
              <a:t>CAGR</a:t>
            </a:r>
          </a:p>
          <a:p>
            <a:pPr algn="ctr">
              <a:lnSpc>
                <a:spcPts val="6625"/>
              </a:lnSpc>
              <a:spcBef>
                <a:spcPct val="0"/>
              </a:spcBef>
            </a:pPr>
            <a:r>
              <a:rPr lang="en-US" sz="4732">
                <a:solidFill>
                  <a:srgbClr val="FFFFFF"/>
                </a:solidFill>
                <a:latin typeface="Poppins"/>
              </a:rPr>
              <a:t>5.00%</a:t>
            </a:r>
          </a:p>
        </p:txBody>
      </p:sp>
      <p:sp>
        <p:nvSpPr>
          <p:cNvPr id="15" name="TextBox 15"/>
          <p:cNvSpPr txBox="1"/>
          <p:nvPr/>
        </p:nvSpPr>
        <p:spPr>
          <a:xfrm>
            <a:off x="5162248" y="357870"/>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0" y="0"/>
            <a:ext cx="18288000" cy="1028700"/>
            <a:chExt cx="4816593" cy="270933"/>
          </a:xfrm>
        </p:grpSpPr>
        <p:sp>
          <p:nvSpPr>
            <p:cNvPr id="4" name="Freeform 4"/>
            <p:cNvSpPr/>
            <p:nvPr/>
          </p:nvSpPr>
          <p:spPr>
            <a:xfrm>
              <a:off x="0" y="0"/>
              <a:ext cx="4816592" cy="270933"/>
            </a:xfrm>
            <a:custGeom>
              <a:rect l="l" t="t" r="r" b="b"/>
              <a:pathLst>
                <a:path w="4816592" h="270933">
                  <a:moveTo>
                    <a:pt x="0" y="0"/>
                  </a:moveTo>
                  <a:lnTo>
                    <a:pt x="4816592" y="0"/>
                  </a:lnTo>
                  <a:lnTo>
                    <a:pt x="4816592" y="270933"/>
                  </a:lnTo>
                  <a:lnTo>
                    <a:pt x="0" y="270933"/>
                  </a:lnTo>
                  <a:close/>
                </a:path>
              </a:pathLst>
            </a:custGeom>
            <a:solidFill>
              <a:srgbClr val="000000">
                <a:alpha val="69804"/>
              </a:srgbClr>
            </a:solidFill>
          </p:spPr>
          <p:txBody>
            <a:bodyPr/>
            <a:lstStyle/>
            <a:p/>
          </p:txBody>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09094" y="2150357"/>
            <a:ext cx="6739217" cy="3360855"/>
            <a:chExt cx="9357879" cy="4666784"/>
          </a:xfrm>
        </p:grpSpPr>
        <p:sp>
          <p:nvSpPr>
            <p:cNvPr id="7" name="Freeform 7"/>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A6877B"/>
            </a:solidFill>
          </p:spPr>
          <p:txBody>
            <a:bodyPr/>
            <a:lstStyle/>
            <a:p/>
          </p:txBody>
        </p:sp>
      </p:grpSp>
      <p:grpSp>
        <p:nvGrpSpPr>
          <p:cNvPr id="8" name="Group 8"/>
          <p:cNvGrpSpPr/>
          <p:nvPr/>
        </p:nvGrpSpPr>
        <p:grpSpPr>
          <a:xfrm rot="5400000">
            <a:off x="1209232" y="2306860"/>
            <a:ext cx="740762" cy="3159226"/>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009094" y="5897445"/>
            <a:ext cx="6739217" cy="3360855"/>
            <a:chExt cx="9357879" cy="4666784"/>
          </a:xfrm>
        </p:grpSpPr>
        <p:sp>
          <p:nvSpPr>
            <p:cNvPr id="11" name="Freeform 11"/>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282C2F"/>
            </a:solidFill>
          </p:spPr>
          <p:txBody>
            <a:bodyPr/>
            <a:lstStyle/>
            <a:p/>
          </p:txBody>
        </p:sp>
      </p:grpSp>
      <p:grpSp>
        <p:nvGrpSpPr>
          <p:cNvPr id="12" name="Group 12"/>
          <p:cNvGrpSpPr/>
          <p:nvPr/>
        </p:nvGrpSpPr>
        <p:grpSpPr>
          <a:xfrm rot="5400000">
            <a:off x="1209232" y="6053949"/>
            <a:ext cx="740762" cy="3159226"/>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4" name="Group 14"/>
          <p:cNvGrpSpPr/>
          <p:nvPr/>
        </p:nvGrpSpPr>
        <p:grpSpPr>
          <a:xfrm>
            <a:off x="11548783" y="2150357"/>
            <a:ext cx="6739217" cy="3360855"/>
            <a:chExt cx="9357879" cy="4666784"/>
          </a:xfrm>
        </p:grpSpPr>
        <p:sp>
          <p:nvSpPr>
            <p:cNvPr id="15" name="Freeform 15"/>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824736"/>
            </a:solidFill>
          </p:spPr>
          <p:txBody>
            <a:bodyPr/>
            <a:lstStyle/>
            <a:p/>
          </p:txBody>
        </p:sp>
      </p:grpSp>
      <p:grpSp>
        <p:nvGrpSpPr>
          <p:cNvPr id="16" name="Group 16"/>
          <p:cNvGrpSpPr/>
          <p:nvPr/>
        </p:nvGrpSpPr>
        <p:grpSpPr>
          <a:xfrm rot="5400000">
            <a:off x="10748921" y="2306860"/>
            <a:ext cx="740762" cy="3159226"/>
            <a:chExt cx="3130550" cy="13351270"/>
          </a:xfrm>
        </p:grpSpPr>
        <p:sp>
          <p:nvSpPr>
            <p:cNvPr id="17" name="Freeform 17"/>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8" name="TextBox 18"/>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9" name="TextBox 19"/>
          <p:cNvSpPr txBox="1"/>
          <p:nvPr/>
        </p:nvSpPr>
        <p:spPr>
          <a:xfrm>
            <a:off x="224345" y="357816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Material Segment</a:t>
            </a:r>
          </a:p>
        </p:txBody>
      </p:sp>
      <p:sp>
        <p:nvSpPr>
          <p:cNvPr id="20" name="TextBox 20"/>
          <p:cNvSpPr txBox="1"/>
          <p:nvPr/>
        </p:nvSpPr>
        <p:spPr>
          <a:xfrm>
            <a:off x="3672802" y="3185131"/>
            <a:ext cx="4465522" cy="10477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Underground</a:t>
            </a:r>
          </a:p>
          <a:p>
            <a:pPr marL="647705" lvl="1" indent="-323852">
              <a:lnSpc>
                <a:spcPts val="4200"/>
              </a:lnSpc>
              <a:buFont typeface="Arial"/>
              <a:buChar char="•"/>
            </a:pPr>
            <a:r>
              <a:rPr lang="en-US" sz="3000">
                <a:solidFill>
                  <a:srgbClr val="FFFFFF"/>
                </a:solidFill>
                <a:latin typeface="Montserrat"/>
              </a:rPr>
              <a:t>Surface</a:t>
            </a:r>
          </a:p>
        </p:txBody>
      </p:sp>
      <p:sp>
        <p:nvSpPr>
          <p:cNvPr id="21" name="TextBox 21"/>
          <p:cNvSpPr txBox="1"/>
          <p:nvPr/>
        </p:nvSpPr>
        <p:spPr>
          <a:xfrm>
            <a:off x="224345" y="7349229"/>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Coal Type Segment</a:t>
            </a:r>
          </a:p>
        </p:txBody>
      </p:sp>
      <p:sp>
        <p:nvSpPr>
          <p:cNvPr id="22" name="TextBox 22"/>
          <p:cNvSpPr txBox="1"/>
          <p:nvPr/>
        </p:nvSpPr>
        <p:spPr>
          <a:xfrm>
            <a:off x="3381159" y="6758723"/>
            <a:ext cx="4465522" cy="15811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Anthracite</a:t>
            </a:r>
          </a:p>
          <a:p>
            <a:pPr marL="647705" lvl="1" indent="-323852">
              <a:lnSpc>
                <a:spcPts val="4200"/>
              </a:lnSpc>
              <a:buFont typeface="Arial"/>
              <a:buChar char="•"/>
            </a:pPr>
            <a:r>
              <a:rPr lang="en-US" sz="3000">
                <a:solidFill>
                  <a:srgbClr val="FFFFFF"/>
                </a:solidFill>
                <a:latin typeface="Montserrat"/>
              </a:rPr>
              <a:t>Bituminous</a:t>
            </a:r>
          </a:p>
          <a:p>
            <a:pPr marL="647705" lvl="1" indent="-323852">
              <a:lnSpc>
                <a:spcPts val="4200"/>
              </a:lnSpc>
              <a:buFont typeface="Arial"/>
              <a:buChar char="•"/>
            </a:pPr>
            <a:r>
              <a:rPr lang="en-US" sz="3000">
                <a:solidFill>
                  <a:srgbClr val="FFFFFF"/>
                </a:solidFill>
                <a:latin typeface="Montserrat"/>
              </a:rPr>
              <a:t>Sub-bituminous</a:t>
            </a:r>
          </a:p>
        </p:txBody>
      </p:sp>
      <p:sp>
        <p:nvSpPr>
          <p:cNvPr id="23" name="TextBox 23"/>
          <p:cNvSpPr txBox="1"/>
          <p:nvPr/>
        </p:nvSpPr>
        <p:spPr>
          <a:xfrm>
            <a:off x="9764034" y="3522477"/>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Refining Process Segment </a:t>
            </a:r>
          </a:p>
        </p:txBody>
      </p:sp>
      <p:sp>
        <p:nvSpPr>
          <p:cNvPr id="24" name="TextBox 24"/>
          <p:cNvSpPr txBox="1"/>
          <p:nvPr/>
        </p:nvSpPr>
        <p:spPr>
          <a:xfrm>
            <a:off x="13213265" y="2918431"/>
            <a:ext cx="5001022" cy="15811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Crushing</a:t>
            </a:r>
          </a:p>
          <a:p>
            <a:pPr marL="647705" lvl="1" indent="-323852">
              <a:lnSpc>
                <a:spcPts val="4200"/>
              </a:lnSpc>
              <a:buFont typeface="Arial"/>
              <a:buChar char="•"/>
            </a:pPr>
            <a:r>
              <a:rPr lang="en-US" sz="3000">
                <a:solidFill>
                  <a:srgbClr val="FFFFFF"/>
                </a:solidFill>
                <a:latin typeface="Montserrat"/>
              </a:rPr>
              <a:t>Washing</a:t>
            </a:r>
          </a:p>
          <a:p>
            <a:pPr marL="647705" lvl="1" indent="-323852">
              <a:lnSpc>
                <a:spcPts val="4200"/>
              </a:lnSpc>
              <a:buFont typeface="Arial"/>
              <a:buChar char="•"/>
            </a:pPr>
            <a:r>
              <a:rPr lang="en-US" sz="3000">
                <a:solidFill>
                  <a:srgbClr val="FFFFFF"/>
                </a:solidFill>
                <a:latin typeface="Montserrat"/>
              </a:rPr>
              <a:t>Screening</a:t>
            </a:r>
          </a:p>
        </p:txBody>
      </p:sp>
      <p:grpSp>
        <p:nvGrpSpPr>
          <p:cNvPr id="25" name="Group 25"/>
          <p:cNvGrpSpPr/>
          <p:nvPr/>
        </p:nvGrpSpPr>
        <p:grpSpPr>
          <a:xfrm>
            <a:off x="11548783" y="5953134"/>
            <a:ext cx="6739217" cy="3360855"/>
            <a:chExt cx="9357879" cy="4666784"/>
          </a:xfrm>
        </p:grpSpPr>
        <p:sp>
          <p:nvSpPr>
            <p:cNvPr id="26" name="Freeform 26"/>
            <p:cNvSpPr/>
            <p:nvPr/>
          </p:nvSpPr>
          <p:spPr>
            <a:xfrm>
              <a:off x="0" y="0"/>
              <a:ext cx="9357879" cy="4666785"/>
            </a:xfrm>
            <a:custGeom>
              <a:rect l="l" t="t" r="r" b="b"/>
              <a:pathLst>
                <a:path w="9357879" h="4666785">
                  <a:moveTo>
                    <a:pt x="9233419" y="4666785"/>
                  </a:moveTo>
                  <a:lnTo>
                    <a:pt x="124460" y="4666785"/>
                  </a:lnTo>
                  <a:cubicBezTo>
                    <a:pt x="55880" y="4666785"/>
                    <a:pt x="0" y="4610905"/>
                    <a:pt x="0" y="4542324"/>
                  </a:cubicBezTo>
                  <a:lnTo>
                    <a:pt x="0" y="124460"/>
                  </a:lnTo>
                  <a:cubicBezTo>
                    <a:pt x="0" y="55880"/>
                    <a:pt x="55880" y="0"/>
                    <a:pt x="124460" y="0"/>
                  </a:cubicBezTo>
                  <a:lnTo>
                    <a:pt x="9233419" y="0"/>
                  </a:lnTo>
                  <a:cubicBezTo>
                    <a:pt x="9301999" y="0"/>
                    <a:pt x="9357879" y="55880"/>
                    <a:pt x="9357879" y="124460"/>
                  </a:cubicBezTo>
                  <a:lnTo>
                    <a:pt x="9357879" y="4542325"/>
                  </a:lnTo>
                  <a:cubicBezTo>
                    <a:pt x="9357879" y="4610905"/>
                    <a:pt x="9301999" y="4666785"/>
                    <a:pt x="9233419" y="4666785"/>
                  </a:cubicBezTo>
                  <a:close/>
                </a:path>
              </a:pathLst>
            </a:custGeom>
            <a:solidFill>
              <a:srgbClr val="46494C"/>
            </a:solidFill>
          </p:spPr>
          <p:txBody>
            <a:bodyPr/>
            <a:lstStyle/>
            <a:p/>
          </p:txBody>
        </p:sp>
      </p:grpSp>
      <p:grpSp>
        <p:nvGrpSpPr>
          <p:cNvPr id="27" name="Group 27"/>
          <p:cNvGrpSpPr/>
          <p:nvPr/>
        </p:nvGrpSpPr>
        <p:grpSpPr>
          <a:xfrm rot="5400000">
            <a:off x="10748921" y="6109638"/>
            <a:ext cx="740762" cy="3159226"/>
            <a:chExt cx="3130550" cy="13351270"/>
          </a:xfrm>
        </p:grpSpPr>
        <p:sp>
          <p:nvSpPr>
            <p:cNvPr id="28" name="Freeform 28"/>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9" name="TextBox 29"/>
          <p:cNvSpPr txBox="1"/>
          <p:nvPr/>
        </p:nvSpPr>
        <p:spPr>
          <a:xfrm>
            <a:off x="9764034" y="7325255"/>
            <a:ext cx="2710536" cy="654714"/>
          </a:xfrm>
          <a:prstGeom prst="rect">
            <a:avLst/>
          </a:prstGeom>
        </p:spPr>
        <p:txBody>
          <a:bodyPr lIns="0" tIns="0" rIns="0" bIns="0" rtlCol="0" anchor="t">
            <a:spAutoFit/>
          </a:bodyPr>
          <a:lstStyle/>
          <a:p>
            <a:pPr algn="ctr">
              <a:lnSpc>
                <a:spcPts val="2539"/>
              </a:lnSpc>
            </a:pPr>
            <a:r>
              <a:rPr lang="en-US" sz="2513">
                <a:solidFill>
                  <a:srgbClr val="43B4BE"/>
                </a:solidFill>
                <a:latin typeface="Montserrat Classic"/>
              </a:rPr>
              <a:t>Application Segment</a:t>
            </a:r>
          </a:p>
        </p:txBody>
      </p:sp>
      <p:sp>
        <p:nvSpPr>
          <p:cNvPr id="30" name="TextBox 30"/>
          <p:cNvSpPr txBox="1"/>
          <p:nvPr/>
        </p:nvSpPr>
        <p:spPr>
          <a:xfrm>
            <a:off x="12793778" y="6547712"/>
            <a:ext cx="5001022" cy="1581149"/>
          </a:xfrm>
          <a:prstGeom prst="rect">
            <a:avLst/>
          </a:prstGeom>
        </p:spPr>
        <p:txBody>
          <a:bodyPr lIns="0" tIns="0" rIns="0" bIns="0" rtlCol="0" anchor="t">
            <a:spAutoFit/>
          </a:bodyPr>
          <a:lstStyle/>
          <a:p>
            <a:pPr marL="647705" lvl="1" indent="-323852">
              <a:lnSpc>
                <a:spcPts val="4200"/>
              </a:lnSpc>
              <a:buFont typeface="Arial"/>
              <a:buChar char="•"/>
            </a:pPr>
            <a:r>
              <a:rPr lang="en-US" sz="3000">
                <a:solidFill>
                  <a:srgbClr val="FFFFFF"/>
                </a:solidFill>
                <a:latin typeface="Montserrat"/>
              </a:rPr>
              <a:t>Steel Production</a:t>
            </a:r>
          </a:p>
          <a:p>
            <a:pPr marL="647705" lvl="1" indent="-323852">
              <a:lnSpc>
                <a:spcPts val="4200"/>
              </a:lnSpc>
              <a:buFont typeface="Arial"/>
              <a:buChar char="•"/>
            </a:pPr>
            <a:r>
              <a:rPr lang="en-US" sz="3000">
                <a:solidFill>
                  <a:srgbClr val="FFFFFF"/>
                </a:solidFill>
                <a:latin typeface="Montserrat"/>
              </a:rPr>
              <a:t>Smelting</a:t>
            </a:r>
          </a:p>
          <a:p>
            <a:pPr marL="647705" lvl="1" indent="-323852">
              <a:lnSpc>
                <a:spcPts val="4200"/>
              </a:lnSpc>
              <a:buFont typeface="Arial"/>
              <a:buChar char="•"/>
            </a:pPr>
            <a:r>
              <a:rPr lang="en-US" sz="3000">
                <a:solidFill>
                  <a:srgbClr val="FFFFFF"/>
                </a:solidFill>
                <a:latin typeface="Montserrat"/>
              </a:rPr>
              <a:t>Sintering</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319966"/>
            <a:ext cx="10852689" cy="8967034"/>
          </a:xfrm>
          <a:custGeom>
            <a:rect l="l" t="t" r="r" b="b"/>
            <a:pathLst>
              <a:path w="10852689" h="8967034">
                <a:moveTo>
                  <a:pt x="0" y="0"/>
                </a:moveTo>
                <a:lnTo>
                  <a:pt x="10852689" y="0"/>
                </a:lnTo>
                <a:lnTo>
                  <a:pt x="10852689" y="8967034"/>
                </a:lnTo>
                <a:lnTo>
                  <a:pt x="0" y="89670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170173" y="5153025"/>
            <a:ext cx="8326512" cy="1765671"/>
          </a:xfrm>
          <a:prstGeom prst="rect">
            <a:avLst/>
          </a:prstGeom>
        </p:spPr>
        <p:txBody>
          <a:bodyPr lIns="0" tIns="0" rIns="0" bIns="0" rtlCol="0" anchor="t">
            <a:spAutoFit/>
          </a:bodyPr>
          <a:lstStyle/>
          <a:p>
            <a:pPr algn="ctr">
              <a:lnSpc>
                <a:spcPts val="6938"/>
              </a:lnSpc>
            </a:pPr>
            <a:r>
              <a:rPr lang="en-US" sz="5930">
                <a:solidFill>
                  <a:srgbClr val="000000"/>
                </a:solidFill>
                <a:latin typeface="Montserrat"/>
              </a:rPr>
              <a:t>North America</a:t>
            </a:r>
          </a:p>
          <a:p>
            <a:pPr algn="ctr">
              <a:lnSpc>
                <a:spcPts val="6938"/>
              </a:lnSpc>
            </a:pPr>
            <a:r>
              <a:rPr lang="en-US" sz="5930">
                <a:solidFill>
                  <a:srgbClr val="000000"/>
                </a:solidFill>
                <a:latin typeface="Montserrat"/>
              </a:rPr>
              <a:t>40%</a:t>
            </a:r>
          </a:p>
        </p:txBody>
      </p:sp>
      <p:sp>
        <p:nvSpPr>
          <p:cNvPr id="4" name="TextBox 4"/>
          <p:cNvSpPr txBox="1"/>
          <p:nvPr/>
        </p:nvSpPr>
        <p:spPr>
          <a:xfrm>
            <a:off x="135983" y="299719"/>
            <a:ext cx="18016034" cy="752476"/>
          </a:xfrm>
          <a:prstGeom prst="rect">
            <a:avLst/>
          </a:prstGeom>
        </p:spPr>
        <p:txBody>
          <a:bodyPr lIns="0" tIns="0" rIns="0" bIns="0" rtlCol="0" anchor="t">
            <a:spAutoFit/>
          </a:bodyPr>
          <a:lstStyle/>
          <a:p>
            <a:pPr algn="ctr">
              <a:lnSpc>
                <a:spcPts val="6299"/>
              </a:lnSpc>
              <a:spcBef>
                <a:spcPct val="0"/>
              </a:spcBef>
            </a:pPr>
            <a:r>
              <a:rPr lang="en-US" sz="4499" spc="143">
                <a:solidFill>
                  <a:srgbClr val="000000"/>
                </a:solidFill>
                <a:latin typeface="Canva Sans"/>
              </a:rPr>
              <a:t>Global Coking Coal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85109" b="-39748"/>
            </a:stretch>
          </a:blipFill>
        </p:spPr>
        <p:txBody>
          <a:bodyPr/>
          <a:lstStyle/>
          <a:p/>
        </p:txBody>
      </p:sp>
      <p:grpSp>
        <p:nvGrpSpPr>
          <p:cNvPr id="3" name="Group 3"/>
          <p:cNvGrpSpPr/>
          <p:nvPr/>
        </p:nvGrpSpPr>
        <p:grpSpPr>
          <a:xfrm>
            <a:off x="4836601" y="5354498"/>
            <a:ext cx="9584840" cy="3323397"/>
            <a:chExt cx="7487197" cy="2596071"/>
          </a:xfrm>
        </p:grpSpPr>
        <p:sp>
          <p:nvSpPr>
            <p:cNvPr id="4" name="Freeform 4"/>
            <p:cNvSpPr/>
            <p:nvPr/>
          </p:nvSpPr>
          <p:spPr>
            <a:xfrm>
              <a:off x="0" y="0"/>
              <a:ext cx="7487197" cy="2596072"/>
            </a:xfrm>
            <a:custGeom>
              <a:rect l="l" t="t" r="r" b="b"/>
              <a:pathLst>
                <a:path w="7487197" h="2596072">
                  <a:moveTo>
                    <a:pt x="7362737" y="2596071"/>
                  </a:moveTo>
                  <a:lnTo>
                    <a:pt x="124460" y="2596071"/>
                  </a:lnTo>
                  <a:cubicBezTo>
                    <a:pt x="55880" y="2596071"/>
                    <a:pt x="0" y="2540191"/>
                    <a:pt x="0" y="2471611"/>
                  </a:cubicBezTo>
                  <a:lnTo>
                    <a:pt x="0" y="124460"/>
                  </a:lnTo>
                  <a:cubicBezTo>
                    <a:pt x="0" y="55880"/>
                    <a:pt x="55880" y="0"/>
                    <a:pt x="124460" y="0"/>
                  </a:cubicBezTo>
                  <a:lnTo>
                    <a:pt x="7362737" y="0"/>
                  </a:lnTo>
                  <a:cubicBezTo>
                    <a:pt x="7431317" y="0"/>
                    <a:pt x="7487197" y="55880"/>
                    <a:pt x="7487197" y="124460"/>
                  </a:cubicBezTo>
                  <a:lnTo>
                    <a:pt x="7487197" y="2471612"/>
                  </a:lnTo>
                  <a:cubicBezTo>
                    <a:pt x="7487197" y="2540191"/>
                    <a:pt x="7431317" y="2596072"/>
                    <a:pt x="7362737" y="2596072"/>
                  </a:cubicBezTo>
                  <a:close/>
                </a:path>
              </a:pathLst>
            </a:custGeom>
            <a:solidFill>
              <a:srgbClr val="303031"/>
            </a:solidFill>
          </p:spPr>
          <p:txBody>
            <a:bodyPr/>
            <a:lstStyle/>
            <a:p/>
          </p:txBody>
        </p:sp>
      </p:grpSp>
      <p:grpSp>
        <p:nvGrpSpPr>
          <p:cNvPr id="5" name="Group 5"/>
          <p:cNvGrpSpPr/>
          <p:nvPr/>
        </p:nvGrpSpPr>
        <p:grpSpPr>
          <a:xfrm>
            <a:off x="4836601" y="1609104"/>
            <a:ext cx="9584840" cy="3336709"/>
            <a:chExt cx="7487197" cy="2606470"/>
          </a:xfrm>
        </p:grpSpPr>
        <p:sp>
          <p:nvSpPr>
            <p:cNvPr id="6" name="Freeform 6"/>
            <p:cNvSpPr/>
            <p:nvPr/>
          </p:nvSpPr>
          <p:spPr>
            <a:xfrm>
              <a:off x="0" y="0"/>
              <a:ext cx="7487197" cy="2606470"/>
            </a:xfrm>
            <a:custGeom>
              <a:rect l="l" t="t" r="r" b="b"/>
              <a:pathLst>
                <a:path w="7487197" h="2606470">
                  <a:moveTo>
                    <a:pt x="7362737" y="2606470"/>
                  </a:moveTo>
                  <a:lnTo>
                    <a:pt x="124460" y="2606470"/>
                  </a:lnTo>
                  <a:cubicBezTo>
                    <a:pt x="55880" y="2606470"/>
                    <a:pt x="0" y="2550590"/>
                    <a:pt x="0" y="2482010"/>
                  </a:cubicBezTo>
                  <a:lnTo>
                    <a:pt x="0" y="124460"/>
                  </a:lnTo>
                  <a:cubicBezTo>
                    <a:pt x="0" y="55880"/>
                    <a:pt x="55880" y="0"/>
                    <a:pt x="124460" y="0"/>
                  </a:cubicBezTo>
                  <a:lnTo>
                    <a:pt x="7362737" y="0"/>
                  </a:lnTo>
                  <a:cubicBezTo>
                    <a:pt x="7431317" y="0"/>
                    <a:pt x="7487197" y="55880"/>
                    <a:pt x="7487197" y="124460"/>
                  </a:cubicBezTo>
                  <a:lnTo>
                    <a:pt x="7487197" y="2482010"/>
                  </a:lnTo>
                  <a:cubicBezTo>
                    <a:pt x="7487197" y="2550590"/>
                    <a:pt x="7431317" y="2606470"/>
                    <a:pt x="7362737" y="2606470"/>
                  </a:cubicBezTo>
                  <a:close/>
                </a:path>
              </a:pathLst>
            </a:custGeom>
            <a:solidFill>
              <a:srgbClr val="9E3718"/>
            </a:solidFill>
          </p:spPr>
          <p:txBody>
            <a:bodyPr/>
            <a:lstStyle/>
            <a:p/>
          </p:txBody>
        </p:sp>
      </p:grpSp>
      <p:grpSp>
        <p:nvGrpSpPr>
          <p:cNvPr id="7" name="Group 7"/>
          <p:cNvGrpSpPr/>
          <p:nvPr/>
        </p:nvGrpSpPr>
        <p:grpSpPr>
          <a:xfrm>
            <a:off x="3322527" y="2214518"/>
            <a:ext cx="2745231" cy="2231380"/>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303031"/>
            </a:solidFill>
          </p:spPr>
          <p:txBody>
            <a:bodyPr/>
            <a:lstStyle/>
            <a:p/>
          </p:txBody>
        </p:sp>
      </p:grpSp>
      <p:grpSp>
        <p:nvGrpSpPr>
          <p:cNvPr id="9" name="Group 9"/>
          <p:cNvGrpSpPr/>
          <p:nvPr/>
        </p:nvGrpSpPr>
        <p:grpSpPr>
          <a:xfrm>
            <a:off x="3322527" y="5928554"/>
            <a:ext cx="2745231" cy="2231380"/>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9E3718"/>
            </a:solidFill>
          </p:spPr>
          <p:txBody>
            <a:bodyPr/>
            <a:lstStyle/>
            <a:p/>
          </p:txBody>
        </p:sp>
      </p:grpSp>
      <p:grpSp>
        <p:nvGrpSpPr>
          <p:cNvPr id="11" name="Group 11"/>
          <p:cNvGrpSpPr>
            <a:grpSpLocks noChangeAspect="1"/>
          </p:cNvGrpSpPr>
          <p:nvPr/>
        </p:nvGrpSpPr>
        <p:grpSpPr>
          <a:xfrm rot="5400000">
            <a:off x="5937772" y="3007283"/>
            <a:ext cx="745786" cy="645850"/>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303031"/>
            </a:solidFill>
          </p:spPr>
          <p:txBody>
            <a:bodyPr/>
            <a:lstStyle/>
            <a:p/>
          </p:txBody>
        </p:sp>
      </p:grpSp>
      <p:grpSp>
        <p:nvGrpSpPr>
          <p:cNvPr id="13" name="Group 13"/>
          <p:cNvGrpSpPr>
            <a:grpSpLocks noChangeAspect="1"/>
          </p:cNvGrpSpPr>
          <p:nvPr/>
        </p:nvGrpSpPr>
        <p:grpSpPr>
          <a:xfrm rot="5400000">
            <a:off x="5937772" y="6721319"/>
            <a:ext cx="745786" cy="645850"/>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9E3718"/>
            </a:solidFill>
          </p:spPr>
          <p:txBody>
            <a:bodyPr/>
            <a:lstStyle/>
            <a:p/>
          </p:txBody>
        </p:sp>
      </p:grpSp>
      <p:sp>
        <p:nvSpPr>
          <p:cNvPr id="15" name="TextBox 15"/>
          <p:cNvSpPr txBox="1"/>
          <p:nvPr/>
        </p:nvSpPr>
        <p:spPr>
          <a:xfrm>
            <a:off x="3525425" y="3147050"/>
            <a:ext cx="2462316"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Drivers</a:t>
            </a:r>
          </a:p>
        </p:txBody>
      </p:sp>
      <p:sp>
        <p:nvSpPr>
          <p:cNvPr id="16" name="TextBox 16"/>
          <p:cNvSpPr txBox="1"/>
          <p:nvPr/>
        </p:nvSpPr>
        <p:spPr>
          <a:xfrm>
            <a:off x="3322527" y="6768037"/>
            <a:ext cx="3028147" cy="578786"/>
          </a:xfrm>
          <a:prstGeom prst="rect">
            <a:avLst/>
          </a:prstGeom>
        </p:spPr>
        <p:txBody>
          <a:bodyPr lIns="0" tIns="0" rIns="0" bIns="0" rtlCol="0" anchor="t">
            <a:spAutoFit/>
          </a:bodyPr>
          <a:lstStyle/>
          <a:p>
            <a:pPr algn="ctr">
              <a:lnSpc>
                <a:spcPts val="4783"/>
              </a:lnSpc>
              <a:spcBef>
                <a:spcPct val="0"/>
              </a:spcBef>
            </a:pPr>
            <a:r>
              <a:rPr lang="en-US" sz="3416" spc="109">
                <a:solidFill>
                  <a:srgbClr val="FFFFFF"/>
                </a:solidFill>
                <a:latin typeface="Garet Bold"/>
              </a:rPr>
              <a:t>Restraints</a:t>
            </a:r>
          </a:p>
        </p:txBody>
      </p:sp>
      <p:sp>
        <p:nvSpPr>
          <p:cNvPr id="17" name="TextBox 17"/>
          <p:cNvSpPr txBox="1"/>
          <p:nvPr/>
        </p:nvSpPr>
        <p:spPr>
          <a:xfrm>
            <a:off x="6633590" y="1871569"/>
            <a:ext cx="7787851" cy="2868930"/>
          </a:xfrm>
          <a:prstGeom prst="rect">
            <a:avLst/>
          </a:prstGeom>
        </p:spPr>
        <p:txBody>
          <a:bodyPr lIns="0" tIns="0" rIns="0" bIns="0" rtlCol="0" anchor="t">
            <a:spAutoFit/>
          </a:bodyPr>
          <a:lstStyle/>
          <a:p>
            <a:pPr marL="777240" lvl="1" indent="-388620">
              <a:lnSpc>
                <a:spcPts val="3780"/>
              </a:lnSpc>
              <a:buFont typeface="Arial"/>
              <a:buChar char="•"/>
            </a:pPr>
            <a:r>
              <a:rPr lang="en-US" sz="3600" spc="115">
                <a:solidFill>
                  <a:srgbClr val="FFFFFF"/>
                </a:solidFill>
                <a:latin typeface="Barlow"/>
              </a:rPr>
              <a:t>Growing Demand from Steel Industry to Increase the Demand Globally</a:t>
            </a:r>
          </a:p>
          <a:p>
            <a:pPr marL="777240" lvl="1" indent="-388620">
              <a:lnSpc>
                <a:spcPts val="3780"/>
              </a:lnSpc>
              <a:buFont typeface="Arial"/>
              <a:buChar char="•"/>
            </a:pPr>
            <a:r>
              <a:rPr lang="en-US" sz="3600" spc="115">
                <a:solidFill>
                  <a:srgbClr val="FFFFFF"/>
                </a:solidFill>
                <a:latin typeface="Barlow"/>
              </a:rPr>
              <a:t>Growing Urbanization and Industrialization to Propel Market Growth</a:t>
            </a:r>
          </a:p>
        </p:txBody>
      </p:sp>
      <p:sp>
        <p:nvSpPr>
          <p:cNvPr id="18" name="TextBox 18"/>
          <p:cNvSpPr txBox="1"/>
          <p:nvPr/>
        </p:nvSpPr>
        <p:spPr>
          <a:xfrm>
            <a:off x="7067518" y="6529894"/>
            <a:ext cx="7071007" cy="1076325"/>
          </a:xfrm>
          <a:prstGeom prst="rect">
            <a:avLst/>
          </a:prstGeom>
        </p:spPr>
        <p:txBody>
          <a:bodyPr lIns="0" tIns="0" rIns="0" bIns="0" rtlCol="0" anchor="t">
            <a:spAutoFit/>
          </a:bodyPr>
          <a:lstStyle/>
          <a:p>
            <a:pPr>
              <a:lnSpc>
                <a:spcPts val="4199"/>
              </a:lnSpc>
            </a:pPr>
            <a:r>
              <a:rPr lang="en-US" sz="3999" spc="127">
                <a:solidFill>
                  <a:srgbClr val="FFFFFF"/>
                </a:solidFill>
                <a:latin typeface="Barlow"/>
              </a:rPr>
              <a:t>Environmental Concerns and Regulations to Limit the Sales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3952" b="-4158"/>
            </a:stretch>
          </a:blipFill>
        </p:spPr>
        <p:txBody>
          <a:bodyPr/>
          <a:lstStyle/>
          <a:p/>
        </p:txBody>
      </p:sp>
      <p:grpSp>
        <p:nvGrpSpPr>
          <p:cNvPr id="3" name="Group 3"/>
          <p:cNvGrpSpPr/>
          <p:nvPr/>
        </p:nvGrpSpPr>
        <p:grpSpPr>
          <a:xfrm>
            <a:off x="1290858" y="1413128"/>
            <a:ext cx="15706285" cy="7845172"/>
            <a:chExt cx="4136635" cy="2066218"/>
          </a:xfrm>
        </p:grpSpPr>
        <p:sp>
          <p:nvSpPr>
            <p:cNvPr id="4" name="Freeform 4"/>
            <p:cNvSpPr/>
            <p:nvPr/>
          </p:nvSpPr>
          <p:spPr>
            <a:xfrm>
              <a:off x="0" y="0"/>
              <a:ext cx="4136635" cy="2066218"/>
            </a:xfrm>
            <a:custGeom>
              <a:rect l="l" t="t" r="r" b="b"/>
              <a:pathLst>
                <a:path w="4136634" h="2066218">
                  <a:moveTo>
                    <a:pt x="0" y="0"/>
                  </a:moveTo>
                  <a:lnTo>
                    <a:pt x="4136635" y="0"/>
                  </a:lnTo>
                  <a:lnTo>
                    <a:pt x="4136635" y="2066218"/>
                  </a:lnTo>
                  <a:lnTo>
                    <a:pt x="0" y="2066218"/>
                  </a:lnTo>
                  <a:close/>
                </a:path>
              </a:pathLst>
            </a:custGeom>
            <a:solidFill>
              <a:srgbClr val="000000">
                <a:alpha val="60000"/>
              </a:srgbClr>
            </a:solidFill>
          </p:spPr>
          <p:txBody>
            <a:bodyPr/>
            <a:lstStyle/>
            <a:p/>
          </p:txBody>
        </p:sp>
        <p:sp>
          <p:nvSpPr>
            <p:cNvPr id="5" name="TextBox 5"/>
            <p:cNvSpPr txBox="1"/>
            <p:nvPr/>
          </p:nvSpPr>
          <p:spPr>
            <a:xfrm>
              <a:off x="0" y="-38100"/>
              <a:ext cx="4136635" cy="210431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549361" y="1870155"/>
            <a:ext cx="9242305" cy="832485"/>
          </a:xfrm>
          <a:prstGeom prst="rect">
            <a:avLst/>
          </a:prstGeom>
        </p:spPr>
        <p:txBody>
          <a:bodyPr lIns="0" tIns="0" rIns="0" bIns="0" rtlCol="0" anchor="t">
            <a:spAutoFit/>
          </a:bodyPr>
          <a:lstStyle/>
          <a:p>
            <a:pPr algn="ctr">
              <a:lnSpc>
                <a:spcPts val="6419"/>
              </a:lnSpc>
            </a:pPr>
            <a:r>
              <a:rPr lang="en-US" sz="5999">
                <a:solidFill>
                  <a:srgbClr val="FFFFFF"/>
                </a:solidFill>
                <a:latin typeface="Canva Sans"/>
              </a:rPr>
              <a:t>AUTHOR'S PERSPECTIVE</a:t>
            </a:r>
          </a:p>
        </p:txBody>
      </p:sp>
      <p:sp>
        <p:nvSpPr>
          <p:cNvPr id="7" name="TextBox 7"/>
          <p:cNvSpPr txBox="1"/>
          <p:nvPr/>
        </p:nvSpPr>
        <p:spPr>
          <a:xfrm>
            <a:off x="1493845" y="3050547"/>
            <a:ext cx="15353337" cy="5380990"/>
          </a:xfrm>
          <a:prstGeom prst="rect">
            <a:avLst/>
          </a:prstGeom>
        </p:spPr>
        <p:txBody>
          <a:bodyPr lIns="0" tIns="0" rIns="0" bIns="0" rtlCol="0" anchor="t">
            <a:spAutoFit/>
          </a:bodyPr>
          <a:lstStyle/>
          <a:p>
            <a:pPr marL="734063" lvl="1" indent="-367031">
              <a:lnSpc>
                <a:spcPts val="4760"/>
              </a:lnSpc>
              <a:buFont typeface="Arial"/>
              <a:buChar char="•"/>
            </a:pPr>
            <a:r>
              <a:rPr lang="en-US" sz="3400">
                <a:solidFill>
                  <a:srgbClr val="FFFFFF"/>
                </a:solidFill>
                <a:latin typeface="Montserrat"/>
              </a:rPr>
              <a:t>The global Coking Coal market will expand significantly by 5.00%CAGR between 2024 to 2031.</a:t>
            </a:r>
          </a:p>
          <a:p>
            <a:pPr marL="734063" lvl="1" indent="-367031">
              <a:lnSpc>
                <a:spcPts val="4760"/>
              </a:lnSpc>
              <a:buFont typeface="Arial"/>
              <a:buChar char="•"/>
            </a:pPr>
            <a:r>
              <a:rPr lang="en-US" sz="3400">
                <a:solidFill>
                  <a:srgbClr val="FFFFFF"/>
                </a:solidFill>
                <a:latin typeface="Montserrat"/>
              </a:rPr>
              <a:t>Surface mining is the dominant method. Surface mining, also known as open-pit mining, involves the extraction of coal from the surface of the earth.</a:t>
            </a:r>
          </a:p>
          <a:p>
            <a:pPr marL="734063" lvl="1" indent="-367031">
              <a:lnSpc>
                <a:spcPts val="4760"/>
              </a:lnSpc>
              <a:buFont typeface="Arial"/>
              <a:buChar char="•"/>
            </a:pPr>
            <a:r>
              <a:rPr lang="en-US" sz="3400">
                <a:solidFill>
                  <a:srgbClr val="FFFFFF"/>
                </a:solidFill>
                <a:latin typeface="Montserrat"/>
              </a:rPr>
              <a:t>Bituminous coal is the dominant coal type. Bituminous coal is widely used in steel production due to its high carbon content, which makes it ideal for producing coke, a key ingredient in the steelmaking process.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3855357"/>
            <a:ext cx="10554276" cy="6453206"/>
          </a:xfrm>
          <a:custGeom>
            <a:rect l="l" t="t" r="r" b="b"/>
            <a:pathLst>
              <a:path w="10554276" h="6453206">
                <a:moveTo>
                  <a:pt x="0" y="0"/>
                </a:moveTo>
                <a:lnTo>
                  <a:pt x="10554276" y="0"/>
                </a:lnTo>
                <a:lnTo>
                  <a:pt x="10554276" y="6453206"/>
                </a:lnTo>
                <a:lnTo>
                  <a:pt x="0" y="6453206"/>
                </a:lnTo>
                <a:lnTo>
                  <a:pt x="0" y="0"/>
                </a:lnTo>
                <a:close/>
              </a:path>
            </a:pathLst>
          </a:custGeom>
          <a:blipFill>
            <a:blip r:embed="rId2"/>
            <a:stretch>
              <a:fillRect r="-7033"/>
            </a:stretch>
          </a:blipFill>
        </p:spPr>
        <p:txBody>
          <a:bodyPr/>
          <a:lstStyle/>
          <a:p/>
        </p:txBody>
      </p:sp>
      <p:sp>
        <p:nvSpPr>
          <p:cNvPr id="3" name="Freeform 3"/>
          <p:cNvSpPr/>
          <p:nvPr/>
        </p:nvSpPr>
        <p:spPr>
          <a:xfrm>
            <a:off x="416590" y="2093899"/>
            <a:ext cx="5299243" cy="1145961"/>
          </a:xfrm>
          <a:custGeom>
            <a:rect l="l" t="t" r="r" b="b"/>
            <a:pathLst>
              <a:path w="5299243" h="1145961">
                <a:moveTo>
                  <a:pt x="0" y="0"/>
                </a:moveTo>
                <a:lnTo>
                  <a:pt x="5299243" y="0"/>
                </a:lnTo>
                <a:lnTo>
                  <a:pt x="5299243" y="1145961"/>
                </a:lnTo>
                <a:lnTo>
                  <a:pt x="0" y="1145961"/>
                </a:lnTo>
                <a:lnTo>
                  <a:pt x="0" y="0"/>
                </a:lnTo>
                <a:close/>
              </a:path>
            </a:pathLst>
          </a:custGeom>
          <a:blipFill>
            <a:blip r:embed="rId3"/>
            <a:stretch>
              <a:fillRect/>
            </a:stretch>
          </a:blipFill>
        </p:spPr>
        <p:txBody>
          <a:bodyPr/>
          <a:lstStyle/>
          <a:p/>
        </p:txBody>
      </p:sp>
      <p:sp>
        <p:nvSpPr>
          <p:cNvPr id="4" name="Freeform 4"/>
          <p:cNvSpPr/>
          <p:nvPr/>
        </p:nvSpPr>
        <p:spPr>
          <a:xfrm>
            <a:off x="6514012" y="2093899"/>
            <a:ext cx="6058155" cy="1382840"/>
          </a:xfrm>
          <a:custGeom>
            <a:rect l="l" t="t" r="r" b="b"/>
            <a:pathLst>
              <a:path w="6058155" h="1382840">
                <a:moveTo>
                  <a:pt x="0" y="0"/>
                </a:moveTo>
                <a:lnTo>
                  <a:pt x="6058155" y="0"/>
                </a:lnTo>
                <a:lnTo>
                  <a:pt x="6058155" y="1382839"/>
                </a:lnTo>
                <a:lnTo>
                  <a:pt x="0" y="1382839"/>
                </a:lnTo>
                <a:lnTo>
                  <a:pt x="0" y="0"/>
                </a:lnTo>
                <a:close/>
              </a:path>
            </a:pathLst>
          </a:custGeom>
          <a:blipFill>
            <a:blip r:embed="rId4"/>
            <a:stretch>
              <a:fillRect/>
            </a:stretch>
          </a:blipFill>
        </p:spPr>
        <p:txBody>
          <a:bodyPr/>
          <a:lstStyle/>
          <a:p/>
        </p:txBody>
      </p:sp>
      <p:sp>
        <p:nvSpPr>
          <p:cNvPr id="5" name="Freeform 5"/>
          <p:cNvSpPr/>
          <p:nvPr/>
        </p:nvSpPr>
        <p:spPr>
          <a:xfrm>
            <a:off x="12788956" y="1984843"/>
            <a:ext cx="5095864" cy="1600950"/>
          </a:xfrm>
          <a:custGeom>
            <a:rect l="l" t="t" r="r" b="b"/>
            <a:pathLst>
              <a:path w="5095864" h="1600950">
                <a:moveTo>
                  <a:pt x="0" y="0"/>
                </a:moveTo>
                <a:lnTo>
                  <a:pt x="5095864" y="0"/>
                </a:lnTo>
                <a:lnTo>
                  <a:pt x="5095864" y="1600951"/>
                </a:lnTo>
                <a:lnTo>
                  <a:pt x="0" y="1600951"/>
                </a:lnTo>
                <a:lnTo>
                  <a:pt x="0" y="0"/>
                </a:lnTo>
                <a:close/>
              </a:path>
            </a:pathLst>
          </a:custGeom>
          <a:blipFill>
            <a:blip r:embed="rId5"/>
            <a:stretch>
              <a:fillRect/>
            </a:stretch>
          </a:blipFill>
        </p:spPr>
        <p:txBody>
          <a:bodyPr/>
          <a:lstStyle/>
          <a:p/>
        </p:txBody>
      </p:sp>
      <p:sp>
        <p:nvSpPr>
          <p:cNvPr id="6" name="Freeform 6"/>
          <p:cNvSpPr/>
          <p:nvPr/>
        </p:nvSpPr>
        <p:spPr>
          <a:xfrm>
            <a:off x="10491050" y="3730075"/>
            <a:ext cx="2081117" cy="2826850"/>
          </a:xfrm>
          <a:custGeom>
            <a:rect l="l" t="t" r="r" b="b"/>
            <a:pathLst>
              <a:path w="2081117" h="2826850">
                <a:moveTo>
                  <a:pt x="0" y="0"/>
                </a:moveTo>
                <a:lnTo>
                  <a:pt x="2081117" y="0"/>
                </a:lnTo>
                <a:lnTo>
                  <a:pt x="2081117" y="2826850"/>
                </a:lnTo>
                <a:lnTo>
                  <a:pt x="0" y="2826850"/>
                </a:lnTo>
                <a:lnTo>
                  <a:pt x="0" y="0"/>
                </a:lnTo>
                <a:close/>
              </a:path>
            </a:pathLst>
          </a:custGeom>
          <a:blipFill>
            <a:blip r:embed="rId6"/>
            <a:stretch>
              <a:fillRect/>
            </a:stretch>
          </a:blipFill>
        </p:spPr>
        <p:txBody>
          <a:bodyPr/>
          <a:lstStyle/>
          <a:p/>
        </p:txBody>
      </p:sp>
      <p:sp>
        <p:nvSpPr>
          <p:cNvPr id="7" name="Freeform 7"/>
          <p:cNvSpPr/>
          <p:nvPr/>
        </p:nvSpPr>
        <p:spPr>
          <a:xfrm>
            <a:off x="13151510" y="3585794"/>
            <a:ext cx="4370756" cy="1783269"/>
          </a:xfrm>
          <a:custGeom>
            <a:rect l="l" t="t" r="r" b="b"/>
            <a:pathLst>
              <a:path w="4370756" h="1783269">
                <a:moveTo>
                  <a:pt x="0" y="0"/>
                </a:moveTo>
                <a:lnTo>
                  <a:pt x="4370756" y="0"/>
                </a:lnTo>
                <a:lnTo>
                  <a:pt x="4370756" y="1783268"/>
                </a:lnTo>
                <a:lnTo>
                  <a:pt x="0" y="1783268"/>
                </a:lnTo>
                <a:lnTo>
                  <a:pt x="0" y="0"/>
                </a:lnTo>
                <a:close/>
              </a:path>
            </a:pathLst>
          </a:custGeom>
          <a:blipFill>
            <a:blip r:embed="rId7"/>
            <a:stretch>
              <a:fillRect/>
            </a:stretch>
          </a:blipFill>
        </p:spPr>
        <p:txBody>
          <a:bodyPr/>
          <a:lstStyle/>
          <a:p/>
        </p:txBody>
      </p:sp>
      <p:sp>
        <p:nvSpPr>
          <p:cNvPr id="8" name="Freeform 8"/>
          <p:cNvSpPr/>
          <p:nvPr/>
        </p:nvSpPr>
        <p:spPr>
          <a:xfrm>
            <a:off x="13645545" y="5520684"/>
            <a:ext cx="3382683" cy="1375624"/>
          </a:xfrm>
          <a:custGeom>
            <a:rect l="l" t="t" r="r" b="b"/>
            <a:pathLst>
              <a:path w="3382683" h="1375624">
                <a:moveTo>
                  <a:pt x="0" y="0"/>
                </a:moveTo>
                <a:lnTo>
                  <a:pt x="3382683" y="0"/>
                </a:lnTo>
                <a:lnTo>
                  <a:pt x="3382683" y="1375625"/>
                </a:lnTo>
                <a:lnTo>
                  <a:pt x="0" y="1375625"/>
                </a:lnTo>
                <a:lnTo>
                  <a:pt x="0" y="0"/>
                </a:lnTo>
                <a:close/>
              </a:path>
            </a:pathLst>
          </a:custGeom>
          <a:blipFill>
            <a:blip r:embed="rId8"/>
            <a:stretch>
              <a:fillRect/>
            </a:stretch>
          </a:blipFill>
        </p:spPr>
        <p:txBody>
          <a:bodyPr/>
          <a:lstStyle/>
          <a:p/>
        </p:txBody>
      </p:sp>
      <p:sp>
        <p:nvSpPr>
          <p:cNvPr id="9" name="Freeform 9"/>
          <p:cNvSpPr/>
          <p:nvPr/>
        </p:nvSpPr>
        <p:spPr>
          <a:xfrm>
            <a:off x="10656208" y="6896309"/>
            <a:ext cx="3581239" cy="2361991"/>
          </a:xfrm>
          <a:custGeom>
            <a:rect l="l" t="t" r="r" b="b"/>
            <a:pathLst>
              <a:path w="3581239" h="2361991">
                <a:moveTo>
                  <a:pt x="0" y="0"/>
                </a:moveTo>
                <a:lnTo>
                  <a:pt x="3581239" y="0"/>
                </a:lnTo>
                <a:lnTo>
                  <a:pt x="3581239" y="2361991"/>
                </a:lnTo>
                <a:lnTo>
                  <a:pt x="0" y="2361991"/>
                </a:lnTo>
                <a:lnTo>
                  <a:pt x="0" y="0"/>
                </a:lnTo>
                <a:close/>
              </a:path>
            </a:pathLst>
          </a:custGeom>
          <a:blipFill>
            <a:blip r:embed="rId9"/>
            <a:stretch>
              <a:fillRect t="-18420" b="-33199"/>
            </a:stretch>
          </a:blipFill>
        </p:spPr>
        <p:txBody>
          <a:bodyPr/>
          <a:lstStyle/>
          <a:p/>
        </p:txBody>
      </p:sp>
      <p:sp>
        <p:nvSpPr>
          <p:cNvPr id="10" name="Freeform 10"/>
          <p:cNvSpPr/>
          <p:nvPr/>
        </p:nvSpPr>
        <p:spPr>
          <a:xfrm>
            <a:off x="14342222" y="7483761"/>
            <a:ext cx="3545441" cy="1933617"/>
          </a:xfrm>
          <a:custGeom>
            <a:rect l="l" t="t" r="r" b="b"/>
            <a:pathLst>
              <a:path w="3545441" h="1933617">
                <a:moveTo>
                  <a:pt x="0" y="0"/>
                </a:moveTo>
                <a:lnTo>
                  <a:pt x="3545441" y="0"/>
                </a:lnTo>
                <a:lnTo>
                  <a:pt x="3545441" y="1933617"/>
                </a:lnTo>
                <a:lnTo>
                  <a:pt x="0" y="1933617"/>
                </a:lnTo>
                <a:lnTo>
                  <a:pt x="0" y="0"/>
                </a:lnTo>
                <a:close/>
              </a:path>
            </a:pathLst>
          </a:custGeom>
          <a:blipFill>
            <a:blip r:embed="rId10"/>
            <a:stretch>
              <a:fillRect t="-43997" b="-39360"/>
            </a:stretch>
          </a:blipFill>
        </p:spPr>
        <p:txBody>
          <a:bodyPr/>
          <a:lstStyle/>
          <a:p/>
        </p:txBody>
      </p:sp>
      <p:sp>
        <p:nvSpPr>
          <p:cNvPr id="11" name="TextBox 11"/>
          <p:cNvSpPr txBox="1"/>
          <p:nvPr/>
        </p:nvSpPr>
        <p:spPr>
          <a:xfrm>
            <a:off x="5715833" y="700088"/>
            <a:ext cx="6856334"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s://tinyurl.com/bx8c4mj7"/>
              </a:rPr>
              <a:t>https://tinyurl.com/bx8c4mj7</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49</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 Coking Coal Market Report 2024</dc:title>
  <cp:lastModifiedBy>decipher market</cp:lastModifiedBy>
  <cp:revision>2</cp:revision>
  <dcterms:created xsi:type="dcterms:W3CDTF">2006-08-16T00:00:00Z</dcterms:created>
  <dcterms:modified xsi:type="dcterms:W3CDTF">2024-04-13T02:32:26Z</dcterms:modified>
</cp:coreProperties>
</file>