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hyperlink" Target="https://tinyurl.com/ye27epmt"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9144000" cy="10287000"/>
            <a:chExt cx="2341013" cy="2709333"/>
          </a:xfrm>
        </p:grpSpPr>
        <p:sp>
          <p:nvSpPr>
            <p:cNvPr id="4" name="Freeform 4"/>
            <p:cNvSpPr/>
            <p:nvPr/>
          </p:nvSpPr>
          <p:spPr>
            <a:xfrm>
              <a:off x="0" y="0"/>
              <a:ext cx="2341014" cy="2709333"/>
            </a:xfrm>
            <a:custGeom>
              <a:rect l="l" t="t" r="r" b="b"/>
              <a:pathLst>
                <a:path w="2341014" h="2709333">
                  <a:moveTo>
                    <a:pt x="0" y="0"/>
                  </a:moveTo>
                  <a:lnTo>
                    <a:pt x="2341014" y="0"/>
                  </a:lnTo>
                  <a:lnTo>
                    <a:pt x="2341014" y="2709333"/>
                  </a:lnTo>
                  <a:lnTo>
                    <a:pt x="0" y="2709333"/>
                  </a:lnTo>
                  <a:close/>
                </a:path>
              </a:pathLst>
            </a:custGeom>
            <a:solidFill>
              <a:srgbClr val="1F1E35">
                <a:alpha val="84706"/>
              </a:srgbClr>
            </a:solidFill>
          </p:spPr>
          <p:txBody>
            <a:bodyPr/>
            <a:lstStyle/>
            <a:p/>
          </p:txBody>
        </p:sp>
        <p:sp>
          <p:nvSpPr>
            <p:cNvPr id="5" name="TextBox 5"/>
            <p:cNvSpPr txBox="1"/>
            <p:nvPr/>
          </p:nvSpPr>
          <p:spPr>
            <a:xfrm>
              <a:off x="0" y="-38100"/>
              <a:ext cx="2341013"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55465" y="9357135"/>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127731" y="4076700"/>
            <a:ext cx="9397269" cy="3055837"/>
          </a:xfrm>
          <a:prstGeom prst="rect">
            <a:avLst/>
          </a:prstGeom>
        </p:spPr>
        <p:txBody>
          <a:bodyPr wrap="square" lIns="0" tIns="0" rIns="0" bIns="0" rtlCol="0" anchor="t">
            <a:spAutoFit/>
          </a:bodyPr>
          <a:lstStyle/>
          <a:p>
            <a:pPr>
              <a:lnSpc>
                <a:spcPts val="5880"/>
              </a:lnSpc>
            </a:pPr>
            <a:r>
              <a:rPr lang="en-US" sz="6600">
                <a:solidFill>
                  <a:srgbClr val="FFFFFF"/>
                </a:solidFill>
                <a:latin typeface="Canva Sans"/>
              </a:rPr>
              <a:t>GLOBAL </a:t>
            </a:r>
          </a:p>
          <a:p>
            <a:pPr>
              <a:lnSpc>
                <a:spcPts val="5880"/>
              </a:lnSpc>
            </a:pPr>
            <a:r>
              <a:rPr lang="en-US" sz="6600">
                <a:solidFill>
                  <a:srgbClr val="FFFFFF"/>
                </a:solidFill>
                <a:latin typeface="Canva Sans"/>
              </a:rPr>
              <a:t>COCONUT CHARCOAL</a:t>
            </a:r>
          </a:p>
          <a:p>
            <a:pPr>
              <a:lnSpc>
                <a:spcPts val="5880"/>
              </a:lnSpc>
            </a:pPr>
            <a:r>
              <a:rPr lang="en-US" sz="6600">
                <a:solidFill>
                  <a:srgbClr val="FFFFFF"/>
                </a:solidFill>
                <a:latin typeface="Canva Sans"/>
              </a:rPr>
              <a:t>MARKET REPORT </a:t>
            </a:r>
          </a:p>
          <a:p>
            <a:pPr>
              <a:lnSpc>
                <a:spcPts val="5880"/>
              </a:lnSpc>
            </a:pPr>
            <a:r>
              <a:rPr lang="en-US" sz="66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966939" y="1492672"/>
            <a:ext cx="14354122" cy="6612318"/>
            <a:chExt cx="3780509" cy="1741516"/>
          </a:xfrm>
        </p:grpSpPr>
        <p:sp>
          <p:nvSpPr>
            <p:cNvPr id="4" name="Freeform 4"/>
            <p:cNvSpPr/>
            <p:nvPr/>
          </p:nvSpPr>
          <p:spPr>
            <a:xfrm>
              <a:off x="0" y="0"/>
              <a:ext cx="3780510" cy="1741516"/>
            </a:xfrm>
            <a:custGeom>
              <a:rect l="l" t="t" r="r" b="b"/>
              <a:pathLst>
                <a:path w="3780510" h="1741516">
                  <a:moveTo>
                    <a:pt x="0" y="0"/>
                  </a:moveTo>
                  <a:lnTo>
                    <a:pt x="3780510" y="0"/>
                  </a:lnTo>
                  <a:lnTo>
                    <a:pt x="3780510" y="1741516"/>
                  </a:lnTo>
                  <a:lnTo>
                    <a:pt x="0" y="1741516"/>
                  </a:lnTo>
                  <a:close/>
                </a:path>
              </a:pathLst>
            </a:custGeom>
            <a:solidFill>
              <a:srgbClr val="1F1E35">
                <a:alpha val="84706"/>
              </a:srgbClr>
            </a:solidFill>
          </p:spPr>
          <p:txBody>
            <a:bodyPr/>
            <a:lstStyle/>
            <a:p/>
          </p:txBody>
        </p:sp>
        <p:sp>
          <p:nvSpPr>
            <p:cNvPr id="5" name="TextBox 5"/>
            <p:cNvSpPr txBox="1"/>
            <p:nvPr/>
          </p:nvSpPr>
          <p:spPr>
            <a:xfrm>
              <a:off x="0" y="-38100"/>
              <a:ext cx="3780509" cy="1779616"/>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182015" y="3013061"/>
            <a:ext cx="13923970" cy="4686301"/>
          </a:xfrm>
          <a:prstGeom prst="rect">
            <a:avLst/>
          </a:prstGeom>
        </p:spPr>
        <p:txBody>
          <a:bodyPr lIns="0" tIns="0" rIns="0" bIns="0" rtlCol="0" anchor="t">
            <a:spAutoFit/>
          </a:bodyPr>
          <a:lstStyle/>
          <a:p>
            <a:pPr>
              <a:lnSpc>
                <a:spcPts val="4199"/>
              </a:lnSpc>
              <a:spcBef>
                <a:spcPct val="0"/>
              </a:spcBef>
            </a:pPr>
            <a:r>
              <a:rPr lang="en-US" sz="2999">
                <a:solidFill>
                  <a:srgbClr val="FFFFFF"/>
                </a:solidFill>
                <a:latin typeface="Canva Sans"/>
              </a:rPr>
              <a:t>The coconut charcoal market is a dynamic sector within the broader industry, characterized by the production, distribution, and consumption of charcoal derived from coconut shells. Coconut charcoal, known for its natural and sustainable attributes, has gained popularity as an eco-friendly alternative to traditional charcoal sourced from hardwood trees. This market encompasses various products catering to diverse consumer segments, including grilling enthusiasts, barbecue lovers, industrial applications, and eco-conscious consumers seeking clean-burning fuel options. </a:t>
            </a:r>
          </a:p>
        </p:txBody>
      </p:sp>
      <p:sp>
        <p:nvSpPr>
          <p:cNvPr id="7" name="TextBox 7"/>
          <p:cNvSpPr txBox="1"/>
          <p:nvPr/>
        </p:nvSpPr>
        <p:spPr>
          <a:xfrm>
            <a:off x="5080096" y="1870155"/>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3666"/>
            </a:stretch>
          </a:blipFill>
        </p:spPr>
        <p:txBody>
          <a:bodyPr/>
          <a:lstStyle/>
          <a:p/>
        </p:txBody>
      </p:sp>
      <p:grpSp>
        <p:nvGrpSpPr>
          <p:cNvPr id="3" name="Group 3"/>
          <p:cNvGrpSpPr/>
          <p:nvPr/>
        </p:nvGrpSpPr>
        <p:grpSpPr>
          <a:xfrm>
            <a:off x="386309" y="6089629"/>
            <a:ext cx="8693898" cy="2632070"/>
            <a:chExt cx="860407" cy="260488"/>
          </a:xfrm>
        </p:grpSpPr>
        <p:sp>
          <p:nvSpPr>
            <p:cNvPr id="4" name="Freeform 4"/>
            <p:cNvSpPr/>
            <p:nvPr/>
          </p:nvSpPr>
          <p:spPr>
            <a:xfrm>
              <a:off x="0" y="0"/>
              <a:ext cx="860407" cy="260488"/>
            </a:xfrm>
            <a:custGeom>
              <a:rect l="l" t="t" r="r" b="b"/>
              <a:pathLst>
                <a:path w="860407" h="260488">
                  <a:moveTo>
                    <a:pt x="89050" y="0"/>
                  </a:moveTo>
                  <a:lnTo>
                    <a:pt x="771357" y="0"/>
                  </a:lnTo>
                  <a:cubicBezTo>
                    <a:pt x="820538" y="0"/>
                    <a:pt x="860407" y="39869"/>
                    <a:pt x="860407" y="89050"/>
                  </a:cubicBezTo>
                  <a:lnTo>
                    <a:pt x="860407" y="171438"/>
                  </a:lnTo>
                  <a:cubicBezTo>
                    <a:pt x="860407" y="220619"/>
                    <a:pt x="820538" y="260488"/>
                    <a:pt x="771357" y="260488"/>
                  </a:cubicBezTo>
                  <a:lnTo>
                    <a:pt x="89050" y="260488"/>
                  </a:lnTo>
                  <a:cubicBezTo>
                    <a:pt x="39869" y="260488"/>
                    <a:pt x="0" y="220619"/>
                    <a:pt x="0" y="171438"/>
                  </a:cubicBezTo>
                  <a:lnTo>
                    <a:pt x="0" y="89050"/>
                  </a:lnTo>
                  <a:cubicBezTo>
                    <a:pt x="0" y="39869"/>
                    <a:pt x="39869" y="0"/>
                    <a:pt x="89050" y="0"/>
                  </a:cubicBezTo>
                  <a:close/>
                </a:path>
              </a:pathLst>
            </a:custGeom>
            <a:solidFill>
              <a:srgbClr val="B65C5C"/>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44197" y="6413025"/>
            <a:ext cx="2123503" cy="2120849"/>
          </a:xfrm>
          <a:custGeom>
            <a:rect l="l" t="t" r="r" b="b"/>
            <a:pathLst>
              <a:path w="2123503" h="2120849">
                <a:moveTo>
                  <a:pt x="0" y="0"/>
                </a:moveTo>
                <a:lnTo>
                  <a:pt x="2123503" y="0"/>
                </a:lnTo>
                <a:lnTo>
                  <a:pt x="2123503" y="2120848"/>
                </a:lnTo>
                <a:lnTo>
                  <a:pt x="0" y="2120848"/>
                </a:lnTo>
                <a:lnTo>
                  <a:pt x="0" y="0"/>
                </a:lnTo>
                <a:close/>
              </a:path>
            </a:pathLst>
          </a:custGeom>
          <a:blipFill>
            <a:blip r:embed="rId3"/>
            <a:stretch>
              <a:fillRect/>
            </a:stretch>
          </a:blipFill>
        </p:spPr>
        <p:txBody>
          <a:bodyPr/>
          <a:lstStyle/>
          <a:p/>
        </p:txBody>
      </p:sp>
      <p:grpSp>
        <p:nvGrpSpPr>
          <p:cNvPr id="7" name="Group 7"/>
          <p:cNvGrpSpPr/>
          <p:nvPr/>
        </p:nvGrpSpPr>
        <p:grpSpPr>
          <a:xfrm>
            <a:off x="694689" y="6328152"/>
            <a:ext cx="2092229" cy="2092229"/>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386309" y="3177555"/>
            <a:ext cx="8693898" cy="2632070"/>
            <a:chExt cx="860407" cy="260488"/>
          </a:xfrm>
        </p:grpSpPr>
        <p:sp>
          <p:nvSpPr>
            <p:cNvPr id="14" name="Freeform 14"/>
            <p:cNvSpPr/>
            <p:nvPr/>
          </p:nvSpPr>
          <p:spPr>
            <a:xfrm>
              <a:off x="0" y="0"/>
              <a:ext cx="860407" cy="260488"/>
            </a:xfrm>
            <a:custGeom>
              <a:rect l="l" t="t" r="r" b="b"/>
              <a:pathLst>
                <a:path w="860407" h="260488">
                  <a:moveTo>
                    <a:pt x="89050" y="0"/>
                  </a:moveTo>
                  <a:lnTo>
                    <a:pt x="771357" y="0"/>
                  </a:lnTo>
                  <a:cubicBezTo>
                    <a:pt x="820538" y="0"/>
                    <a:pt x="860407" y="39869"/>
                    <a:pt x="860407" y="89050"/>
                  </a:cubicBezTo>
                  <a:lnTo>
                    <a:pt x="860407" y="171438"/>
                  </a:lnTo>
                  <a:cubicBezTo>
                    <a:pt x="860407" y="220619"/>
                    <a:pt x="820538" y="260488"/>
                    <a:pt x="771357" y="260488"/>
                  </a:cubicBezTo>
                  <a:lnTo>
                    <a:pt x="89050" y="260488"/>
                  </a:lnTo>
                  <a:cubicBezTo>
                    <a:pt x="39869" y="260488"/>
                    <a:pt x="0" y="220619"/>
                    <a:pt x="0" y="171438"/>
                  </a:cubicBezTo>
                  <a:lnTo>
                    <a:pt x="0" y="89050"/>
                  </a:lnTo>
                  <a:cubicBezTo>
                    <a:pt x="0" y="39869"/>
                    <a:pt x="39869" y="0"/>
                    <a:pt x="89050" y="0"/>
                  </a:cubicBezTo>
                  <a:close/>
                </a:path>
              </a:pathLst>
            </a:custGeom>
            <a:solidFill>
              <a:srgbClr val="B65C5C"/>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744197" y="3500950"/>
            <a:ext cx="2123503" cy="2120849"/>
          </a:xfrm>
          <a:custGeom>
            <a:rect l="l" t="t" r="r" b="b"/>
            <a:pathLst>
              <a:path w="2123503" h="2120849">
                <a:moveTo>
                  <a:pt x="0" y="0"/>
                </a:moveTo>
                <a:lnTo>
                  <a:pt x="2123503" y="0"/>
                </a:lnTo>
                <a:lnTo>
                  <a:pt x="2123503" y="2120849"/>
                </a:lnTo>
                <a:lnTo>
                  <a:pt x="0" y="2120849"/>
                </a:lnTo>
                <a:lnTo>
                  <a:pt x="0" y="0"/>
                </a:lnTo>
                <a:close/>
              </a:path>
            </a:pathLst>
          </a:custGeom>
          <a:blipFill>
            <a:blip r:embed="rId3"/>
            <a:stretch>
              <a:fillRect/>
            </a:stretch>
          </a:blipFill>
        </p:spPr>
        <p:txBody>
          <a:bodyPr/>
          <a:lstStyle/>
          <a:p/>
        </p:txBody>
      </p:sp>
      <p:grpSp>
        <p:nvGrpSpPr>
          <p:cNvPr id="17" name="Group 17"/>
          <p:cNvGrpSpPr/>
          <p:nvPr/>
        </p:nvGrpSpPr>
        <p:grpSpPr>
          <a:xfrm>
            <a:off x="694689" y="3416078"/>
            <a:ext cx="2092229" cy="2092229"/>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974479" y="6867757"/>
            <a:ext cx="1532649" cy="1283449"/>
          </a:xfrm>
          <a:prstGeom prst="rect">
            <a:avLst/>
          </a:prstGeom>
        </p:spPr>
        <p:txBody>
          <a:bodyPr lIns="0" tIns="0" rIns="0" bIns="0" rtlCol="0" anchor="t">
            <a:spAutoFit/>
          </a:bodyPr>
          <a:lstStyle/>
          <a:p>
            <a:pPr algn="ctr">
              <a:lnSpc>
                <a:spcPts val="3069"/>
              </a:lnSpc>
            </a:pPr>
            <a:r>
              <a:rPr lang="en-US" sz="4513">
                <a:solidFill>
                  <a:srgbClr val="1E3048"/>
                </a:solidFill>
                <a:latin typeface="Poppins Bold"/>
              </a:rPr>
              <a:t>2024- 2031</a:t>
            </a:r>
          </a:p>
        </p:txBody>
      </p:sp>
      <p:sp>
        <p:nvSpPr>
          <p:cNvPr id="21" name="TextBox 21"/>
          <p:cNvSpPr txBox="1"/>
          <p:nvPr/>
        </p:nvSpPr>
        <p:spPr>
          <a:xfrm>
            <a:off x="2786918" y="6467124"/>
            <a:ext cx="5841370" cy="1734206"/>
          </a:xfrm>
          <a:prstGeom prst="rect">
            <a:avLst/>
          </a:prstGeom>
        </p:spPr>
        <p:txBody>
          <a:bodyPr lIns="0" tIns="0" rIns="0" bIns="0" rtlCol="0" anchor="t">
            <a:spAutoFit/>
          </a:bodyPr>
          <a:lstStyle/>
          <a:p>
            <a:pPr algn="ctr">
              <a:lnSpc>
                <a:spcPts val="6773"/>
              </a:lnSpc>
            </a:pPr>
            <a:r>
              <a:rPr lang="en-US" sz="4837">
                <a:solidFill>
                  <a:srgbClr val="FFFFFF"/>
                </a:solidFill>
                <a:latin typeface="Poppins"/>
              </a:rPr>
              <a:t>CAGR</a:t>
            </a:r>
          </a:p>
          <a:p>
            <a:pPr algn="ctr">
              <a:lnSpc>
                <a:spcPts val="6773"/>
              </a:lnSpc>
              <a:spcBef>
                <a:spcPct val="0"/>
              </a:spcBef>
            </a:pPr>
            <a:r>
              <a:rPr lang="en-US" sz="4837">
                <a:solidFill>
                  <a:srgbClr val="FFFFFF"/>
                </a:solidFill>
                <a:latin typeface="Poppins"/>
              </a:rPr>
              <a:t>6.10%</a:t>
            </a:r>
          </a:p>
        </p:txBody>
      </p:sp>
      <p:sp>
        <p:nvSpPr>
          <p:cNvPr id="22" name="TextBox 22"/>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912481" y="4398926"/>
            <a:ext cx="1532649" cy="505872"/>
          </a:xfrm>
          <a:prstGeom prst="rect">
            <a:avLst/>
          </a:prstGeom>
        </p:spPr>
        <p:txBody>
          <a:bodyPr lIns="0" tIns="0" rIns="0" bIns="0" rtlCol="0" anchor="t">
            <a:spAutoFit/>
          </a:bodyPr>
          <a:lstStyle/>
          <a:p>
            <a:pPr algn="ctr">
              <a:lnSpc>
                <a:spcPts val="3069"/>
              </a:lnSpc>
            </a:pPr>
            <a:r>
              <a:rPr lang="en-US" sz="4513">
                <a:solidFill>
                  <a:srgbClr val="1E3048"/>
                </a:solidFill>
                <a:latin typeface="Poppins Bold"/>
              </a:rPr>
              <a:t>2024</a:t>
            </a:r>
          </a:p>
        </p:txBody>
      </p:sp>
      <p:sp>
        <p:nvSpPr>
          <p:cNvPr id="24" name="TextBox 24"/>
          <p:cNvSpPr txBox="1"/>
          <p:nvPr/>
        </p:nvSpPr>
        <p:spPr>
          <a:xfrm>
            <a:off x="2867700" y="3523652"/>
            <a:ext cx="5841370" cy="1734206"/>
          </a:xfrm>
          <a:prstGeom prst="rect">
            <a:avLst/>
          </a:prstGeom>
        </p:spPr>
        <p:txBody>
          <a:bodyPr lIns="0" tIns="0" rIns="0" bIns="0" rtlCol="0" anchor="t">
            <a:spAutoFit/>
          </a:bodyPr>
          <a:lstStyle/>
          <a:p>
            <a:pPr algn="ctr">
              <a:lnSpc>
                <a:spcPts val="6773"/>
              </a:lnSpc>
            </a:pPr>
            <a:r>
              <a:rPr lang="en-US" sz="4837">
                <a:solidFill>
                  <a:srgbClr val="FFFFFF"/>
                </a:solidFill>
                <a:latin typeface="Poppins"/>
              </a:rPr>
              <a:t>MARKET SIZE</a:t>
            </a:r>
          </a:p>
          <a:p>
            <a:pPr algn="ctr">
              <a:lnSpc>
                <a:spcPts val="6773"/>
              </a:lnSpc>
              <a:spcBef>
                <a:spcPct val="0"/>
              </a:spcBef>
            </a:pPr>
            <a:r>
              <a:rPr lang="en-US" sz="4837">
                <a:solidFill>
                  <a:srgbClr val="FFFFFF"/>
                </a:solidFill>
                <a:latin typeface="Poppins"/>
              </a:rPr>
              <a:t>USD 421.5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935692" y="2762096"/>
            <a:ext cx="6561147" cy="2718315"/>
            <a:chExt cx="8768116" cy="3632672"/>
          </a:xfrm>
        </p:grpSpPr>
        <p:sp>
          <p:nvSpPr>
            <p:cNvPr id="7" name="Freeform 7"/>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3E3124"/>
            </a:solidFill>
          </p:spPr>
          <p:txBody>
            <a:bodyPr/>
            <a:lstStyle/>
            <a:p/>
          </p:txBody>
        </p:sp>
      </p:grpSp>
      <p:grpSp>
        <p:nvGrpSpPr>
          <p:cNvPr id="8" name="Group 8"/>
          <p:cNvGrpSpPr/>
          <p:nvPr/>
        </p:nvGrpSpPr>
        <p:grpSpPr>
          <a:xfrm rot="5400000">
            <a:off x="1053743" y="2271108"/>
            <a:ext cx="769698" cy="3282632"/>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0" name="TextBox 10"/>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1" name="TextBox 11"/>
          <p:cNvSpPr txBox="1"/>
          <p:nvPr/>
        </p:nvSpPr>
        <p:spPr>
          <a:xfrm>
            <a:off x="3185055" y="3334232"/>
            <a:ext cx="4539985" cy="1369112"/>
          </a:xfrm>
          <a:prstGeom prst="rect">
            <a:avLst/>
          </a:prstGeom>
        </p:spPr>
        <p:txBody>
          <a:bodyPr lIns="0" tIns="0" rIns="0" bIns="0" rtlCol="0" anchor="t">
            <a:spAutoFit/>
          </a:bodyPr>
          <a:lstStyle/>
          <a:p>
            <a:pPr marL="853562" lvl="1" indent="-426781">
              <a:lnSpc>
                <a:spcPts val="5534"/>
              </a:lnSpc>
              <a:buFont typeface="Arial"/>
              <a:buChar char="•"/>
            </a:pPr>
            <a:r>
              <a:rPr lang="en-US" sz="3953">
                <a:solidFill>
                  <a:srgbClr val="FFFFFF"/>
                </a:solidFill>
                <a:latin typeface="Montserrat"/>
              </a:rPr>
              <a:t>Lump</a:t>
            </a:r>
          </a:p>
          <a:p>
            <a:pPr marL="853562" lvl="1" indent="-426781">
              <a:lnSpc>
                <a:spcPts val="5534"/>
              </a:lnSpc>
              <a:buFont typeface="Arial"/>
              <a:buChar char="•"/>
            </a:pPr>
            <a:r>
              <a:rPr lang="en-US" sz="3953">
                <a:solidFill>
                  <a:srgbClr val="FFFFFF"/>
                </a:solidFill>
                <a:latin typeface="Montserrat"/>
              </a:rPr>
              <a:t>Granulate</a:t>
            </a:r>
          </a:p>
        </p:txBody>
      </p:sp>
      <p:sp>
        <p:nvSpPr>
          <p:cNvPr id="12" name="TextBox 12"/>
          <p:cNvSpPr txBox="1"/>
          <p:nvPr/>
        </p:nvSpPr>
        <p:spPr>
          <a:xfrm>
            <a:off x="30384" y="3764322"/>
            <a:ext cx="2816415" cy="343828"/>
          </a:xfrm>
          <a:prstGeom prst="rect">
            <a:avLst/>
          </a:prstGeom>
        </p:spPr>
        <p:txBody>
          <a:bodyPr lIns="0" tIns="0" rIns="0" bIns="0" rtlCol="0" anchor="t">
            <a:spAutoFit/>
          </a:bodyPr>
          <a:lstStyle/>
          <a:p>
            <a:pPr algn="ctr">
              <a:lnSpc>
                <a:spcPts val="2638"/>
              </a:lnSpc>
            </a:pPr>
            <a:r>
              <a:rPr lang="en-US" sz="2612">
                <a:solidFill>
                  <a:srgbClr val="43B4BE"/>
                </a:solidFill>
                <a:latin typeface="Montserrat Classic"/>
              </a:rPr>
              <a:t>Type Segment </a:t>
            </a:r>
          </a:p>
        </p:txBody>
      </p:sp>
      <p:grpSp>
        <p:nvGrpSpPr>
          <p:cNvPr id="13" name="Group 13"/>
          <p:cNvGrpSpPr/>
          <p:nvPr/>
        </p:nvGrpSpPr>
        <p:grpSpPr>
          <a:xfrm>
            <a:off x="1935692" y="5873906"/>
            <a:ext cx="6561147" cy="2718315"/>
            <a:chExt cx="8768116" cy="3632672"/>
          </a:xfrm>
        </p:grpSpPr>
        <p:sp>
          <p:nvSpPr>
            <p:cNvPr id="14" name="Freeform 14"/>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5F603D"/>
            </a:solidFill>
          </p:spPr>
          <p:txBody>
            <a:bodyPr/>
            <a:lstStyle/>
            <a:p/>
          </p:txBody>
        </p:sp>
      </p:grpSp>
      <p:grpSp>
        <p:nvGrpSpPr>
          <p:cNvPr id="15" name="Group 15"/>
          <p:cNvGrpSpPr/>
          <p:nvPr/>
        </p:nvGrpSpPr>
        <p:grpSpPr>
          <a:xfrm rot="5400000">
            <a:off x="1053743" y="5382918"/>
            <a:ext cx="769698" cy="3282632"/>
            <a:chExt cx="3130550" cy="13351270"/>
          </a:xfrm>
        </p:grpSpPr>
        <p:sp>
          <p:nvSpPr>
            <p:cNvPr id="16" name="Freeform 1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7" name="TextBox 17"/>
          <p:cNvSpPr txBox="1"/>
          <p:nvPr/>
        </p:nvSpPr>
        <p:spPr>
          <a:xfrm>
            <a:off x="2679765" y="6097708"/>
            <a:ext cx="5550566" cy="2065777"/>
          </a:xfrm>
          <a:prstGeom prst="rect">
            <a:avLst/>
          </a:prstGeom>
        </p:spPr>
        <p:txBody>
          <a:bodyPr lIns="0" tIns="0" rIns="0" bIns="0" rtlCol="0" anchor="t">
            <a:spAutoFit/>
          </a:bodyPr>
          <a:lstStyle/>
          <a:p>
            <a:pPr marL="853562" lvl="1" indent="-426781">
              <a:lnSpc>
                <a:spcPts val="5534"/>
              </a:lnSpc>
              <a:buFont typeface="Arial"/>
              <a:buChar char="•"/>
            </a:pPr>
            <a:r>
              <a:rPr lang="en-US" sz="3953">
                <a:solidFill>
                  <a:srgbClr val="FFFFFF"/>
                </a:solidFill>
                <a:latin typeface="Montserrat"/>
              </a:rPr>
              <a:t>Metallurgical Fuel</a:t>
            </a:r>
          </a:p>
          <a:p>
            <a:pPr marL="853562" lvl="1" indent="-426781">
              <a:lnSpc>
                <a:spcPts val="5534"/>
              </a:lnSpc>
              <a:buFont typeface="Arial"/>
              <a:buChar char="•"/>
            </a:pPr>
            <a:r>
              <a:rPr lang="en-US" sz="3953">
                <a:solidFill>
                  <a:srgbClr val="FFFFFF"/>
                </a:solidFill>
                <a:latin typeface="Montserrat"/>
              </a:rPr>
              <a:t>Barbecue (BBQ)</a:t>
            </a:r>
          </a:p>
          <a:p>
            <a:pPr marL="853562" lvl="1" indent="-426781">
              <a:lnSpc>
                <a:spcPts val="5534"/>
              </a:lnSpc>
              <a:buFont typeface="Arial"/>
              <a:buChar char="•"/>
            </a:pPr>
            <a:r>
              <a:rPr lang="en-US" sz="3953">
                <a:solidFill>
                  <a:srgbClr val="FFFFFF"/>
                </a:solidFill>
                <a:latin typeface="Montserrat"/>
              </a:rPr>
              <a:t>Sorbent</a:t>
            </a:r>
          </a:p>
        </p:txBody>
      </p:sp>
      <p:sp>
        <p:nvSpPr>
          <p:cNvPr id="18" name="TextBox 18"/>
          <p:cNvSpPr txBox="1"/>
          <p:nvPr/>
        </p:nvSpPr>
        <p:spPr>
          <a:xfrm>
            <a:off x="31751" y="6736831"/>
            <a:ext cx="2816415" cy="672251"/>
          </a:xfrm>
          <a:prstGeom prst="rect">
            <a:avLst/>
          </a:prstGeom>
        </p:spPr>
        <p:txBody>
          <a:bodyPr lIns="0" tIns="0" rIns="0" bIns="0" rtlCol="0" anchor="t">
            <a:spAutoFit/>
          </a:bodyPr>
          <a:lstStyle/>
          <a:p>
            <a:pPr algn="ctr">
              <a:lnSpc>
                <a:spcPts val="2638"/>
              </a:lnSpc>
            </a:pPr>
            <a:r>
              <a:rPr lang="en-US" sz="2612">
                <a:solidFill>
                  <a:srgbClr val="43B4BE"/>
                </a:solidFill>
                <a:latin typeface="Montserrat Classic"/>
              </a:rPr>
              <a:t>Application Segment </a:t>
            </a:r>
          </a:p>
        </p:txBody>
      </p:sp>
      <p:grpSp>
        <p:nvGrpSpPr>
          <p:cNvPr id="19" name="Group 19"/>
          <p:cNvGrpSpPr/>
          <p:nvPr/>
        </p:nvGrpSpPr>
        <p:grpSpPr>
          <a:xfrm>
            <a:off x="11794064" y="2762096"/>
            <a:ext cx="7049231" cy="2920530"/>
            <a:chExt cx="8768116" cy="3632672"/>
          </a:xfrm>
        </p:grpSpPr>
        <p:sp>
          <p:nvSpPr>
            <p:cNvPr id="20" name="Freeform 20"/>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7D4B2B"/>
            </a:solidFill>
          </p:spPr>
          <p:txBody>
            <a:bodyPr/>
            <a:lstStyle/>
            <a:p/>
          </p:txBody>
        </p:sp>
      </p:grpSp>
      <p:grpSp>
        <p:nvGrpSpPr>
          <p:cNvPr id="21" name="Group 21"/>
          <p:cNvGrpSpPr/>
          <p:nvPr/>
        </p:nvGrpSpPr>
        <p:grpSpPr>
          <a:xfrm rot="5400000">
            <a:off x="10846506" y="2437775"/>
            <a:ext cx="826956" cy="3526827"/>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3" name="TextBox 23"/>
          <p:cNvSpPr txBox="1"/>
          <p:nvPr/>
        </p:nvSpPr>
        <p:spPr>
          <a:xfrm>
            <a:off x="13023397" y="3103982"/>
            <a:ext cx="4877714" cy="1743770"/>
          </a:xfrm>
          <a:prstGeom prst="rect">
            <a:avLst/>
          </a:prstGeom>
        </p:spPr>
        <p:txBody>
          <a:bodyPr lIns="0" tIns="0" rIns="0" bIns="0" rtlCol="0" anchor="t">
            <a:spAutoFit/>
          </a:bodyPr>
          <a:lstStyle/>
          <a:p>
            <a:pPr marL="722752" lvl="1" indent="-361376" algn="just">
              <a:lnSpc>
                <a:spcPts val="4686"/>
              </a:lnSpc>
              <a:buFont typeface="Arial"/>
              <a:buChar char="•"/>
            </a:pPr>
            <a:r>
              <a:rPr lang="en-US" sz="3347">
                <a:solidFill>
                  <a:srgbClr val="FFFFFF"/>
                </a:solidFill>
                <a:latin typeface="Montserrat"/>
              </a:rPr>
              <a:t>Supermarkets</a:t>
            </a:r>
          </a:p>
          <a:p>
            <a:pPr marL="722752" lvl="1" indent="-361376" algn="just">
              <a:lnSpc>
                <a:spcPts val="4686"/>
              </a:lnSpc>
              <a:buFont typeface="Arial"/>
              <a:buChar char="•"/>
            </a:pPr>
            <a:r>
              <a:rPr lang="en-US" sz="3347">
                <a:solidFill>
                  <a:srgbClr val="FFFFFF"/>
                </a:solidFill>
                <a:latin typeface="Montserrat"/>
              </a:rPr>
              <a:t>Speciality Stores</a:t>
            </a:r>
          </a:p>
          <a:p>
            <a:pPr marL="722752" lvl="1" indent="-361376" algn="just">
              <a:lnSpc>
                <a:spcPts val="4686"/>
              </a:lnSpc>
              <a:buFont typeface="Arial"/>
              <a:buChar char="•"/>
            </a:pPr>
            <a:r>
              <a:rPr lang="en-US" sz="3347">
                <a:solidFill>
                  <a:srgbClr val="FFFFFF"/>
                </a:solidFill>
                <a:latin typeface="Montserrat"/>
              </a:rPr>
              <a:t>Online Retailers</a:t>
            </a:r>
          </a:p>
        </p:txBody>
      </p:sp>
      <p:sp>
        <p:nvSpPr>
          <p:cNvPr id="24" name="TextBox 24"/>
          <p:cNvSpPr txBox="1"/>
          <p:nvPr/>
        </p:nvSpPr>
        <p:spPr>
          <a:xfrm>
            <a:off x="9747020" y="4038526"/>
            <a:ext cx="3025929" cy="372949"/>
          </a:xfrm>
          <a:prstGeom prst="rect">
            <a:avLst/>
          </a:prstGeom>
        </p:spPr>
        <p:txBody>
          <a:bodyPr lIns="0" tIns="0" rIns="0" bIns="0" rtlCol="0" anchor="t">
            <a:spAutoFit/>
          </a:bodyPr>
          <a:lstStyle/>
          <a:p>
            <a:pPr algn="ctr">
              <a:lnSpc>
                <a:spcPts val="2834"/>
              </a:lnSpc>
            </a:pPr>
            <a:r>
              <a:rPr lang="en-US" sz="2806">
                <a:solidFill>
                  <a:srgbClr val="43B4BE"/>
                </a:solidFill>
                <a:latin typeface="Montserrat Classic"/>
              </a:rPr>
              <a:t>Sales Channel</a:t>
            </a:r>
          </a:p>
        </p:txBody>
      </p:sp>
      <p:grpSp>
        <p:nvGrpSpPr>
          <p:cNvPr id="25" name="Group 25"/>
          <p:cNvGrpSpPr/>
          <p:nvPr/>
        </p:nvGrpSpPr>
        <p:grpSpPr>
          <a:xfrm>
            <a:off x="11794064" y="6105393"/>
            <a:ext cx="7049231" cy="2920530"/>
            <a:chExt cx="8768116" cy="3632672"/>
          </a:xfrm>
        </p:grpSpPr>
        <p:sp>
          <p:nvSpPr>
            <p:cNvPr id="26" name="Freeform 26"/>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BA7A46"/>
            </a:solidFill>
          </p:spPr>
          <p:txBody>
            <a:bodyPr/>
            <a:lstStyle/>
            <a:p/>
          </p:txBody>
        </p:sp>
      </p:grpSp>
      <p:grpSp>
        <p:nvGrpSpPr>
          <p:cNvPr id="27" name="Group 27"/>
          <p:cNvGrpSpPr/>
          <p:nvPr/>
        </p:nvGrpSpPr>
        <p:grpSpPr>
          <a:xfrm rot="5400000">
            <a:off x="10846506" y="5577881"/>
            <a:ext cx="826956" cy="3526827"/>
            <a:chExt cx="3130550" cy="13351270"/>
          </a:xfrm>
        </p:grpSpPr>
        <p:sp>
          <p:nvSpPr>
            <p:cNvPr id="28" name="Freeform 28"/>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9" name="TextBox 29"/>
          <p:cNvSpPr txBox="1"/>
          <p:nvPr/>
        </p:nvSpPr>
        <p:spPr>
          <a:xfrm>
            <a:off x="13136367" y="6725758"/>
            <a:ext cx="4877714" cy="1465291"/>
          </a:xfrm>
          <a:prstGeom prst="rect">
            <a:avLst/>
          </a:prstGeom>
        </p:spPr>
        <p:txBody>
          <a:bodyPr lIns="0" tIns="0" rIns="0" bIns="0" rtlCol="0" anchor="t">
            <a:spAutoFit/>
          </a:bodyPr>
          <a:lstStyle/>
          <a:p>
            <a:pPr marL="917058" lvl="1" indent="-458529">
              <a:lnSpc>
                <a:spcPts val="5946"/>
              </a:lnSpc>
              <a:buFont typeface="Arial"/>
              <a:buChar char="•"/>
            </a:pPr>
            <a:r>
              <a:rPr lang="en-US" sz="4247">
                <a:solidFill>
                  <a:srgbClr val="FFFFFF"/>
                </a:solidFill>
                <a:latin typeface="Montserrat"/>
              </a:rPr>
              <a:t>HoReCa</a:t>
            </a:r>
          </a:p>
          <a:p>
            <a:pPr marL="917058" lvl="1" indent="-458529">
              <a:lnSpc>
                <a:spcPts val="5946"/>
              </a:lnSpc>
              <a:buFont typeface="Arial"/>
              <a:buChar char="•"/>
            </a:pPr>
            <a:r>
              <a:rPr lang="en-US" sz="4247">
                <a:solidFill>
                  <a:srgbClr val="FFFFFF"/>
                </a:solidFill>
                <a:latin typeface="Montserrat"/>
              </a:rPr>
              <a:t>Household</a:t>
            </a:r>
          </a:p>
        </p:txBody>
      </p:sp>
      <p:sp>
        <p:nvSpPr>
          <p:cNvPr id="30" name="TextBox 30"/>
          <p:cNvSpPr txBox="1"/>
          <p:nvPr/>
        </p:nvSpPr>
        <p:spPr>
          <a:xfrm>
            <a:off x="9747020" y="7002205"/>
            <a:ext cx="3025929" cy="725803"/>
          </a:xfrm>
          <a:prstGeom prst="rect">
            <a:avLst/>
          </a:prstGeom>
        </p:spPr>
        <p:txBody>
          <a:bodyPr lIns="0" tIns="0" rIns="0" bIns="0" rtlCol="0" anchor="t">
            <a:spAutoFit/>
          </a:bodyPr>
          <a:lstStyle/>
          <a:p>
            <a:pPr algn="ctr">
              <a:lnSpc>
                <a:spcPts val="2834"/>
              </a:lnSpc>
            </a:pPr>
            <a:r>
              <a:rPr lang="en-US" sz="2806">
                <a:solidFill>
                  <a:srgbClr val="43B4BE"/>
                </a:solidFill>
                <a:latin typeface="Montserrat Classic"/>
              </a:rPr>
              <a:t>End User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478148"/>
            <a:ext cx="10661243" cy="8808852"/>
          </a:xfrm>
          <a:custGeom>
            <a:rect l="l" t="t" r="r" b="b"/>
            <a:pathLst>
              <a:path w="10661243" h="8808852">
                <a:moveTo>
                  <a:pt x="0" y="0"/>
                </a:moveTo>
                <a:lnTo>
                  <a:pt x="10661243" y="0"/>
                </a:lnTo>
                <a:lnTo>
                  <a:pt x="10661243" y="8808852"/>
                </a:lnTo>
                <a:lnTo>
                  <a:pt x="0" y="880885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90201"/>
            <a:ext cx="18016034" cy="795021"/>
          </a:xfrm>
          <a:prstGeom prst="rect">
            <a:avLst/>
          </a:prstGeom>
        </p:spPr>
        <p:txBody>
          <a:bodyPr lIns="0" tIns="0" rIns="0" bIns="0" rtlCol="0" anchor="t">
            <a:spAutoFit/>
          </a:bodyPr>
          <a:lstStyle/>
          <a:p>
            <a:pPr algn="ctr">
              <a:lnSpc>
                <a:spcPts val="6579"/>
              </a:lnSpc>
              <a:spcBef>
                <a:spcPct val="0"/>
              </a:spcBef>
            </a:pPr>
            <a:r>
              <a:rPr lang="en-US" sz="4699" spc="150">
                <a:solidFill>
                  <a:srgbClr val="000000"/>
                </a:solidFill>
                <a:latin typeface="Canva Sans"/>
              </a:rPr>
              <a:t>Global Coconut Charcoal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795827" y="5358967"/>
            <a:ext cx="9635068" cy="3284424"/>
            <a:chExt cx="7487197" cy="2552253"/>
          </a:xfrm>
        </p:grpSpPr>
        <p:sp>
          <p:nvSpPr>
            <p:cNvPr id="4" name="Freeform 4"/>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606060"/>
            </a:solidFill>
          </p:spPr>
          <p:txBody>
            <a:bodyPr/>
            <a:lstStyle/>
            <a:p/>
          </p:txBody>
        </p:sp>
      </p:grpSp>
      <p:grpSp>
        <p:nvGrpSpPr>
          <p:cNvPr id="5" name="Group 5"/>
          <p:cNvGrpSpPr/>
          <p:nvPr/>
        </p:nvGrpSpPr>
        <p:grpSpPr>
          <a:xfrm>
            <a:off x="4795827" y="1643609"/>
            <a:ext cx="9635068" cy="3248143"/>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1D1D22"/>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06060"/>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D1D22"/>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06060"/>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D1D22"/>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7071161" y="1988917"/>
            <a:ext cx="6920490"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Increasing Demand for Natural and Sustainable Products to Propel Market Growth</a:t>
            </a:r>
          </a:p>
        </p:txBody>
      </p:sp>
      <p:sp>
        <p:nvSpPr>
          <p:cNvPr id="18" name="TextBox 18"/>
          <p:cNvSpPr txBox="1"/>
          <p:nvPr/>
        </p:nvSpPr>
        <p:spPr>
          <a:xfrm>
            <a:off x="6883590" y="6120117"/>
            <a:ext cx="7108062"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Stringent Government Regulations to Restraint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grpSp>
        <p:nvGrpSpPr>
          <p:cNvPr id="3" name="Group 3"/>
          <p:cNvGrpSpPr/>
          <p:nvPr/>
        </p:nvGrpSpPr>
        <p:grpSpPr>
          <a:xfrm>
            <a:off x="1357140" y="1665007"/>
            <a:ext cx="15902160" cy="6771396"/>
            <a:chExt cx="4188223" cy="1783413"/>
          </a:xfrm>
        </p:grpSpPr>
        <p:sp>
          <p:nvSpPr>
            <p:cNvPr id="4" name="Freeform 4"/>
            <p:cNvSpPr/>
            <p:nvPr/>
          </p:nvSpPr>
          <p:spPr>
            <a:xfrm>
              <a:off x="0" y="0"/>
              <a:ext cx="4188223" cy="1783413"/>
            </a:xfrm>
            <a:custGeom>
              <a:rect l="l" t="t" r="r" b="b"/>
              <a:pathLst>
                <a:path w="4188223" h="1783413">
                  <a:moveTo>
                    <a:pt x="0" y="0"/>
                  </a:moveTo>
                  <a:lnTo>
                    <a:pt x="4188223" y="0"/>
                  </a:lnTo>
                  <a:lnTo>
                    <a:pt x="4188223" y="1783413"/>
                  </a:lnTo>
                  <a:lnTo>
                    <a:pt x="0" y="1783413"/>
                  </a:lnTo>
                  <a:close/>
                </a:path>
              </a:pathLst>
            </a:custGeom>
            <a:solidFill>
              <a:srgbClr val="10100E">
                <a:alpha val="94902"/>
              </a:srgbClr>
            </a:solidFill>
          </p:spPr>
          <p:txBody>
            <a:bodyPr/>
            <a:lstStyle/>
            <a:p/>
          </p:txBody>
        </p:sp>
        <p:sp>
          <p:nvSpPr>
            <p:cNvPr id="5" name="TextBox 5"/>
            <p:cNvSpPr txBox="1"/>
            <p:nvPr/>
          </p:nvSpPr>
          <p:spPr>
            <a:xfrm>
              <a:off x="0" y="-38100"/>
              <a:ext cx="4188223" cy="182151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693695" y="3153089"/>
            <a:ext cx="15229050" cy="4874261"/>
          </a:xfrm>
          <a:prstGeom prst="rect">
            <a:avLst/>
          </a:prstGeom>
        </p:spPr>
        <p:txBody>
          <a:bodyPr lIns="0" tIns="0" rIns="0" bIns="0" rtlCol="0" anchor="t">
            <a:spAutoFit/>
          </a:bodyPr>
          <a:lstStyle/>
          <a:p>
            <a:pPr marL="669285" lvl="1" indent="-334642">
              <a:lnSpc>
                <a:spcPts val="4339"/>
              </a:lnSpc>
              <a:buFont typeface="Arial"/>
              <a:buChar char="•"/>
            </a:pPr>
            <a:r>
              <a:rPr lang="en-US" sz="3099">
                <a:solidFill>
                  <a:srgbClr val="FFFFFF"/>
                </a:solidFill>
                <a:latin typeface="Montserrat"/>
              </a:rPr>
              <a:t>The global Coconut Charcoal market will expand significantly by 6.10% CAGR from 2024 to 2031.</a:t>
            </a:r>
          </a:p>
          <a:p>
            <a:pPr marL="669285" lvl="1" indent="-334642">
              <a:lnSpc>
                <a:spcPts val="4339"/>
              </a:lnSpc>
              <a:buFont typeface="Arial"/>
              <a:buChar char="•"/>
            </a:pPr>
            <a:r>
              <a:rPr lang="en-US" sz="3099">
                <a:solidFill>
                  <a:srgbClr val="FFFFFF"/>
                </a:solidFill>
                <a:latin typeface="Montserrat"/>
              </a:rPr>
              <a:t>The sales in the lump charcoal segment are set to rise due to grilling and barbecuing purposes with its larger pieces, longer burning time, and ability to reach high temperatures quickly, propelling the market growth.</a:t>
            </a:r>
          </a:p>
          <a:p>
            <a:pPr marL="669285" lvl="1" indent="-334642">
              <a:lnSpc>
                <a:spcPts val="4339"/>
              </a:lnSpc>
              <a:buFont typeface="Arial"/>
              <a:buChar char="•"/>
            </a:pPr>
            <a:r>
              <a:rPr lang="en-US" sz="3099">
                <a:solidFill>
                  <a:srgbClr val="FFFFFF"/>
                </a:solidFill>
                <a:latin typeface="Montserrat"/>
              </a:rPr>
              <a:t>The increasing use of powder charcoal in various industrial applications such as filtration, cosmetics, pharmaceuticals, and as an ingredient in products like toothpaste and skincare makes it a fast-growing segment.</a:t>
            </a:r>
          </a:p>
          <a:p>
            <a:pPr marL="669285" lvl="1" indent="-334642">
              <a:lnSpc>
                <a:spcPts val="4339"/>
              </a:lnSpc>
              <a:buFont typeface="Arial"/>
              <a:buChar char="•"/>
            </a:pPr>
            <a:r>
              <a:rPr lang="en-US" sz="3099">
                <a:solidFill>
                  <a:srgbClr val="FFFFFF"/>
                </a:solidFill>
                <a:latin typeface="Montserrat"/>
              </a:rPr>
              <a:t>The fuel held the highest coconut charcoal market revenue share in 2024.</a:t>
            </a:r>
          </a:p>
        </p:txBody>
      </p:sp>
      <p:sp>
        <p:nvSpPr>
          <p:cNvPr id="7" name="TextBox 7"/>
          <p:cNvSpPr txBox="1"/>
          <p:nvPr/>
        </p:nvSpPr>
        <p:spPr>
          <a:xfrm>
            <a:off x="4522848" y="2095033"/>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Freeform 3"/>
          <p:cNvSpPr/>
          <p:nvPr/>
        </p:nvSpPr>
        <p:spPr>
          <a:xfrm>
            <a:off x="11392703" y="2915470"/>
            <a:ext cx="5259376" cy="1357649"/>
          </a:xfrm>
          <a:custGeom>
            <a:rect l="l" t="t" r="r" b="b"/>
            <a:pathLst>
              <a:path w="5259376" h="1357649">
                <a:moveTo>
                  <a:pt x="0" y="0"/>
                </a:moveTo>
                <a:lnTo>
                  <a:pt x="5259375" y="0"/>
                </a:lnTo>
                <a:lnTo>
                  <a:pt x="5259375" y="1357649"/>
                </a:lnTo>
                <a:lnTo>
                  <a:pt x="0" y="1357649"/>
                </a:lnTo>
                <a:lnTo>
                  <a:pt x="0" y="0"/>
                </a:lnTo>
                <a:close/>
              </a:path>
            </a:pathLst>
          </a:custGeom>
          <a:blipFill>
            <a:blip r:embed="rId3"/>
            <a:stretch>
              <a:fillRect l="-8667" t="-177272" r="-8667" b="-177272"/>
            </a:stretch>
          </a:blipFill>
        </p:spPr>
        <p:txBody>
          <a:bodyPr/>
          <a:lstStyle/>
          <a:p/>
        </p:txBody>
      </p:sp>
      <p:sp>
        <p:nvSpPr>
          <p:cNvPr id="4" name="Freeform 4"/>
          <p:cNvSpPr/>
          <p:nvPr/>
        </p:nvSpPr>
        <p:spPr>
          <a:xfrm>
            <a:off x="11170535" y="4545597"/>
            <a:ext cx="5703711" cy="1048634"/>
          </a:xfrm>
          <a:custGeom>
            <a:rect l="l" t="t" r="r" b="b"/>
            <a:pathLst>
              <a:path w="5703711" h="1048634">
                <a:moveTo>
                  <a:pt x="0" y="0"/>
                </a:moveTo>
                <a:lnTo>
                  <a:pt x="5703711" y="0"/>
                </a:lnTo>
                <a:lnTo>
                  <a:pt x="5703711" y="1048634"/>
                </a:lnTo>
                <a:lnTo>
                  <a:pt x="0" y="1048634"/>
                </a:lnTo>
                <a:lnTo>
                  <a:pt x="0" y="0"/>
                </a:lnTo>
                <a:close/>
              </a:path>
            </a:pathLst>
          </a:custGeom>
          <a:blipFill>
            <a:blip r:embed="rId4"/>
            <a:stretch>
              <a:fillRect t="-1966" b="-1966"/>
            </a:stretch>
          </a:blipFill>
        </p:spPr>
        <p:txBody>
          <a:bodyPr/>
          <a:lstStyle/>
          <a:p/>
        </p:txBody>
      </p:sp>
      <p:sp>
        <p:nvSpPr>
          <p:cNvPr id="5" name="Freeform 5"/>
          <p:cNvSpPr/>
          <p:nvPr/>
        </p:nvSpPr>
        <p:spPr>
          <a:xfrm>
            <a:off x="8569444" y="5869166"/>
            <a:ext cx="4049560" cy="1247291"/>
          </a:xfrm>
          <a:custGeom>
            <a:rect l="l" t="t" r="r" b="b"/>
            <a:pathLst>
              <a:path w="4049560" h="1247291">
                <a:moveTo>
                  <a:pt x="0" y="0"/>
                </a:moveTo>
                <a:lnTo>
                  <a:pt x="4049560" y="0"/>
                </a:lnTo>
                <a:lnTo>
                  <a:pt x="4049560" y="1247292"/>
                </a:lnTo>
                <a:lnTo>
                  <a:pt x="0" y="1247292"/>
                </a:lnTo>
                <a:lnTo>
                  <a:pt x="0" y="0"/>
                </a:lnTo>
                <a:close/>
              </a:path>
            </a:pathLst>
          </a:custGeom>
          <a:blipFill>
            <a:blip r:embed="rId5"/>
            <a:stretch>
              <a:fillRect t="-2956" r="-609" b="-1966"/>
            </a:stretch>
          </a:blipFill>
        </p:spPr>
        <p:txBody>
          <a:bodyPr/>
          <a:lstStyle/>
          <a:p/>
        </p:txBody>
      </p:sp>
      <p:sp>
        <p:nvSpPr>
          <p:cNvPr id="6" name="Freeform 6"/>
          <p:cNvSpPr/>
          <p:nvPr/>
        </p:nvSpPr>
        <p:spPr>
          <a:xfrm>
            <a:off x="13390304" y="5829619"/>
            <a:ext cx="3789458" cy="1286839"/>
          </a:xfrm>
          <a:custGeom>
            <a:rect l="l" t="t" r="r" b="b"/>
            <a:pathLst>
              <a:path w="3789458" h="1286839">
                <a:moveTo>
                  <a:pt x="0" y="0"/>
                </a:moveTo>
                <a:lnTo>
                  <a:pt x="3789458" y="0"/>
                </a:lnTo>
                <a:lnTo>
                  <a:pt x="3789458" y="1286839"/>
                </a:lnTo>
                <a:lnTo>
                  <a:pt x="0" y="1286839"/>
                </a:lnTo>
                <a:lnTo>
                  <a:pt x="0" y="0"/>
                </a:lnTo>
                <a:close/>
              </a:path>
            </a:pathLst>
          </a:custGeom>
          <a:blipFill>
            <a:blip r:embed="rId6"/>
            <a:stretch>
              <a:fillRect l="-13200" t="-129629" r="-12571" b="-140740"/>
            </a:stretch>
          </a:blipFill>
        </p:spPr>
        <p:txBody>
          <a:bodyPr/>
          <a:lstStyle/>
          <a:p/>
        </p:txBody>
      </p:sp>
      <p:sp>
        <p:nvSpPr>
          <p:cNvPr id="7" name="Freeform 7"/>
          <p:cNvSpPr/>
          <p:nvPr/>
        </p:nvSpPr>
        <p:spPr>
          <a:xfrm>
            <a:off x="8569444" y="7636428"/>
            <a:ext cx="3920450" cy="1345374"/>
          </a:xfrm>
          <a:custGeom>
            <a:rect l="l" t="t" r="r" b="b"/>
            <a:pathLst>
              <a:path w="3920450" h="1345374">
                <a:moveTo>
                  <a:pt x="0" y="0"/>
                </a:moveTo>
                <a:lnTo>
                  <a:pt x="3920449" y="0"/>
                </a:lnTo>
                <a:lnTo>
                  <a:pt x="3920449" y="1345374"/>
                </a:lnTo>
                <a:lnTo>
                  <a:pt x="0" y="1345374"/>
                </a:lnTo>
                <a:lnTo>
                  <a:pt x="0" y="0"/>
                </a:lnTo>
                <a:close/>
              </a:path>
            </a:pathLst>
          </a:custGeom>
          <a:blipFill>
            <a:blip r:embed="rId7"/>
            <a:stretch>
              <a:fillRect t="-1966" b="-1966"/>
            </a:stretch>
          </a:blipFill>
        </p:spPr>
        <p:txBody>
          <a:bodyPr/>
          <a:lstStyle/>
          <a:p/>
        </p:txBody>
      </p:sp>
      <p:sp>
        <p:nvSpPr>
          <p:cNvPr id="8" name="Freeform 8"/>
          <p:cNvSpPr/>
          <p:nvPr/>
        </p:nvSpPr>
        <p:spPr>
          <a:xfrm>
            <a:off x="12489893" y="7636428"/>
            <a:ext cx="5432871" cy="1301992"/>
          </a:xfrm>
          <a:custGeom>
            <a:rect l="l" t="t" r="r" b="b"/>
            <a:pathLst>
              <a:path w="5432871" h="1301992">
                <a:moveTo>
                  <a:pt x="0" y="0"/>
                </a:moveTo>
                <a:lnTo>
                  <a:pt x="5432871" y="0"/>
                </a:lnTo>
                <a:lnTo>
                  <a:pt x="5432871" y="1301992"/>
                </a:lnTo>
                <a:lnTo>
                  <a:pt x="0" y="1301992"/>
                </a:lnTo>
                <a:lnTo>
                  <a:pt x="0" y="0"/>
                </a:lnTo>
                <a:close/>
              </a:path>
            </a:pathLst>
          </a:custGeom>
          <a:blipFill>
            <a:blip r:embed="rId8"/>
            <a:stretch>
              <a:fillRect t="-1966" b="-1966"/>
            </a:stretch>
          </a:blipFill>
        </p:spPr>
        <p:txBody>
          <a:bodyPr/>
          <a:lstStyle/>
          <a:p/>
        </p:txBody>
      </p:sp>
      <p:sp>
        <p:nvSpPr>
          <p:cNvPr id="9" name="TextBox 9"/>
          <p:cNvSpPr txBox="1"/>
          <p:nvPr/>
        </p:nvSpPr>
        <p:spPr>
          <a:xfrm>
            <a:off x="10323427"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ye27epmt"/>
              </a:rPr>
              <a:t>https://tinyurl.com/ye27epmt</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51</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Coconut Charcoal Market Report 2024</dc:title>
  <cp:lastModifiedBy>decipher market</cp:lastModifiedBy>
  <cp:revision>2</cp:revision>
  <dcterms:created xsi:type="dcterms:W3CDTF">2006-08-16T00:00:00Z</dcterms:created>
  <dcterms:modified xsi:type="dcterms:W3CDTF">2024-03-11T15:45:36Z</dcterms:modified>
</cp:coreProperties>
</file>