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Mr Dafoe"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tinyurl.com/2zhmuf9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338" r="-6631"/>
            </a:stretch>
          </a:blipFill>
        </p:spPr>
        <p:txBody>
          <a:bodyPr/>
          <a:lstStyle/>
          <a:p/>
        </p:txBody>
      </p:sp>
      <p:grpSp>
        <p:nvGrpSpPr>
          <p:cNvPr id="3" name="Group 3"/>
          <p:cNvGrpSpPr/>
          <p:nvPr/>
        </p:nvGrpSpPr>
        <p:grpSpPr>
          <a:xfrm>
            <a:off x="8903397" y="0"/>
            <a:ext cx="9384603" cy="10287000"/>
            <a:chExt cx="3423529" cy="3752725"/>
          </a:xfrm>
        </p:grpSpPr>
        <p:sp>
          <p:nvSpPr>
            <p:cNvPr id="4" name="Freeform 4"/>
            <p:cNvSpPr/>
            <p:nvPr/>
          </p:nvSpPr>
          <p:spPr>
            <a:xfrm>
              <a:off x="0" y="0"/>
              <a:ext cx="3423529" cy="3752726"/>
            </a:xfrm>
            <a:custGeom>
              <a:rect l="l" t="t" r="r" b="b"/>
              <a:pathLst>
                <a:path w="3423529" h="3752726">
                  <a:moveTo>
                    <a:pt x="0" y="0"/>
                  </a:moveTo>
                  <a:lnTo>
                    <a:pt x="3423529" y="0"/>
                  </a:lnTo>
                  <a:lnTo>
                    <a:pt x="3423529" y="3752726"/>
                  </a:lnTo>
                  <a:lnTo>
                    <a:pt x="0" y="3752726"/>
                  </a:lnTo>
                  <a:close/>
                </a:path>
              </a:pathLst>
            </a:custGeom>
            <a:solidFill>
              <a:srgbClr val="9A4224">
                <a:alpha val="89804"/>
              </a:srgbClr>
            </a:solidFill>
          </p:spPr>
          <p:txBody>
            <a:bodyPr/>
            <a:lstStyle/>
            <a:p/>
          </p:txBody>
        </p:sp>
      </p:grpSp>
      <p:sp>
        <p:nvSpPr>
          <p:cNvPr id="5" name="TextBox 5"/>
          <p:cNvSpPr txBox="1"/>
          <p:nvPr/>
        </p:nvSpPr>
        <p:spPr>
          <a:xfrm>
            <a:off x="8987278" y="2427480"/>
            <a:ext cx="9105594" cy="5584440"/>
          </a:xfrm>
          <a:prstGeom prst="rect">
            <a:avLst/>
          </a:prstGeom>
        </p:spPr>
        <p:txBody>
          <a:bodyPr lIns="0" tIns="0" rIns="0" bIns="0" rtlCol="0" anchor="t">
            <a:spAutoFit/>
          </a:bodyPr>
          <a:lstStyle/>
          <a:p>
            <a:pPr>
              <a:lnSpc>
                <a:spcPts val="8887"/>
              </a:lnSpc>
            </a:pPr>
            <a:r>
              <a:rPr lang="en-US" sz="8799">
                <a:solidFill>
                  <a:srgbClr val="FFFFFF"/>
                </a:solidFill>
                <a:latin typeface="Lato"/>
              </a:rPr>
              <a:t>GLOBAL</a:t>
            </a:r>
          </a:p>
          <a:p>
            <a:pPr>
              <a:lnSpc>
                <a:spcPts val="8483"/>
              </a:lnSpc>
            </a:pPr>
            <a:r>
              <a:rPr lang="en-US" sz="8399">
                <a:solidFill>
                  <a:srgbClr val="FFFFFF"/>
                </a:solidFill>
                <a:latin typeface="Lato"/>
              </a:rPr>
              <a:t>COCOA PROCESSING</a:t>
            </a:r>
          </a:p>
          <a:p>
            <a:pPr>
              <a:lnSpc>
                <a:spcPts val="8887"/>
              </a:lnSpc>
            </a:pPr>
            <a:r>
              <a:rPr lang="en-US" sz="8799">
                <a:solidFill>
                  <a:srgbClr val="FFFFFF"/>
                </a:solidFill>
                <a:latin typeface="Lato"/>
              </a:rPr>
              <a:t>MARKET REPORT 2024</a:t>
            </a:r>
          </a:p>
        </p:txBody>
      </p:sp>
      <p:sp>
        <p:nvSpPr>
          <p:cNvPr id="6" name="TextBox 6"/>
          <p:cNvSpPr txBox="1"/>
          <p:nvPr/>
        </p:nvSpPr>
        <p:spPr>
          <a:xfrm>
            <a:off x="9144000" y="938039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2323473" y="2140437"/>
            <a:ext cx="13641054" cy="6006125"/>
            <a:chExt cx="3592706" cy="1581860"/>
          </a:xfrm>
        </p:grpSpPr>
        <p:sp>
          <p:nvSpPr>
            <p:cNvPr id="4" name="Freeform 4"/>
            <p:cNvSpPr/>
            <p:nvPr/>
          </p:nvSpPr>
          <p:spPr>
            <a:xfrm>
              <a:off x="0" y="0"/>
              <a:ext cx="3592706" cy="1581860"/>
            </a:xfrm>
            <a:custGeom>
              <a:rect l="l" t="t" r="r" b="b"/>
              <a:pathLst>
                <a:path w="3592706" h="1581860">
                  <a:moveTo>
                    <a:pt x="28945" y="0"/>
                  </a:moveTo>
                  <a:lnTo>
                    <a:pt x="3563761" y="0"/>
                  </a:lnTo>
                  <a:cubicBezTo>
                    <a:pt x="3571438" y="0"/>
                    <a:pt x="3578800" y="3050"/>
                    <a:pt x="3584228" y="8478"/>
                  </a:cubicBezTo>
                  <a:cubicBezTo>
                    <a:pt x="3589656" y="13906"/>
                    <a:pt x="3592706" y="21268"/>
                    <a:pt x="3592706" y="28945"/>
                  </a:cubicBezTo>
                  <a:lnTo>
                    <a:pt x="3592706" y="1552915"/>
                  </a:lnTo>
                  <a:cubicBezTo>
                    <a:pt x="3592706" y="1560592"/>
                    <a:pt x="3589656" y="1567954"/>
                    <a:pt x="3584228" y="1573382"/>
                  </a:cubicBezTo>
                  <a:cubicBezTo>
                    <a:pt x="3578800" y="1578811"/>
                    <a:pt x="3571438" y="1581860"/>
                    <a:pt x="3563761" y="1581860"/>
                  </a:cubicBezTo>
                  <a:lnTo>
                    <a:pt x="28945" y="1581860"/>
                  </a:lnTo>
                  <a:cubicBezTo>
                    <a:pt x="21268" y="1581860"/>
                    <a:pt x="13906" y="1578811"/>
                    <a:pt x="8478" y="1573382"/>
                  </a:cubicBezTo>
                  <a:cubicBezTo>
                    <a:pt x="3050" y="1567954"/>
                    <a:pt x="0" y="1560592"/>
                    <a:pt x="0" y="1552915"/>
                  </a:cubicBezTo>
                  <a:lnTo>
                    <a:pt x="0" y="28945"/>
                  </a:lnTo>
                  <a:cubicBezTo>
                    <a:pt x="0" y="21268"/>
                    <a:pt x="3050" y="13906"/>
                    <a:pt x="8478" y="8478"/>
                  </a:cubicBezTo>
                  <a:cubicBezTo>
                    <a:pt x="13906" y="3050"/>
                    <a:pt x="21268" y="0"/>
                    <a:pt x="28945" y="0"/>
                  </a:cubicBezTo>
                  <a:close/>
                </a:path>
              </a:pathLst>
            </a:custGeom>
            <a:solidFill>
              <a:srgbClr val="9A4224">
                <a:alpha val="89804"/>
              </a:srgbClr>
            </a:solidFill>
          </p:spPr>
          <p:txBody>
            <a:bodyPr/>
            <a:lstStyle/>
            <a:p/>
          </p:txBody>
        </p:sp>
        <p:sp>
          <p:nvSpPr>
            <p:cNvPr id="5" name="TextBox 5"/>
            <p:cNvSpPr txBox="1"/>
            <p:nvPr/>
          </p:nvSpPr>
          <p:spPr>
            <a:xfrm>
              <a:off x="0" y="-38100"/>
              <a:ext cx="3592706" cy="161996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79206" y="2430890"/>
            <a:ext cx="7929589" cy="897890"/>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2618154" y="3625137"/>
            <a:ext cx="13078481" cy="416242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Cocoa processing is the method of transforming cocoa beans into a variety of products, including cocoa butter, cocoa powder, and chocolate. It involves several steps: sorting, roasting, winnowing, grinding, refining, and conching. The rising cocoa consumption leads to increased product adoption across the food and beverage industry. Additionally, cocoa powder is also widely used in preparing numerous food items, such as hot chocolate drinks, cakes, and other baked goods, which is acting as a growth-inducing factor.</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347" b="-10347"/>
            </a:stretch>
          </a:blipFill>
        </p:spPr>
        <p:txBody>
          <a:bodyPr/>
          <a:lstStyle/>
          <a:p/>
        </p:txBody>
      </p:sp>
      <p:grpSp>
        <p:nvGrpSpPr>
          <p:cNvPr id="3" name="Group 3"/>
          <p:cNvGrpSpPr/>
          <p:nvPr/>
        </p:nvGrpSpPr>
        <p:grpSpPr>
          <a:xfrm>
            <a:off x="8975193" y="5646380"/>
            <a:ext cx="8793880" cy="2662340"/>
            <a:chExt cx="860407" cy="260488"/>
          </a:xfrm>
        </p:grpSpPr>
        <p:sp>
          <p:nvSpPr>
            <p:cNvPr id="4" name="Freeform 4"/>
            <p:cNvSpPr/>
            <p:nvPr/>
          </p:nvSpPr>
          <p:spPr>
            <a:xfrm>
              <a:off x="0" y="0"/>
              <a:ext cx="860407" cy="260488"/>
            </a:xfrm>
            <a:custGeom>
              <a:rect l="l" t="t" r="r" b="b"/>
              <a:pathLst>
                <a:path w="860407" h="260488">
                  <a:moveTo>
                    <a:pt x="88038" y="0"/>
                  </a:moveTo>
                  <a:lnTo>
                    <a:pt x="772370" y="0"/>
                  </a:lnTo>
                  <a:cubicBezTo>
                    <a:pt x="795719" y="0"/>
                    <a:pt x="818111" y="9275"/>
                    <a:pt x="834622" y="25786"/>
                  </a:cubicBezTo>
                  <a:cubicBezTo>
                    <a:pt x="851132" y="42296"/>
                    <a:pt x="860407" y="64689"/>
                    <a:pt x="860407" y="88038"/>
                  </a:cubicBezTo>
                  <a:lnTo>
                    <a:pt x="860407" y="172450"/>
                  </a:lnTo>
                  <a:cubicBezTo>
                    <a:pt x="860407" y="195799"/>
                    <a:pt x="851132" y="218192"/>
                    <a:pt x="834622" y="234702"/>
                  </a:cubicBezTo>
                  <a:cubicBezTo>
                    <a:pt x="818111" y="251212"/>
                    <a:pt x="795719" y="260488"/>
                    <a:pt x="772370" y="260488"/>
                  </a:cubicBezTo>
                  <a:lnTo>
                    <a:pt x="88038" y="260488"/>
                  </a:lnTo>
                  <a:cubicBezTo>
                    <a:pt x="64689" y="260488"/>
                    <a:pt x="42296" y="251212"/>
                    <a:pt x="25786" y="234702"/>
                  </a:cubicBezTo>
                  <a:cubicBezTo>
                    <a:pt x="9275" y="218192"/>
                    <a:pt x="0" y="195799"/>
                    <a:pt x="0" y="172450"/>
                  </a:cubicBezTo>
                  <a:lnTo>
                    <a:pt x="0" y="88038"/>
                  </a:lnTo>
                  <a:cubicBezTo>
                    <a:pt x="0" y="64689"/>
                    <a:pt x="9275" y="42296"/>
                    <a:pt x="25786" y="25786"/>
                  </a:cubicBezTo>
                  <a:cubicBezTo>
                    <a:pt x="42296" y="9275"/>
                    <a:pt x="64689" y="0"/>
                    <a:pt x="88038" y="0"/>
                  </a:cubicBezTo>
                  <a:close/>
                </a:path>
              </a:pathLst>
            </a:custGeom>
            <a:solidFill>
              <a:srgbClr val="54392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337197" y="5973494"/>
            <a:ext cx="2147924" cy="2145239"/>
          </a:xfrm>
          <a:custGeom>
            <a:rect l="l" t="t" r="r" b="b"/>
            <a:pathLst>
              <a:path w="2147924" h="2145239">
                <a:moveTo>
                  <a:pt x="0" y="0"/>
                </a:moveTo>
                <a:lnTo>
                  <a:pt x="2147924" y="0"/>
                </a:lnTo>
                <a:lnTo>
                  <a:pt x="2147924" y="2145239"/>
                </a:lnTo>
                <a:lnTo>
                  <a:pt x="0" y="2145239"/>
                </a:lnTo>
                <a:lnTo>
                  <a:pt x="0" y="0"/>
                </a:lnTo>
                <a:close/>
              </a:path>
            </a:pathLst>
          </a:custGeom>
          <a:blipFill>
            <a:blip r:embed="rId3"/>
            <a:stretch>
              <a:fillRect/>
            </a:stretch>
          </a:blipFill>
        </p:spPr>
        <p:txBody>
          <a:bodyPr/>
          <a:lstStyle/>
          <a:p/>
        </p:txBody>
      </p:sp>
      <p:grpSp>
        <p:nvGrpSpPr>
          <p:cNvPr id="7" name="Group 7"/>
          <p:cNvGrpSpPr/>
          <p:nvPr/>
        </p:nvGrpSpPr>
        <p:grpSpPr>
          <a:xfrm>
            <a:off x="9287119" y="5887646"/>
            <a:ext cx="2116291" cy="211629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8975193" y="2644697"/>
            <a:ext cx="8793880" cy="2662340"/>
            <a:chExt cx="860407" cy="260488"/>
          </a:xfrm>
        </p:grpSpPr>
        <p:sp>
          <p:nvSpPr>
            <p:cNvPr id="11" name="Freeform 11"/>
            <p:cNvSpPr/>
            <p:nvPr/>
          </p:nvSpPr>
          <p:spPr>
            <a:xfrm>
              <a:off x="0" y="0"/>
              <a:ext cx="860407" cy="260488"/>
            </a:xfrm>
            <a:custGeom>
              <a:rect l="l" t="t" r="r" b="b"/>
              <a:pathLst>
                <a:path w="860407" h="260488">
                  <a:moveTo>
                    <a:pt x="88038" y="0"/>
                  </a:moveTo>
                  <a:lnTo>
                    <a:pt x="772370" y="0"/>
                  </a:lnTo>
                  <a:cubicBezTo>
                    <a:pt x="795719" y="0"/>
                    <a:pt x="818111" y="9275"/>
                    <a:pt x="834622" y="25786"/>
                  </a:cubicBezTo>
                  <a:cubicBezTo>
                    <a:pt x="851132" y="42296"/>
                    <a:pt x="860407" y="64689"/>
                    <a:pt x="860407" y="88038"/>
                  </a:cubicBezTo>
                  <a:lnTo>
                    <a:pt x="860407" y="172450"/>
                  </a:lnTo>
                  <a:cubicBezTo>
                    <a:pt x="860407" y="195799"/>
                    <a:pt x="851132" y="218192"/>
                    <a:pt x="834622" y="234702"/>
                  </a:cubicBezTo>
                  <a:cubicBezTo>
                    <a:pt x="818111" y="251212"/>
                    <a:pt x="795719" y="260488"/>
                    <a:pt x="772370" y="260488"/>
                  </a:cubicBezTo>
                  <a:lnTo>
                    <a:pt x="88038" y="260488"/>
                  </a:lnTo>
                  <a:cubicBezTo>
                    <a:pt x="64689" y="260488"/>
                    <a:pt x="42296" y="251212"/>
                    <a:pt x="25786" y="234702"/>
                  </a:cubicBezTo>
                  <a:cubicBezTo>
                    <a:pt x="9275" y="218192"/>
                    <a:pt x="0" y="195799"/>
                    <a:pt x="0" y="172450"/>
                  </a:cubicBezTo>
                  <a:lnTo>
                    <a:pt x="0" y="88038"/>
                  </a:lnTo>
                  <a:cubicBezTo>
                    <a:pt x="0" y="64689"/>
                    <a:pt x="9275" y="42296"/>
                    <a:pt x="25786" y="25786"/>
                  </a:cubicBezTo>
                  <a:cubicBezTo>
                    <a:pt x="42296" y="9275"/>
                    <a:pt x="64689" y="0"/>
                    <a:pt x="88038" y="0"/>
                  </a:cubicBezTo>
                  <a:close/>
                </a:path>
              </a:pathLst>
            </a:custGeom>
            <a:solidFill>
              <a:srgbClr val="54392F"/>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9337197" y="2971811"/>
            <a:ext cx="2147924" cy="2145239"/>
          </a:xfrm>
          <a:custGeom>
            <a:rect l="l" t="t" r="r" b="b"/>
            <a:pathLst>
              <a:path w="2147924" h="2145239">
                <a:moveTo>
                  <a:pt x="0" y="0"/>
                </a:moveTo>
                <a:lnTo>
                  <a:pt x="2147924" y="0"/>
                </a:lnTo>
                <a:lnTo>
                  <a:pt x="2147924" y="2145240"/>
                </a:lnTo>
                <a:lnTo>
                  <a:pt x="0" y="2145240"/>
                </a:lnTo>
                <a:lnTo>
                  <a:pt x="0" y="0"/>
                </a:lnTo>
                <a:close/>
              </a:path>
            </a:pathLst>
          </a:custGeom>
          <a:blipFill>
            <a:blip r:embed="rId3"/>
            <a:stretch>
              <a:fillRect/>
            </a:stretch>
          </a:blipFill>
        </p:spPr>
        <p:txBody>
          <a:bodyPr/>
          <a:lstStyle/>
          <a:p/>
        </p:txBody>
      </p:sp>
      <p:grpSp>
        <p:nvGrpSpPr>
          <p:cNvPr id="14" name="Group 14"/>
          <p:cNvGrpSpPr/>
          <p:nvPr/>
        </p:nvGrpSpPr>
        <p:grpSpPr>
          <a:xfrm>
            <a:off x="9287119" y="2885963"/>
            <a:ext cx="2116291" cy="2116291"/>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570127" y="6413670"/>
            <a:ext cx="1550275" cy="1191768"/>
          </a:xfrm>
          <a:prstGeom prst="rect">
            <a:avLst/>
          </a:prstGeom>
        </p:spPr>
        <p:txBody>
          <a:bodyPr lIns="0" tIns="0" rIns="0" bIns="0" rtlCol="0" anchor="t">
            <a:spAutoFit/>
          </a:bodyPr>
          <a:lstStyle/>
          <a:p>
            <a:pPr algn="ctr">
              <a:lnSpc>
                <a:spcPts val="2856"/>
              </a:lnSpc>
            </a:pPr>
            <a:r>
              <a:rPr lang="en-US" sz="4200">
                <a:solidFill>
                  <a:srgbClr val="1E3048"/>
                </a:solidFill>
                <a:latin typeface="Poppins Bold"/>
              </a:rPr>
              <a:t>2023- 2030</a:t>
            </a:r>
          </a:p>
        </p:txBody>
      </p:sp>
      <p:sp>
        <p:nvSpPr>
          <p:cNvPr id="18" name="TextBox 18"/>
          <p:cNvSpPr txBox="1"/>
          <p:nvPr/>
        </p:nvSpPr>
        <p:spPr>
          <a:xfrm>
            <a:off x="11288690" y="6057493"/>
            <a:ext cx="5908548" cy="1770036"/>
          </a:xfrm>
          <a:prstGeom prst="rect">
            <a:avLst/>
          </a:prstGeom>
        </p:spPr>
        <p:txBody>
          <a:bodyPr lIns="0" tIns="0" rIns="0" bIns="0" rtlCol="0" anchor="t">
            <a:spAutoFit/>
          </a:bodyPr>
          <a:lstStyle/>
          <a:p>
            <a:pPr algn="ctr">
              <a:lnSpc>
                <a:spcPts val="6904"/>
              </a:lnSpc>
            </a:pPr>
            <a:r>
              <a:rPr lang="en-US" sz="4932">
                <a:solidFill>
                  <a:srgbClr val="FFFFFF"/>
                </a:solidFill>
                <a:latin typeface="Poppins"/>
              </a:rPr>
              <a:t>CAGR</a:t>
            </a:r>
          </a:p>
          <a:p>
            <a:pPr algn="ctr">
              <a:lnSpc>
                <a:spcPts val="6904"/>
              </a:lnSpc>
              <a:spcBef>
                <a:spcPct val="0"/>
              </a:spcBef>
            </a:pPr>
            <a:r>
              <a:rPr lang="en-US" sz="4932">
                <a:solidFill>
                  <a:srgbClr val="FFFFFF"/>
                </a:solidFill>
                <a:latin typeface="Poppins"/>
              </a:rPr>
              <a:t>1.50%</a:t>
            </a:r>
          </a:p>
        </p:txBody>
      </p:sp>
      <p:sp>
        <p:nvSpPr>
          <p:cNvPr id="19" name="TextBox 19"/>
          <p:cNvSpPr txBox="1"/>
          <p:nvPr/>
        </p:nvSpPr>
        <p:spPr>
          <a:xfrm>
            <a:off x="9570127" y="3720783"/>
            <a:ext cx="1550275" cy="563266"/>
          </a:xfrm>
          <a:prstGeom prst="rect">
            <a:avLst/>
          </a:prstGeom>
        </p:spPr>
        <p:txBody>
          <a:bodyPr lIns="0" tIns="0" rIns="0" bIns="0" rtlCol="0" anchor="t">
            <a:spAutoFit/>
          </a:bodyPr>
          <a:lstStyle/>
          <a:p>
            <a:pPr marL="0" lvl="0" indent="0" algn="ctr">
              <a:lnSpc>
                <a:spcPts val="3652"/>
              </a:lnSpc>
              <a:spcBef>
                <a:spcPct val="0"/>
              </a:spcBef>
            </a:pPr>
            <a:r>
              <a:rPr lang="en-US" sz="4565" u="none" strike="noStrike">
                <a:solidFill>
                  <a:srgbClr val="1E3048"/>
                </a:solidFill>
                <a:latin typeface="Poppins Bold"/>
              </a:rPr>
              <a:t>2022</a:t>
            </a:r>
          </a:p>
        </p:txBody>
      </p:sp>
      <p:sp>
        <p:nvSpPr>
          <p:cNvPr id="20" name="TextBox 20"/>
          <p:cNvSpPr txBox="1"/>
          <p:nvPr/>
        </p:nvSpPr>
        <p:spPr>
          <a:xfrm>
            <a:off x="11288690" y="3028043"/>
            <a:ext cx="6209574" cy="1691572"/>
          </a:xfrm>
          <a:prstGeom prst="rect">
            <a:avLst/>
          </a:prstGeom>
        </p:spPr>
        <p:txBody>
          <a:bodyPr lIns="0" tIns="0" rIns="0" bIns="0" rtlCol="0" anchor="t">
            <a:spAutoFit/>
          </a:bodyPr>
          <a:lstStyle/>
          <a:p>
            <a:pPr algn="ctr">
              <a:lnSpc>
                <a:spcPts val="6699"/>
              </a:lnSpc>
            </a:pPr>
            <a:r>
              <a:rPr lang="en-US" sz="4785">
                <a:solidFill>
                  <a:srgbClr val="FFFFFF"/>
                </a:solidFill>
                <a:latin typeface="Poppins"/>
              </a:rPr>
              <a:t>MARKET SIZE </a:t>
            </a:r>
          </a:p>
          <a:p>
            <a:pPr algn="ctr">
              <a:lnSpc>
                <a:spcPts val="6699"/>
              </a:lnSpc>
              <a:spcBef>
                <a:spcPct val="0"/>
              </a:spcBef>
            </a:pPr>
            <a:r>
              <a:rPr lang="en-US" sz="4785">
                <a:solidFill>
                  <a:srgbClr val="FFFFFF"/>
                </a:solidFill>
                <a:latin typeface="Poppins"/>
              </a:rPr>
              <a:t>USD 15.1 billion</a:t>
            </a:r>
          </a:p>
        </p:txBody>
      </p:sp>
      <p:grpSp>
        <p:nvGrpSpPr>
          <p:cNvPr id="21" name="Group 21"/>
          <p:cNvGrpSpPr/>
          <p:nvPr/>
        </p:nvGrpSpPr>
        <p:grpSpPr>
          <a:xfrm>
            <a:off x="0" y="0"/>
            <a:ext cx="18288000" cy="1299779"/>
            <a:chExt cx="4816593" cy="342329"/>
          </a:xfrm>
        </p:grpSpPr>
        <p:sp>
          <p:nvSpPr>
            <p:cNvPr id="22" name="Freeform 2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23" name="TextBox 2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5408629" y="32127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3531032" y="1878422"/>
            <a:ext cx="6144680" cy="2512213"/>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096049" y="354564"/>
            <a:ext cx="1284017" cy="5476115"/>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531032" y="4643760"/>
            <a:ext cx="6144680" cy="2512213"/>
            <a:chExt cx="6777126" cy="2770785"/>
          </a:xfrm>
        </p:grpSpPr>
        <p:sp>
          <p:nvSpPr>
            <p:cNvPr id="8" name="Freeform 8"/>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633826">
                <a:alpha val="89804"/>
              </a:srgbClr>
            </a:solidFill>
          </p:spPr>
          <p:txBody>
            <a:bodyPr/>
            <a:lstStyle/>
            <a:p/>
          </p:txBody>
        </p:sp>
      </p:grpSp>
      <p:grpSp>
        <p:nvGrpSpPr>
          <p:cNvPr id="9" name="Group 9"/>
          <p:cNvGrpSpPr/>
          <p:nvPr/>
        </p:nvGrpSpPr>
        <p:grpSpPr>
          <a:xfrm rot="5400000">
            <a:off x="2096049" y="3152574"/>
            <a:ext cx="1284017" cy="5476115"/>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244642" y="2851606"/>
            <a:ext cx="4698369" cy="539181"/>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Bean Type</a:t>
            </a:r>
          </a:p>
        </p:txBody>
      </p:sp>
      <p:sp>
        <p:nvSpPr>
          <p:cNvPr id="15" name="TextBox 15"/>
          <p:cNvSpPr txBox="1"/>
          <p:nvPr/>
        </p:nvSpPr>
        <p:spPr>
          <a:xfrm>
            <a:off x="5462194" y="2275808"/>
            <a:ext cx="4006338" cy="1576477"/>
          </a:xfrm>
          <a:prstGeom prst="rect">
            <a:avLst/>
          </a:prstGeom>
        </p:spPr>
        <p:txBody>
          <a:bodyPr lIns="0" tIns="0" rIns="0" bIns="0" rtlCol="0" anchor="t">
            <a:spAutoFit/>
          </a:bodyPr>
          <a:lstStyle/>
          <a:p>
            <a:pPr marL="645717" lvl="1" indent="-322859">
              <a:lnSpc>
                <a:spcPts val="4187"/>
              </a:lnSpc>
              <a:buFont typeface="Arial"/>
              <a:buChar char="•"/>
            </a:pPr>
            <a:r>
              <a:rPr lang="en-US" sz="2990">
                <a:solidFill>
                  <a:srgbClr val="FFFFFF"/>
                </a:solidFill>
                <a:latin typeface="Montserrat"/>
              </a:rPr>
              <a:t>Forastero</a:t>
            </a:r>
          </a:p>
          <a:p>
            <a:pPr marL="645717" lvl="1" indent="-322859">
              <a:lnSpc>
                <a:spcPts val="4187"/>
              </a:lnSpc>
              <a:buFont typeface="Arial"/>
              <a:buChar char="•"/>
            </a:pPr>
            <a:r>
              <a:rPr lang="en-US" sz="2990">
                <a:solidFill>
                  <a:srgbClr val="FFFFFF"/>
                </a:solidFill>
                <a:latin typeface="Montserrat"/>
              </a:rPr>
              <a:t>Criollo</a:t>
            </a:r>
          </a:p>
          <a:p>
            <a:pPr marL="645717" lvl="1" indent="-322859">
              <a:lnSpc>
                <a:spcPts val="4187"/>
              </a:lnSpc>
              <a:buFont typeface="Arial"/>
              <a:buChar char="•"/>
            </a:pPr>
            <a:r>
              <a:rPr lang="en-US" sz="2990">
                <a:solidFill>
                  <a:srgbClr val="FFFFFF"/>
                </a:solidFill>
                <a:latin typeface="Montserrat"/>
              </a:rPr>
              <a:t>Trinitario</a:t>
            </a:r>
          </a:p>
        </p:txBody>
      </p:sp>
      <p:sp>
        <p:nvSpPr>
          <p:cNvPr id="16" name="TextBox 16"/>
          <p:cNvSpPr txBox="1"/>
          <p:nvPr/>
        </p:nvSpPr>
        <p:spPr>
          <a:xfrm>
            <a:off x="0" y="5408544"/>
            <a:ext cx="4698369" cy="1039796"/>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Application segment </a:t>
            </a:r>
          </a:p>
        </p:txBody>
      </p:sp>
      <p:sp>
        <p:nvSpPr>
          <p:cNvPr id="17" name="TextBox 17"/>
          <p:cNvSpPr txBox="1"/>
          <p:nvPr/>
        </p:nvSpPr>
        <p:spPr>
          <a:xfrm>
            <a:off x="5358603" y="4817171"/>
            <a:ext cx="4213519" cy="2108242"/>
          </a:xfrm>
          <a:prstGeom prst="rect">
            <a:avLst/>
          </a:prstGeom>
        </p:spPr>
        <p:txBody>
          <a:bodyPr lIns="0" tIns="0" rIns="0" bIns="0" rtlCol="0" anchor="t">
            <a:spAutoFit/>
          </a:bodyPr>
          <a:lstStyle/>
          <a:p>
            <a:pPr marL="645717" lvl="1" indent="-322859">
              <a:lnSpc>
                <a:spcPts val="4187"/>
              </a:lnSpc>
              <a:buFont typeface="Arial"/>
              <a:buChar char="•"/>
            </a:pPr>
            <a:r>
              <a:rPr lang="en-US" sz="2990">
                <a:solidFill>
                  <a:srgbClr val="FFFFFF"/>
                </a:solidFill>
                <a:latin typeface="Montserrat"/>
              </a:rPr>
              <a:t>Confectionary</a:t>
            </a:r>
          </a:p>
          <a:p>
            <a:pPr marL="645717" lvl="1" indent="-322859">
              <a:lnSpc>
                <a:spcPts val="4187"/>
              </a:lnSpc>
              <a:buFont typeface="Arial"/>
              <a:buChar char="•"/>
            </a:pPr>
            <a:r>
              <a:rPr lang="en-US" sz="2990">
                <a:solidFill>
                  <a:srgbClr val="FFFFFF"/>
                </a:solidFill>
                <a:latin typeface="Montserrat"/>
              </a:rPr>
              <a:t>Bakery</a:t>
            </a:r>
          </a:p>
          <a:p>
            <a:pPr marL="645717" lvl="1" indent="-322859">
              <a:lnSpc>
                <a:spcPts val="4187"/>
              </a:lnSpc>
              <a:buFont typeface="Arial"/>
              <a:buChar char="•"/>
            </a:pPr>
            <a:r>
              <a:rPr lang="en-US" sz="2990">
                <a:solidFill>
                  <a:srgbClr val="FFFFFF"/>
                </a:solidFill>
                <a:latin typeface="Montserrat"/>
              </a:rPr>
              <a:t>Beverages</a:t>
            </a:r>
          </a:p>
          <a:p>
            <a:pPr marL="645717" lvl="1" indent="-322859">
              <a:lnSpc>
                <a:spcPts val="4187"/>
              </a:lnSpc>
              <a:buFont typeface="Arial"/>
              <a:buChar char="•"/>
            </a:pPr>
            <a:r>
              <a:rPr lang="en-US" sz="2990">
                <a:solidFill>
                  <a:srgbClr val="FFFFFF"/>
                </a:solidFill>
                <a:latin typeface="Montserrat"/>
              </a:rPr>
              <a:t>Pharmaceuticals</a:t>
            </a:r>
          </a:p>
        </p:txBody>
      </p:sp>
      <p:sp>
        <p:nvSpPr>
          <p:cNvPr id="18" name="TextBox 18"/>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19" name="Group 19"/>
          <p:cNvGrpSpPr/>
          <p:nvPr/>
        </p:nvGrpSpPr>
        <p:grpSpPr>
          <a:xfrm>
            <a:off x="3531032" y="7407464"/>
            <a:ext cx="6144680" cy="2512213"/>
            <a:chExt cx="6777126" cy="2770785"/>
          </a:xfrm>
        </p:grpSpPr>
        <p:sp>
          <p:nvSpPr>
            <p:cNvPr id="20" name="Freeform 20"/>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A8D38">
                <a:alpha val="89804"/>
              </a:srgbClr>
            </a:solidFill>
          </p:spPr>
          <p:txBody>
            <a:bodyPr/>
            <a:lstStyle/>
            <a:p/>
          </p:txBody>
        </p:sp>
      </p:grpSp>
      <p:grpSp>
        <p:nvGrpSpPr>
          <p:cNvPr id="21" name="Group 21"/>
          <p:cNvGrpSpPr/>
          <p:nvPr/>
        </p:nvGrpSpPr>
        <p:grpSpPr>
          <a:xfrm rot="5400000">
            <a:off x="2096049" y="5916278"/>
            <a:ext cx="1284017" cy="5476115"/>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244642" y="8365649"/>
            <a:ext cx="4698369" cy="539181"/>
          </a:xfrm>
          <a:prstGeom prst="rect">
            <a:avLst/>
          </a:prstGeom>
        </p:spPr>
        <p:txBody>
          <a:bodyPr lIns="0" tIns="0" rIns="0" bIns="0" rtlCol="0" anchor="t">
            <a:spAutoFit/>
          </a:bodyPr>
          <a:lstStyle/>
          <a:p>
            <a:pPr algn="ctr">
              <a:lnSpc>
                <a:spcPts val="4006"/>
              </a:lnSpc>
            </a:pPr>
            <a:r>
              <a:rPr lang="en-US" sz="3966">
                <a:solidFill>
                  <a:srgbClr val="43B4BE"/>
                </a:solidFill>
                <a:latin typeface="Montserrat Classic"/>
              </a:rPr>
              <a:t>Product Type</a:t>
            </a:r>
          </a:p>
        </p:txBody>
      </p:sp>
      <p:sp>
        <p:nvSpPr>
          <p:cNvPr id="24" name="TextBox 24"/>
          <p:cNvSpPr txBox="1"/>
          <p:nvPr/>
        </p:nvSpPr>
        <p:spPr>
          <a:xfrm>
            <a:off x="5358603" y="7889399"/>
            <a:ext cx="4213519" cy="1576477"/>
          </a:xfrm>
          <a:prstGeom prst="rect">
            <a:avLst/>
          </a:prstGeom>
        </p:spPr>
        <p:txBody>
          <a:bodyPr lIns="0" tIns="0" rIns="0" bIns="0" rtlCol="0" anchor="t">
            <a:spAutoFit/>
          </a:bodyPr>
          <a:lstStyle/>
          <a:p>
            <a:pPr marL="645717" lvl="1" indent="-322859">
              <a:lnSpc>
                <a:spcPts val="4187"/>
              </a:lnSpc>
              <a:buFont typeface="Arial"/>
              <a:buChar char="•"/>
            </a:pPr>
            <a:r>
              <a:rPr lang="en-US" sz="2990">
                <a:solidFill>
                  <a:srgbClr val="FFFFFF"/>
                </a:solidFill>
                <a:latin typeface="Montserrat"/>
              </a:rPr>
              <a:t>Cocoa Butter</a:t>
            </a:r>
          </a:p>
          <a:p>
            <a:pPr marL="645717" lvl="1" indent="-322859">
              <a:lnSpc>
                <a:spcPts val="4187"/>
              </a:lnSpc>
              <a:buFont typeface="Arial"/>
              <a:buChar char="•"/>
            </a:pPr>
            <a:r>
              <a:rPr lang="en-US" sz="2990">
                <a:solidFill>
                  <a:srgbClr val="FFFFFF"/>
                </a:solidFill>
                <a:latin typeface="Montserrat"/>
              </a:rPr>
              <a:t>Cocoa Liquor</a:t>
            </a:r>
          </a:p>
          <a:p>
            <a:pPr marL="645717" lvl="1" indent="-322859">
              <a:lnSpc>
                <a:spcPts val="4187"/>
              </a:lnSpc>
              <a:buFont typeface="Arial"/>
              <a:buChar char="•"/>
            </a:pPr>
            <a:r>
              <a:rPr lang="en-US" sz="2990">
                <a:solidFill>
                  <a:srgbClr val="FFFFFF"/>
                </a:solidFill>
                <a:latin typeface="Montserrat"/>
              </a:rPr>
              <a:t>Cocoa Powder</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20922"/>
            <a:ext cx="10609474" cy="8766078"/>
          </a:xfrm>
          <a:custGeom>
            <a:rect l="l" t="t" r="r" b="b"/>
            <a:pathLst>
              <a:path w="10609474" h="8766078">
                <a:moveTo>
                  <a:pt x="0" y="0"/>
                </a:moveTo>
                <a:lnTo>
                  <a:pt x="10609474" y="0"/>
                </a:lnTo>
                <a:lnTo>
                  <a:pt x="10609474" y="8766078"/>
                </a:lnTo>
                <a:lnTo>
                  <a:pt x="0" y="87660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3" name="Group 3"/>
          <p:cNvGrpSpPr/>
          <p:nvPr/>
        </p:nvGrpSpPr>
        <p:grpSpPr>
          <a:xfrm>
            <a:off x="0" y="0"/>
            <a:ext cx="18288000" cy="1257300"/>
            <a:chExt cx="4816593" cy="331141"/>
          </a:xfrm>
        </p:grpSpPr>
        <p:sp>
          <p:nvSpPr>
            <p:cNvPr id="4" name="Freeform 4"/>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5" name="TextBox 5"/>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FFFFFF"/>
                </a:solidFill>
                <a:latin typeface="Canva Sans"/>
              </a:rPr>
              <a:t>Global Cocoa Processing Market Revenue share for 2022</a:t>
            </a:r>
          </a:p>
        </p:txBody>
      </p:sp>
      <p:sp>
        <p:nvSpPr>
          <p:cNvPr id="7" name="TextBox 7"/>
          <p:cNvSpPr txBox="1"/>
          <p:nvPr/>
        </p:nvSpPr>
        <p:spPr>
          <a:xfrm>
            <a:off x="11601682" y="4763094"/>
            <a:ext cx="5657618" cy="844551"/>
          </a:xfrm>
          <a:prstGeom prst="rect">
            <a:avLst/>
          </a:prstGeom>
        </p:spPr>
        <p:txBody>
          <a:bodyPr lIns="0" tIns="0" rIns="0" bIns="0" rtlCol="0" anchor="t">
            <a:spAutoFit/>
          </a:bodyPr>
          <a:lstStyle/>
          <a:p>
            <a:pPr algn="ctr">
              <a:lnSpc>
                <a:spcPts val="6999"/>
              </a:lnSpc>
              <a:spcBef>
                <a:spcPct val="0"/>
              </a:spcBef>
            </a:pPr>
            <a:r>
              <a:rPr lang="en-US" sz="4999">
                <a:solidFill>
                  <a:srgbClr val="000000"/>
                </a:solidFill>
                <a:latin typeface="Montserrat"/>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5900319" y="1770053"/>
            <a:ext cx="8838563" cy="325765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75585" y="1770053"/>
            <a:ext cx="9663297" cy="3257659"/>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A63129"/>
            </a:solidFill>
          </p:spPr>
          <p:txBody>
            <a:bodyPr/>
            <a:lstStyle/>
            <a:p/>
          </p:txBody>
        </p:sp>
      </p:grpSp>
      <p:grpSp>
        <p:nvGrpSpPr>
          <p:cNvPr id="7" name="Group 7"/>
          <p:cNvGrpSpPr/>
          <p:nvPr/>
        </p:nvGrpSpPr>
        <p:grpSpPr>
          <a:xfrm>
            <a:off x="3549118" y="2274060"/>
            <a:ext cx="2767703" cy="224964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185770" y="3073314"/>
            <a:ext cx="751890" cy="651137"/>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5900319" y="5259288"/>
            <a:ext cx="8838563" cy="3257659"/>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075585" y="5259288"/>
            <a:ext cx="9663297" cy="3257659"/>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549118" y="5763295"/>
            <a:ext cx="2767703" cy="224964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185770" y="6562549"/>
            <a:ext cx="751890" cy="651137"/>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753676" y="2972739"/>
            <a:ext cx="2482471"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Drivers</a:t>
            </a:r>
          </a:p>
        </p:txBody>
      </p:sp>
      <p:sp>
        <p:nvSpPr>
          <p:cNvPr id="20" name="TextBox 20"/>
          <p:cNvSpPr txBox="1"/>
          <p:nvPr/>
        </p:nvSpPr>
        <p:spPr>
          <a:xfrm>
            <a:off x="7082144" y="2508104"/>
            <a:ext cx="7480958"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Rising Number of Health Benefits to Provide Viable Market Output</a:t>
            </a:r>
          </a:p>
        </p:txBody>
      </p:sp>
      <p:sp>
        <p:nvSpPr>
          <p:cNvPr id="21" name="TextBox 21"/>
          <p:cNvSpPr txBox="1"/>
          <p:nvPr/>
        </p:nvSpPr>
        <p:spPr>
          <a:xfrm>
            <a:off x="3671565" y="6563291"/>
            <a:ext cx="2808039" cy="582977"/>
          </a:xfrm>
          <a:prstGeom prst="rect">
            <a:avLst/>
          </a:prstGeom>
        </p:spPr>
        <p:txBody>
          <a:bodyPr lIns="0" tIns="0" rIns="0" bIns="0" rtlCol="0" anchor="t">
            <a:spAutoFit/>
          </a:bodyPr>
          <a:lstStyle/>
          <a:p>
            <a:pPr algn="ctr">
              <a:lnSpc>
                <a:spcPts val="4822"/>
              </a:lnSpc>
              <a:spcBef>
                <a:spcPct val="0"/>
              </a:spcBef>
            </a:pPr>
            <a:r>
              <a:rPr lang="en-US" sz="3444" spc="110">
                <a:solidFill>
                  <a:srgbClr val="FFFFFF"/>
                </a:solidFill>
                <a:latin typeface="Garet Bold"/>
              </a:rPr>
              <a:t>Restraints</a:t>
            </a:r>
          </a:p>
        </p:txBody>
      </p:sp>
      <p:sp>
        <p:nvSpPr>
          <p:cNvPr id="22" name="TextBox 22"/>
          <p:cNvSpPr txBox="1"/>
          <p:nvPr/>
        </p:nvSpPr>
        <p:spPr>
          <a:xfrm>
            <a:off x="7082144" y="6311855"/>
            <a:ext cx="7480958" cy="1219200"/>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Availability of Substitutes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1200"/>
            </a:stretch>
          </a:blipFill>
        </p:spPr>
        <p:txBody>
          <a:bodyPr/>
          <a:lstStyle/>
          <a:p/>
        </p:txBody>
      </p:sp>
      <p:sp>
        <p:nvSpPr>
          <p:cNvPr id="3" name="TextBox 3"/>
          <p:cNvSpPr txBox="1"/>
          <p:nvPr/>
        </p:nvSpPr>
        <p:spPr>
          <a:xfrm>
            <a:off x="4083301" y="650557"/>
            <a:ext cx="10121399"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0" y="1961514"/>
            <a:ext cx="8697458" cy="8075296"/>
          </a:xfrm>
          <a:prstGeom prst="rect">
            <a:avLst/>
          </a:prstGeom>
        </p:spPr>
        <p:txBody>
          <a:bodyPr lIns="0" tIns="0" rIns="0" bIns="0" rtlCol="0" anchor="t">
            <a:spAutoFit/>
          </a:bodyPr>
          <a:lstStyle/>
          <a:p>
            <a:pPr marL="582924" lvl="1" indent="-291462">
              <a:lnSpc>
                <a:spcPts val="3779"/>
              </a:lnSpc>
              <a:buFont typeface="Arial"/>
              <a:buChar char="•"/>
            </a:pPr>
            <a:r>
              <a:rPr lang="en-US" sz="2699">
                <a:solidFill>
                  <a:srgbClr val="000000"/>
                </a:solidFill>
                <a:latin typeface="Montserrat"/>
              </a:rPr>
              <a:t>The Global Cocoa Processing Market is witnessing significant growth in the near future.</a:t>
            </a:r>
          </a:p>
          <a:p>
            <a:pPr marL="582924" lvl="1" indent="-291462">
              <a:lnSpc>
                <a:spcPts val="3779"/>
              </a:lnSpc>
              <a:buFont typeface="Arial"/>
              <a:buChar char="•"/>
            </a:pPr>
            <a:r>
              <a:rPr lang="en-US" sz="2699">
                <a:solidFill>
                  <a:srgbClr val="000000"/>
                </a:solidFill>
                <a:latin typeface="Montserrat"/>
              </a:rPr>
              <a:t> Cocoa is a key ingredient in various beverages, including hot chocolate, chocolate milk, and chocolate-flavored coffee.</a:t>
            </a:r>
          </a:p>
          <a:p>
            <a:pPr marL="582924" lvl="1" indent="-291462">
              <a:lnSpc>
                <a:spcPts val="3779"/>
              </a:lnSpc>
              <a:buFont typeface="Arial"/>
              <a:buChar char="•"/>
            </a:pPr>
            <a:r>
              <a:rPr lang="en-US" sz="2699">
                <a:solidFill>
                  <a:srgbClr val="000000"/>
                </a:solidFill>
                <a:latin typeface="Montserrat"/>
              </a:rPr>
              <a:t>Cocoa butter is a vital ingredient in producing chocolates, confectionery items, and bakery goods, contributing to its strong chocolate and sweets industry demand. </a:t>
            </a:r>
          </a:p>
          <a:p>
            <a:pPr marL="582924" lvl="1" indent="-291462">
              <a:lnSpc>
                <a:spcPts val="3779"/>
              </a:lnSpc>
              <a:buFont typeface="Arial"/>
              <a:buChar char="•"/>
            </a:pPr>
            <a:r>
              <a:rPr lang="en-US" sz="2699">
                <a:solidFill>
                  <a:srgbClr val="000000"/>
                </a:solidFill>
                <a:latin typeface="Montserrat"/>
              </a:rPr>
              <a:t>In 2023, the Forastero segment accounted for noticeable share of global Cocoa Processing Market and is projected to experience significant growth in the near future.</a:t>
            </a:r>
          </a:p>
          <a:p>
            <a:pPr marL="582924" lvl="1" indent="-291462">
              <a:lnSpc>
                <a:spcPts val="3779"/>
              </a:lnSpc>
              <a:buFont typeface="Arial"/>
              <a:buChar char="•"/>
            </a:pPr>
            <a:r>
              <a:rPr lang="en-US" sz="2699">
                <a:solidFill>
                  <a:srgbClr val="000000"/>
                </a:solidFill>
                <a:latin typeface="Montserrat"/>
              </a:rPr>
              <a:t>The Confectionary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6962"/>
            </a:stretch>
          </a:blipFill>
        </p:spPr>
        <p:txBody>
          <a:bodyPr/>
          <a:lstStyle/>
          <a:p/>
        </p:txBody>
      </p:sp>
      <p:sp>
        <p:nvSpPr>
          <p:cNvPr id="3" name="Freeform 3"/>
          <p:cNvSpPr/>
          <p:nvPr/>
        </p:nvSpPr>
        <p:spPr>
          <a:xfrm>
            <a:off x="7572445" y="1723918"/>
            <a:ext cx="2321224" cy="1917053"/>
          </a:xfrm>
          <a:custGeom>
            <a:rect l="l" t="t" r="r" b="b"/>
            <a:pathLst>
              <a:path w="2321224" h="1917053">
                <a:moveTo>
                  <a:pt x="0" y="0"/>
                </a:moveTo>
                <a:lnTo>
                  <a:pt x="2321224" y="0"/>
                </a:lnTo>
                <a:lnTo>
                  <a:pt x="2321224" y="1917053"/>
                </a:lnTo>
                <a:lnTo>
                  <a:pt x="0" y="1917053"/>
                </a:lnTo>
                <a:lnTo>
                  <a:pt x="0" y="0"/>
                </a:lnTo>
                <a:close/>
              </a:path>
            </a:pathLst>
          </a:custGeom>
          <a:blipFill>
            <a:blip r:embed="rId3"/>
            <a:stretch>
              <a:fillRect l="-18572" t="-33029" r="-19153" b="-33732"/>
            </a:stretch>
          </a:blipFill>
        </p:spPr>
        <p:txBody>
          <a:bodyPr/>
          <a:lstStyle/>
          <a:p/>
        </p:txBody>
      </p:sp>
      <p:sp>
        <p:nvSpPr>
          <p:cNvPr id="4" name="Freeform 4"/>
          <p:cNvSpPr/>
          <p:nvPr/>
        </p:nvSpPr>
        <p:spPr>
          <a:xfrm>
            <a:off x="10342724" y="2087967"/>
            <a:ext cx="3593914" cy="1188955"/>
          </a:xfrm>
          <a:custGeom>
            <a:rect l="l" t="t" r="r" b="b"/>
            <a:pathLst>
              <a:path w="3593914" h="1188955">
                <a:moveTo>
                  <a:pt x="0" y="0"/>
                </a:moveTo>
                <a:lnTo>
                  <a:pt x="3593914" y="0"/>
                </a:lnTo>
                <a:lnTo>
                  <a:pt x="3593914" y="1188955"/>
                </a:lnTo>
                <a:lnTo>
                  <a:pt x="0" y="1188955"/>
                </a:lnTo>
                <a:lnTo>
                  <a:pt x="0" y="0"/>
                </a:lnTo>
                <a:close/>
              </a:path>
            </a:pathLst>
          </a:custGeom>
          <a:blipFill>
            <a:blip r:embed="rId4"/>
            <a:stretch>
              <a:fillRect t="-21289" b="-28953"/>
            </a:stretch>
          </a:blipFill>
        </p:spPr>
        <p:txBody>
          <a:bodyPr/>
          <a:lstStyle/>
          <a:p/>
        </p:txBody>
      </p:sp>
      <p:sp>
        <p:nvSpPr>
          <p:cNvPr id="5" name="Freeform 5"/>
          <p:cNvSpPr/>
          <p:nvPr/>
        </p:nvSpPr>
        <p:spPr>
          <a:xfrm>
            <a:off x="14385692" y="2293377"/>
            <a:ext cx="3902307" cy="778134"/>
          </a:xfrm>
          <a:custGeom>
            <a:rect l="l" t="t" r="r" b="b"/>
            <a:pathLst>
              <a:path w="3902307" h="778134">
                <a:moveTo>
                  <a:pt x="0" y="0"/>
                </a:moveTo>
                <a:lnTo>
                  <a:pt x="3902307" y="0"/>
                </a:lnTo>
                <a:lnTo>
                  <a:pt x="3902307" y="778135"/>
                </a:lnTo>
                <a:lnTo>
                  <a:pt x="0" y="778135"/>
                </a:lnTo>
                <a:lnTo>
                  <a:pt x="0" y="0"/>
                </a:lnTo>
                <a:close/>
              </a:path>
            </a:pathLst>
          </a:custGeom>
          <a:blipFill>
            <a:blip r:embed="rId5"/>
            <a:stretch>
              <a:fillRect l="-2640" t="-116263" r="-3630" b="-139032"/>
            </a:stretch>
          </a:blipFill>
        </p:spPr>
        <p:txBody>
          <a:bodyPr/>
          <a:lstStyle/>
          <a:p/>
        </p:txBody>
      </p:sp>
      <p:sp>
        <p:nvSpPr>
          <p:cNvPr id="6" name="Freeform 6"/>
          <p:cNvSpPr/>
          <p:nvPr/>
        </p:nvSpPr>
        <p:spPr>
          <a:xfrm>
            <a:off x="6984559" y="4081593"/>
            <a:ext cx="3496997" cy="1279341"/>
          </a:xfrm>
          <a:custGeom>
            <a:rect l="l" t="t" r="r" b="b"/>
            <a:pathLst>
              <a:path w="3496997" h="1279341">
                <a:moveTo>
                  <a:pt x="0" y="0"/>
                </a:moveTo>
                <a:lnTo>
                  <a:pt x="3496997" y="0"/>
                </a:lnTo>
                <a:lnTo>
                  <a:pt x="3496997" y="1279341"/>
                </a:lnTo>
                <a:lnTo>
                  <a:pt x="0" y="1279341"/>
                </a:lnTo>
                <a:lnTo>
                  <a:pt x="0" y="0"/>
                </a:lnTo>
                <a:close/>
              </a:path>
            </a:pathLst>
          </a:custGeom>
          <a:blipFill>
            <a:blip r:embed="rId6"/>
            <a:stretch>
              <a:fillRect l="-6709" t="-28860" r="-7951" b="-27848"/>
            </a:stretch>
          </a:blipFill>
        </p:spPr>
        <p:txBody>
          <a:bodyPr/>
          <a:lstStyle/>
          <a:p/>
        </p:txBody>
      </p:sp>
      <p:sp>
        <p:nvSpPr>
          <p:cNvPr id="7" name="Freeform 7"/>
          <p:cNvSpPr/>
          <p:nvPr/>
        </p:nvSpPr>
        <p:spPr>
          <a:xfrm>
            <a:off x="11076799" y="3629552"/>
            <a:ext cx="1991261" cy="2063483"/>
          </a:xfrm>
          <a:custGeom>
            <a:rect l="l" t="t" r="r" b="b"/>
            <a:pathLst>
              <a:path w="1991261" h="2063483">
                <a:moveTo>
                  <a:pt x="0" y="0"/>
                </a:moveTo>
                <a:lnTo>
                  <a:pt x="1991261" y="0"/>
                </a:lnTo>
                <a:lnTo>
                  <a:pt x="1991261" y="2063484"/>
                </a:lnTo>
                <a:lnTo>
                  <a:pt x="0" y="2063484"/>
                </a:lnTo>
                <a:lnTo>
                  <a:pt x="0" y="0"/>
                </a:lnTo>
                <a:close/>
              </a:path>
            </a:pathLst>
          </a:custGeom>
          <a:blipFill>
            <a:blip r:embed="rId7"/>
            <a:stretch>
              <a:fillRect/>
            </a:stretch>
          </a:blipFill>
        </p:spPr>
        <p:txBody>
          <a:bodyPr/>
          <a:lstStyle/>
          <a:p/>
        </p:txBody>
      </p:sp>
      <p:sp>
        <p:nvSpPr>
          <p:cNvPr id="8" name="Freeform 8"/>
          <p:cNvSpPr/>
          <p:nvPr/>
        </p:nvSpPr>
        <p:spPr>
          <a:xfrm>
            <a:off x="6570271" y="5582506"/>
            <a:ext cx="4220689" cy="1016092"/>
          </a:xfrm>
          <a:custGeom>
            <a:rect l="l" t="t" r="r" b="b"/>
            <a:pathLst>
              <a:path w="4220689" h="1016092">
                <a:moveTo>
                  <a:pt x="0" y="0"/>
                </a:moveTo>
                <a:lnTo>
                  <a:pt x="4220689" y="0"/>
                </a:lnTo>
                <a:lnTo>
                  <a:pt x="4220689" y="1016092"/>
                </a:lnTo>
                <a:lnTo>
                  <a:pt x="0" y="1016092"/>
                </a:lnTo>
                <a:lnTo>
                  <a:pt x="0" y="0"/>
                </a:lnTo>
                <a:close/>
              </a:path>
            </a:pathLst>
          </a:custGeom>
          <a:blipFill>
            <a:blip r:embed="rId8"/>
            <a:stretch>
              <a:fillRect l="-5555" t="-46153" r="-5555" b="-46153"/>
            </a:stretch>
          </a:blipFill>
        </p:spPr>
        <p:txBody>
          <a:bodyPr/>
          <a:lstStyle/>
          <a:p/>
        </p:txBody>
      </p:sp>
      <p:sp>
        <p:nvSpPr>
          <p:cNvPr id="9" name="Freeform 9"/>
          <p:cNvSpPr/>
          <p:nvPr/>
        </p:nvSpPr>
        <p:spPr>
          <a:xfrm>
            <a:off x="7026473" y="6817673"/>
            <a:ext cx="3455082" cy="1537512"/>
          </a:xfrm>
          <a:custGeom>
            <a:rect l="l" t="t" r="r" b="b"/>
            <a:pathLst>
              <a:path w="3455082" h="1537512">
                <a:moveTo>
                  <a:pt x="0" y="0"/>
                </a:moveTo>
                <a:lnTo>
                  <a:pt x="3455083" y="0"/>
                </a:lnTo>
                <a:lnTo>
                  <a:pt x="3455083" y="1537512"/>
                </a:lnTo>
                <a:lnTo>
                  <a:pt x="0" y="1537512"/>
                </a:lnTo>
                <a:lnTo>
                  <a:pt x="0" y="0"/>
                </a:lnTo>
                <a:close/>
              </a:path>
            </a:pathLst>
          </a:custGeom>
          <a:blipFill>
            <a:blip r:embed="rId9"/>
            <a:stretch>
              <a:fillRect/>
            </a:stretch>
          </a:blipFill>
        </p:spPr>
        <p:txBody>
          <a:bodyPr/>
          <a:lstStyle/>
          <a:p/>
        </p:txBody>
      </p:sp>
      <p:sp>
        <p:nvSpPr>
          <p:cNvPr id="10" name="Freeform 10"/>
          <p:cNvSpPr/>
          <p:nvPr/>
        </p:nvSpPr>
        <p:spPr>
          <a:xfrm>
            <a:off x="5772013" y="8355185"/>
            <a:ext cx="4398987" cy="1340316"/>
          </a:xfrm>
          <a:custGeom>
            <a:rect l="l" t="t" r="r" b="b"/>
            <a:pathLst>
              <a:path w="4398987" h="1340316">
                <a:moveTo>
                  <a:pt x="0" y="0"/>
                </a:moveTo>
                <a:lnTo>
                  <a:pt x="4398987" y="0"/>
                </a:lnTo>
                <a:lnTo>
                  <a:pt x="4398987" y="1340316"/>
                </a:lnTo>
                <a:lnTo>
                  <a:pt x="0" y="1340316"/>
                </a:lnTo>
                <a:lnTo>
                  <a:pt x="0" y="0"/>
                </a:lnTo>
                <a:close/>
              </a:path>
            </a:pathLst>
          </a:custGeom>
          <a:blipFill>
            <a:blip r:embed="rId10"/>
            <a:stretch>
              <a:fillRect/>
            </a:stretch>
          </a:blipFill>
        </p:spPr>
        <p:txBody>
          <a:bodyPr/>
          <a:lstStyle/>
          <a:p/>
        </p:txBody>
      </p:sp>
      <p:sp>
        <p:nvSpPr>
          <p:cNvPr id="11" name="Freeform 11"/>
          <p:cNvSpPr/>
          <p:nvPr/>
        </p:nvSpPr>
        <p:spPr>
          <a:xfrm>
            <a:off x="11130710" y="5693036"/>
            <a:ext cx="2466179" cy="1521290"/>
          </a:xfrm>
          <a:custGeom>
            <a:rect l="l" t="t" r="r" b="b"/>
            <a:pathLst>
              <a:path w="2466179" h="1521290">
                <a:moveTo>
                  <a:pt x="0" y="0"/>
                </a:moveTo>
                <a:lnTo>
                  <a:pt x="2466178" y="0"/>
                </a:lnTo>
                <a:lnTo>
                  <a:pt x="2466178" y="1521290"/>
                </a:lnTo>
                <a:lnTo>
                  <a:pt x="0" y="1521290"/>
                </a:lnTo>
                <a:lnTo>
                  <a:pt x="0" y="0"/>
                </a:lnTo>
                <a:close/>
              </a:path>
            </a:pathLst>
          </a:custGeom>
          <a:blipFill>
            <a:blip r:embed="rId11"/>
            <a:stretch>
              <a:fillRect l="-166" t="-135" r="0" b="-270"/>
            </a:stretch>
          </a:blipFill>
        </p:spPr>
        <p:txBody>
          <a:bodyPr/>
          <a:lstStyle/>
          <a:p/>
        </p:txBody>
      </p:sp>
      <p:sp>
        <p:nvSpPr>
          <p:cNvPr id="12" name="Freeform 12"/>
          <p:cNvSpPr/>
          <p:nvPr/>
        </p:nvSpPr>
        <p:spPr>
          <a:xfrm>
            <a:off x="14202039" y="5949071"/>
            <a:ext cx="3057261" cy="1283515"/>
          </a:xfrm>
          <a:custGeom>
            <a:rect l="l" t="t" r="r" b="b"/>
            <a:pathLst>
              <a:path w="3057261" h="1283515">
                <a:moveTo>
                  <a:pt x="0" y="0"/>
                </a:moveTo>
                <a:lnTo>
                  <a:pt x="3057261" y="0"/>
                </a:lnTo>
                <a:lnTo>
                  <a:pt x="3057261" y="1283515"/>
                </a:lnTo>
                <a:lnTo>
                  <a:pt x="0" y="1283515"/>
                </a:lnTo>
                <a:lnTo>
                  <a:pt x="0" y="0"/>
                </a:lnTo>
                <a:close/>
              </a:path>
            </a:pathLst>
          </a:custGeom>
          <a:blipFill>
            <a:blip r:embed="rId12"/>
            <a:stretch>
              <a:fillRect/>
            </a:stretch>
          </a:blipFill>
        </p:spPr>
        <p:txBody>
          <a:bodyPr/>
          <a:lstStyle/>
          <a:p/>
        </p:txBody>
      </p:sp>
      <p:sp>
        <p:nvSpPr>
          <p:cNvPr id="13" name="Freeform 13"/>
          <p:cNvSpPr/>
          <p:nvPr/>
        </p:nvSpPr>
        <p:spPr>
          <a:xfrm>
            <a:off x="10481556" y="7626204"/>
            <a:ext cx="2145587" cy="2135619"/>
          </a:xfrm>
          <a:custGeom>
            <a:rect l="l" t="t" r="r" b="b"/>
            <a:pathLst>
              <a:path w="2145587" h="2135619">
                <a:moveTo>
                  <a:pt x="0" y="0"/>
                </a:moveTo>
                <a:lnTo>
                  <a:pt x="2145587" y="0"/>
                </a:lnTo>
                <a:lnTo>
                  <a:pt x="2145587" y="2135620"/>
                </a:lnTo>
                <a:lnTo>
                  <a:pt x="0" y="2135620"/>
                </a:lnTo>
                <a:lnTo>
                  <a:pt x="0" y="0"/>
                </a:lnTo>
                <a:close/>
              </a:path>
            </a:pathLst>
          </a:custGeom>
          <a:blipFill>
            <a:blip r:embed="rId13"/>
            <a:stretch>
              <a:fillRect l="-42857" t="-43173" r="-42973" b="-43523"/>
            </a:stretch>
          </a:blipFill>
        </p:spPr>
        <p:txBody>
          <a:bodyPr/>
          <a:lstStyle/>
          <a:p/>
        </p:txBody>
      </p:sp>
      <p:sp>
        <p:nvSpPr>
          <p:cNvPr id="14" name="Freeform 14"/>
          <p:cNvSpPr/>
          <p:nvPr/>
        </p:nvSpPr>
        <p:spPr>
          <a:xfrm>
            <a:off x="13353900" y="7586429"/>
            <a:ext cx="4098064" cy="812804"/>
          </a:xfrm>
          <a:custGeom>
            <a:rect l="l" t="t" r="r" b="b"/>
            <a:pathLst>
              <a:path w="4098064" h="812804">
                <a:moveTo>
                  <a:pt x="0" y="0"/>
                </a:moveTo>
                <a:lnTo>
                  <a:pt x="4098064" y="0"/>
                </a:lnTo>
                <a:lnTo>
                  <a:pt x="4098064" y="812804"/>
                </a:lnTo>
                <a:lnTo>
                  <a:pt x="0" y="812804"/>
                </a:lnTo>
                <a:lnTo>
                  <a:pt x="0" y="0"/>
                </a:lnTo>
                <a:close/>
              </a:path>
            </a:pathLst>
          </a:custGeom>
          <a:blipFill>
            <a:blip r:embed="rId14"/>
            <a:stretch>
              <a:fillRect l="-7061" r="-10072"/>
            </a:stretch>
          </a:blipFill>
        </p:spPr>
        <p:txBody>
          <a:bodyPr/>
          <a:lstStyle/>
          <a:p/>
        </p:txBody>
      </p:sp>
      <p:sp>
        <p:nvSpPr>
          <p:cNvPr id="15" name="Freeform 15"/>
          <p:cNvSpPr/>
          <p:nvPr/>
        </p:nvSpPr>
        <p:spPr>
          <a:xfrm>
            <a:off x="13068060" y="8793335"/>
            <a:ext cx="4858742" cy="824898"/>
          </a:xfrm>
          <a:custGeom>
            <a:rect l="l" t="t" r="r" b="b"/>
            <a:pathLst>
              <a:path w="4858742" h="824898">
                <a:moveTo>
                  <a:pt x="0" y="0"/>
                </a:moveTo>
                <a:lnTo>
                  <a:pt x="4858742" y="0"/>
                </a:lnTo>
                <a:lnTo>
                  <a:pt x="4858742" y="824898"/>
                </a:lnTo>
                <a:lnTo>
                  <a:pt x="0" y="824898"/>
                </a:lnTo>
                <a:lnTo>
                  <a:pt x="0" y="0"/>
                </a:lnTo>
                <a:close/>
              </a:path>
            </a:pathLst>
          </a:custGeom>
          <a:blipFill>
            <a:blip r:embed="rId15"/>
            <a:stretch>
              <a:fillRect/>
            </a:stretch>
          </a:blipFill>
        </p:spPr>
        <p:txBody>
          <a:bodyPr/>
          <a:lstStyle/>
          <a:p/>
        </p:txBody>
      </p:sp>
      <p:sp>
        <p:nvSpPr>
          <p:cNvPr id="16" name="TextBox 16"/>
          <p:cNvSpPr txBox="1"/>
          <p:nvPr/>
        </p:nvSpPr>
        <p:spPr>
          <a:xfrm>
            <a:off x="9448498"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7" name="TextBox 17"/>
          <p:cNvSpPr txBox="1"/>
          <p:nvPr/>
        </p:nvSpPr>
        <p:spPr>
          <a:xfrm>
            <a:off x="13936638" y="4402317"/>
            <a:ext cx="3931992" cy="1546754"/>
          </a:xfrm>
          <a:prstGeom prst="rect">
            <a:avLst/>
          </a:prstGeom>
        </p:spPr>
        <p:txBody>
          <a:bodyPr lIns="0" tIns="0" rIns="0" bIns="0" rtlCol="0" anchor="t">
            <a:spAutoFit/>
          </a:bodyPr>
          <a:lstStyle/>
          <a:p>
            <a:pPr algn="ctr">
              <a:lnSpc>
                <a:spcPts val="12667"/>
              </a:lnSpc>
            </a:pPr>
            <a:r>
              <a:rPr lang="en-US" sz="9048">
                <a:solidFill>
                  <a:srgbClr val="EC1D23"/>
                </a:solidFill>
                <a:latin typeface="Mr Dafoe"/>
              </a:rPr>
              <a:t>Blommer</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zhmuf9r"/>
              </a:rPr>
              <a:t>http://tinyurl.com/2zhmuf9r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Cocoa Processing Market Report 2023</dc:title>
  <cp:lastModifiedBy>decipher market</cp:lastModifiedBy>
  <cp:revision>2</cp:revision>
  <dcterms:created xsi:type="dcterms:W3CDTF">2006-08-16T00:00:00Z</dcterms:created>
  <dcterms:modified xsi:type="dcterms:W3CDTF">2024-02-21T10:47:17Z</dcterms:modified>
</cp:coreProperties>
</file>