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3/20/2024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hyperlink" Target="https://tinyurl.com/bdfup2j6"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9982200" cy="10287000"/>
            <a:chExt cx="2341013" cy="2709333"/>
          </a:xfrm>
        </p:grpSpPr>
        <p:sp>
          <p:nvSpPr>
            <p:cNvPr id="4" name="Freeform 4"/>
            <p:cNvSpPr/>
            <p:nvPr/>
          </p:nvSpPr>
          <p:spPr>
            <a:xfrm>
              <a:off x="0" y="0"/>
              <a:ext cx="2341014" cy="2709333"/>
            </a:xfrm>
            <a:custGeom>
              <a:rect l="l" t="t" r="r" b="b"/>
              <a:pathLst>
                <a:path w="2341014" h="2709333">
                  <a:moveTo>
                    <a:pt x="0" y="0"/>
                  </a:moveTo>
                  <a:lnTo>
                    <a:pt x="2341014" y="0"/>
                  </a:lnTo>
                  <a:lnTo>
                    <a:pt x="2341014" y="2709333"/>
                  </a:lnTo>
                  <a:lnTo>
                    <a:pt x="0" y="2709333"/>
                  </a:lnTo>
                  <a:close/>
                </a:path>
              </a:pathLst>
            </a:custGeom>
            <a:solidFill>
              <a:srgbClr val="3B2319">
                <a:alpha val="69804"/>
              </a:srgbClr>
            </a:solidFill>
          </p:spPr>
          <p:txBody>
            <a:bodyPr/>
            <a:lstStyle/>
            <a:p/>
          </p:txBody>
        </p:sp>
        <p:sp>
          <p:nvSpPr>
            <p:cNvPr id="5" name="TextBox 5"/>
            <p:cNvSpPr txBox="1"/>
            <p:nvPr/>
          </p:nvSpPr>
          <p:spPr>
            <a:xfrm>
              <a:off x="0" y="-38100"/>
              <a:ext cx="2341013"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55465" y="9357135"/>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255465" y="3483608"/>
            <a:ext cx="9726735" cy="3973577"/>
          </a:xfrm>
          <a:prstGeom prst="rect">
            <a:avLst/>
          </a:prstGeom>
        </p:spPr>
        <p:txBody>
          <a:bodyPr wrap="square" lIns="0" tIns="0" rIns="0" bIns="0" rtlCol="0" anchor="t">
            <a:spAutoFit/>
          </a:bodyPr>
          <a:lstStyle/>
          <a:p>
            <a:pPr>
              <a:lnSpc>
                <a:spcPts val="7742"/>
              </a:lnSpc>
            </a:pPr>
            <a:r>
              <a:rPr lang="en-US" sz="8800">
                <a:solidFill>
                  <a:srgbClr val="FFFFFF"/>
                </a:solidFill>
                <a:latin typeface="Canva Sans"/>
              </a:rPr>
              <a:t>GLOBAL </a:t>
            </a:r>
          </a:p>
          <a:p>
            <a:pPr>
              <a:lnSpc>
                <a:spcPts val="7742"/>
              </a:lnSpc>
            </a:pPr>
            <a:r>
              <a:rPr lang="en-US" sz="8800">
                <a:solidFill>
                  <a:srgbClr val="FFFFFF"/>
                </a:solidFill>
                <a:latin typeface="Canva Sans"/>
              </a:rPr>
              <a:t>COCOA BEANS</a:t>
            </a:r>
          </a:p>
          <a:p>
            <a:pPr>
              <a:lnSpc>
                <a:spcPts val="7742"/>
              </a:lnSpc>
            </a:pPr>
            <a:r>
              <a:rPr lang="en-US" sz="8800">
                <a:solidFill>
                  <a:srgbClr val="FFFFFF"/>
                </a:solidFill>
                <a:latin typeface="Canva Sans"/>
              </a:rPr>
              <a:t>MARKET REPORT </a:t>
            </a:r>
          </a:p>
          <a:p>
            <a:pPr>
              <a:lnSpc>
                <a:spcPts val="7742"/>
              </a:lnSpc>
            </a:pPr>
            <a:r>
              <a:rPr lang="en-US" sz="88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476449" y="2027173"/>
            <a:ext cx="15335103" cy="6524297"/>
            <a:chExt cx="4038875" cy="1718333"/>
          </a:xfrm>
        </p:grpSpPr>
        <p:sp>
          <p:nvSpPr>
            <p:cNvPr id="4" name="Freeform 4"/>
            <p:cNvSpPr/>
            <p:nvPr/>
          </p:nvSpPr>
          <p:spPr>
            <a:xfrm>
              <a:off x="0" y="0"/>
              <a:ext cx="4038875" cy="1718333"/>
            </a:xfrm>
            <a:custGeom>
              <a:rect l="l" t="t" r="r" b="b"/>
              <a:pathLst>
                <a:path w="4038875" h="1718332">
                  <a:moveTo>
                    <a:pt x="0" y="0"/>
                  </a:moveTo>
                  <a:lnTo>
                    <a:pt x="4038875" y="0"/>
                  </a:lnTo>
                  <a:lnTo>
                    <a:pt x="4038875" y="1718333"/>
                  </a:lnTo>
                  <a:lnTo>
                    <a:pt x="0" y="1718333"/>
                  </a:lnTo>
                  <a:close/>
                </a:path>
              </a:pathLst>
            </a:custGeom>
            <a:solidFill>
              <a:srgbClr val="573734">
                <a:alpha val="84706"/>
              </a:srgbClr>
            </a:solidFill>
          </p:spPr>
          <p:txBody>
            <a:bodyPr/>
            <a:lstStyle/>
            <a:p/>
          </p:txBody>
        </p:sp>
        <p:sp>
          <p:nvSpPr>
            <p:cNvPr id="5" name="TextBox 5"/>
            <p:cNvSpPr txBox="1"/>
            <p:nvPr/>
          </p:nvSpPr>
          <p:spPr>
            <a:xfrm>
              <a:off x="0" y="-38100"/>
              <a:ext cx="4038875" cy="1756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678268" y="3428133"/>
            <a:ext cx="14931462" cy="4803776"/>
          </a:xfrm>
          <a:prstGeom prst="rect">
            <a:avLst/>
          </a:prstGeom>
        </p:spPr>
        <p:txBody>
          <a:bodyPr lIns="0" tIns="0" rIns="0" bIns="0" rtlCol="0" anchor="t">
            <a:spAutoFit/>
          </a:bodyPr>
          <a:lstStyle/>
          <a:p>
            <a:pPr>
              <a:lnSpc>
                <a:spcPts val="3499"/>
              </a:lnSpc>
              <a:spcBef>
                <a:spcPct val="0"/>
              </a:spcBef>
            </a:pPr>
            <a:r>
              <a:rPr lang="en-US" sz="2499">
                <a:solidFill>
                  <a:srgbClr val="FFFFFF"/>
                </a:solidFill>
                <a:latin typeface="Canva Sans"/>
              </a:rPr>
              <a:t>The cocoa beans market encompasses the global trade and production of cocoa beans, the primary raw material used in the production of chocolate and other cocoa-based products. Cocoa beans are seeds harvested from the cacao tree, primarily grown in tropical regions. Once harvested, cocoa beans undergo a series of processing steps, including fermentation, drying, roasting, and grinding, to produce cocoa liquor, cocoa butter, and cocoa powder, which are essential ingredients in various food and beverage applications. One key driver in the cocoa beans market is the increasing demand for chocolate products globally. Chocolate consumption continues to rise as consumer preferences shift towards indulgent and premium treats, driven by factors such as growing disposable incomes, changing lifestyles, and evolving taste preferences. This rising demand for chocolate products translates into higher demand for cocoa beans, as they are the primary ingredient in chocolate production.</a:t>
            </a:r>
          </a:p>
        </p:txBody>
      </p:sp>
      <p:sp>
        <p:nvSpPr>
          <p:cNvPr id="7" name="TextBox 7"/>
          <p:cNvSpPr txBox="1"/>
          <p:nvPr/>
        </p:nvSpPr>
        <p:spPr>
          <a:xfrm>
            <a:off x="5093353" y="2404656"/>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386309" y="5851013"/>
            <a:ext cx="8693898" cy="2632070"/>
            <a:chExt cx="860407" cy="260488"/>
          </a:xfrm>
        </p:grpSpPr>
        <p:sp>
          <p:nvSpPr>
            <p:cNvPr id="4" name="Freeform 4"/>
            <p:cNvSpPr/>
            <p:nvPr/>
          </p:nvSpPr>
          <p:spPr>
            <a:xfrm>
              <a:off x="0" y="0"/>
              <a:ext cx="860407" cy="260488"/>
            </a:xfrm>
            <a:custGeom>
              <a:rect l="l" t="t" r="r" b="b"/>
              <a:pathLst>
                <a:path w="860407" h="260488">
                  <a:moveTo>
                    <a:pt x="89050" y="0"/>
                  </a:moveTo>
                  <a:lnTo>
                    <a:pt x="771357" y="0"/>
                  </a:lnTo>
                  <a:cubicBezTo>
                    <a:pt x="820538" y="0"/>
                    <a:pt x="860407" y="39869"/>
                    <a:pt x="860407" y="89050"/>
                  </a:cubicBezTo>
                  <a:lnTo>
                    <a:pt x="860407" y="171438"/>
                  </a:lnTo>
                  <a:cubicBezTo>
                    <a:pt x="860407" y="220619"/>
                    <a:pt x="820538" y="260488"/>
                    <a:pt x="771357" y="260488"/>
                  </a:cubicBezTo>
                  <a:lnTo>
                    <a:pt x="89050" y="260488"/>
                  </a:lnTo>
                  <a:cubicBezTo>
                    <a:pt x="39869" y="260488"/>
                    <a:pt x="0" y="220619"/>
                    <a:pt x="0" y="171438"/>
                  </a:cubicBezTo>
                  <a:lnTo>
                    <a:pt x="0" y="89050"/>
                  </a:lnTo>
                  <a:cubicBezTo>
                    <a:pt x="0" y="39869"/>
                    <a:pt x="39869" y="0"/>
                    <a:pt x="89050" y="0"/>
                  </a:cubicBezTo>
                  <a:close/>
                </a:path>
              </a:pathLst>
            </a:custGeom>
            <a:solidFill>
              <a:srgbClr val="B98576"/>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744197" y="6174408"/>
            <a:ext cx="2123503" cy="2120849"/>
          </a:xfrm>
          <a:custGeom>
            <a:rect l="l" t="t" r="r" b="b"/>
            <a:pathLst>
              <a:path w="2123503" h="2120849">
                <a:moveTo>
                  <a:pt x="0" y="0"/>
                </a:moveTo>
                <a:lnTo>
                  <a:pt x="2123503" y="0"/>
                </a:lnTo>
                <a:lnTo>
                  <a:pt x="2123503" y="2120848"/>
                </a:lnTo>
                <a:lnTo>
                  <a:pt x="0" y="2120848"/>
                </a:lnTo>
                <a:lnTo>
                  <a:pt x="0" y="0"/>
                </a:lnTo>
                <a:close/>
              </a:path>
            </a:pathLst>
          </a:custGeom>
          <a:blipFill>
            <a:blip r:embed="rId3"/>
            <a:stretch>
              <a:fillRect/>
            </a:stretch>
          </a:blipFill>
        </p:spPr>
        <p:txBody>
          <a:bodyPr/>
          <a:lstStyle/>
          <a:p/>
        </p:txBody>
      </p:sp>
      <p:grpSp>
        <p:nvGrpSpPr>
          <p:cNvPr id="7" name="Group 7"/>
          <p:cNvGrpSpPr/>
          <p:nvPr/>
        </p:nvGrpSpPr>
        <p:grpSpPr>
          <a:xfrm>
            <a:off x="694689" y="6089535"/>
            <a:ext cx="2092229" cy="2092229"/>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450102" y="2927905"/>
            <a:ext cx="8693898" cy="2632070"/>
            <a:chExt cx="860407" cy="260488"/>
          </a:xfrm>
        </p:grpSpPr>
        <p:sp>
          <p:nvSpPr>
            <p:cNvPr id="14" name="Freeform 14"/>
            <p:cNvSpPr/>
            <p:nvPr/>
          </p:nvSpPr>
          <p:spPr>
            <a:xfrm>
              <a:off x="0" y="0"/>
              <a:ext cx="860407" cy="260488"/>
            </a:xfrm>
            <a:custGeom>
              <a:rect l="l" t="t" r="r" b="b"/>
              <a:pathLst>
                <a:path w="860407" h="260488">
                  <a:moveTo>
                    <a:pt x="89050" y="0"/>
                  </a:moveTo>
                  <a:lnTo>
                    <a:pt x="771357" y="0"/>
                  </a:lnTo>
                  <a:cubicBezTo>
                    <a:pt x="820538" y="0"/>
                    <a:pt x="860407" y="39869"/>
                    <a:pt x="860407" y="89050"/>
                  </a:cubicBezTo>
                  <a:lnTo>
                    <a:pt x="860407" y="171438"/>
                  </a:lnTo>
                  <a:cubicBezTo>
                    <a:pt x="860407" y="220619"/>
                    <a:pt x="820538" y="260488"/>
                    <a:pt x="771357" y="260488"/>
                  </a:cubicBezTo>
                  <a:lnTo>
                    <a:pt x="89050" y="260488"/>
                  </a:lnTo>
                  <a:cubicBezTo>
                    <a:pt x="39869" y="260488"/>
                    <a:pt x="0" y="220619"/>
                    <a:pt x="0" y="171438"/>
                  </a:cubicBezTo>
                  <a:lnTo>
                    <a:pt x="0" y="89050"/>
                  </a:lnTo>
                  <a:cubicBezTo>
                    <a:pt x="0" y="39869"/>
                    <a:pt x="39869" y="0"/>
                    <a:pt x="89050" y="0"/>
                  </a:cubicBezTo>
                  <a:close/>
                </a:path>
              </a:pathLst>
            </a:custGeom>
            <a:solidFill>
              <a:srgbClr val="B98576"/>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807991" y="3251301"/>
            <a:ext cx="2123503" cy="2120849"/>
          </a:xfrm>
          <a:custGeom>
            <a:rect l="l" t="t" r="r" b="b"/>
            <a:pathLst>
              <a:path w="2123503" h="2120849">
                <a:moveTo>
                  <a:pt x="0" y="0"/>
                </a:moveTo>
                <a:lnTo>
                  <a:pt x="2123503" y="0"/>
                </a:lnTo>
                <a:lnTo>
                  <a:pt x="2123503" y="2120848"/>
                </a:lnTo>
                <a:lnTo>
                  <a:pt x="0" y="2120848"/>
                </a:lnTo>
                <a:lnTo>
                  <a:pt x="0" y="0"/>
                </a:lnTo>
                <a:close/>
              </a:path>
            </a:pathLst>
          </a:custGeom>
          <a:blipFill>
            <a:blip r:embed="rId3"/>
            <a:stretch>
              <a:fillRect/>
            </a:stretch>
          </a:blipFill>
        </p:spPr>
        <p:txBody>
          <a:bodyPr/>
          <a:lstStyle/>
          <a:p/>
        </p:txBody>
      </p:sp>
      <p:grpSp>
        <p:nvGrpSpPr>
          <p:cNvPr id="17" name="Group 17"/>
          <p:cNvGrpSpPr/>
          <p:nvPr/>
        </p:nvGrpSpPr>
        <p:grpSpPr>
          <a:xfrm>
            <a:off x="758482" y="3166428"/>
            <a:ext cx="2092229" cy="2092229"/>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974479" y="6629140"/>
            <a:ext cx="1532649" cy="1283449"/>
          </a:xfrm>
          <a:prstGeom prst="rect">
            <a:avLst/>
          </a:prstGeom>
        </p:spPr>
        <p:txBody>
          <a:bodyPr lIns="0" tIns="0" rIns="0" bIns="0" rtlCol="0" anchor="t">
            <a:spAutoFit/>
          </a:bodyPr>
          <a:lstStyle/>
          <a:p>
            <a:pPr algn="ctr">
              <a:lnSpc>
                <a:spcPts val="3069"/>
              </a:lnSpc>
            </a:pPr>
            <a:r>
              <a:rPr lang="en-US" sz="4513">
                <a:solidFill>
                  <a:srgbClr val="1E3048"/>
                </a:solidFill>
                <a:latin typeface="Poppins Bold"/>
              </a:rPr>
              <a:t>2024- 2031</a:t>
            </a:r>
          </a:p>
        </p:txBody>
      </p:sp>
      <p:sp>
        <p:nvSpPr>
          <p:cNvPr id="21" name="TextBox 21"/>
          <p:cNvSpPr txBox="1"/>
          <p:nvPr/>
        </p:nvSpPr>
        <p:spPr>
          <a:xfrm>
            <a:off x="2786918" y="6228507"/>
            <a:ext cx="5841370" cy="1734206"/>
          </a:xfrm>
          <a:prstGeom prst="rect">
            <a:avLst/>
          </a:prstGeom>
        </p:spPr>
        <p:txBody>
          <a:bodyPr lIns="0" tIns="0" rIns="0" bIns="0" rtlCol="0" anchor="t">
            <a:spAutoFit/>
          </a:bodyPr>
          <a:lstStyle/>
          <a:p>
            <a:pPr algn="ctr">
              <a:lnSpc>
                <a:spcPts val="6773"/>
              </a:lnSpc>
            </a:pPr>
            <a:r>
              <a:rPr lang="en-US" sz="4837">
                <a:solidFill>
                  <a:srgbClr val="FFFFFF"/>
                </a:solidFill>
                <a:latin typeface="Poppins"/>
              </a:rPr>
              <a:t>CAGR</a:t>
            </a:r>
          </a:p>
          <a:p>
            <a:pPr algn="ctr">
              <a:lnSpc>
                <a:spcPts val="6773"/>
              </a:lnSpc>
              <a:spcBef>
                <a:spcPct val="0"/>
              </a:spcBef>
            </a:pPr>
            <a:r>
              <a:rPr lang="en-US" sz="4837">
                <a:solidFill>
                  <a:srgbClr val="FFFFFF"/>
                </a:solidFill>
                <a:latin typeface="Poppins"/>
              </a:rPr>
              <a:t>7.00%</a:t>
            </a:r>
          </a:p>
        </p:txBody>
      </p:sp>
      <p:sp>
        <p:nvSpPr>
          <p:cNvPr id="22" name="TextBox 22"/>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3" name="TextBox 23"/>
          <p:cNvSpPr txBox="1"/>
          <p:nvPr/>
        </p:nvSpPr>
        <p:spPr>
          <a:xfrm>
            <a:off x="974479" y="4050095"/>
            <a:ext cx="1532649" cy="505872"/>
          </a:xfrm>
          <a:prstGeom prst="rect">
            <a:avLst/>
          </a:prstGeom>
        </p:spPr>
        <p:txBody>
          <a:bodyPr lIns="0" tIns="0" rIns="0" bIns="0" rtlCol="0" anchor="t">
            <a:spAutoFit/>
          </a:bodyPr>
          <a:lstStyle/>
          <a:p>
            <a:pPr algn="ctr">
              <a:lnSpc>
                <a:spcPts val="3069"/>
              </a:lnSpc>
            </a:pPr>
            <a:r>
              <a:rPr lang="en-US" sz="4513">
                <a:solidFill>
                  <a:srgbClr val="1E3048"/>
                </a:solidFill>
                <a:latin typeface="Poppins Bold"/>
              </a:rPr>
              <a:t>2024</a:t>
            </a:r>
          </a:p>
        </p:txBody>
      </p:sp>
      <p:sp>
        <p:nvSpPr>
          <p:cNvPr id="24" name="TextBox 24"/>
          <p:cNvSpPr txBox="1"/>
          <p:nvPr/>
        </p:nvSpPr>
        <p:spPr>
          <a:xfrm>
            <a:off x="2931494" y="3274003"/>
            <a:ext cx="5841370" cy="1734206"/>
          </a:xfrm>
          <a:prstGeom prst="rect">
            <a:avLst/>
          </a:prstGeom>
        </p:spPr>
        <p:txBody>
          <a:bodyPr lIns="0" tIns="0" rIns="0" bIns="0" rtlCol="0" anchor="t">
            <a:spAutoFit/>
          </a:bodyPr>
          <a:lstStyle/>
          <a:p>
            <a:pPr algn="ctr">
              <a:lnSpc>
                <a:spcPts val="6773"/>
              </a:lnSpc>
            </a:pPr>
            <a:r>
              <a:rPr lang="en-US" sz="4837">
                <a:solidFill>
                  <a:srgbClr val="FFFFFF"/>
                </a:solidFill>
                <a:latin typeface="Poppins"/>
              </a:rPr>
              <a:t>MARKET SIZE</a:t>
            </a:r>
          </a:p>
          <a:p>
            <a:pPr algn="ctr">
              <a:lnSpc>
                <a:spcPts val="6773"/>
              </a:lnSpc>
              <a:spcBef>
                <a:spcPct val="0"/>
              </a:spcBef>
            </a:pPr>
            <a:r>
              <a:rPr lang="en-US" sz="4837">
                <a:solidFill>
                  <a:srgbClr val="FFFFFF"/>
                </a:solidFill>
                <a:latin typeface="Poppins"/>
              </a:rPr>
              <a:t>USD 13814.2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188885" y="2885035"/>
            <a:ext cx="6715997" cy="2782469"/>
            <a:chExt cx="8768116" cy="3632672"/>
          </a:xfrm>
        </p:grpSpPr>
        <p:sp>
          <p:nvSpPr>
            <p:cNvPr id="7" name="Freeform 7"/>
            <p:cNvSpPr/>
            <p:nvPr/>
          </p:nvSpPr>
          <p:spPr>
            <a:xfrm>
              <a:off x="0" y="0"/>
              <a:ext cx="8768117" cy="3632672"/>
            </a:xfrm>
            <a:custGeom>
              <a:rect l="l" t="t" r="r" b="b"/>
              <a:pathLst>
                <a:path w="8768117" h="3632671">
                  <a:moveTo>
                    <a:pt x="8643656" y="3632672"/>
                  </a:moveTo>
                  <a:lnTo>
                    <a:pt x="124460" y="3632672"/>
                  </a:lnTo>
                  <a:cubicBezTo>
                    <a:pt x="55880" y="3632672"/>
                    <a:pt x="0" y="3576793"/>
                    <a:pt x="0" y="3508212"/>
                  </a:cubicBezTo>
                  <a:lnTo>
                    <a:pt x="0" y="124460"/>
                  </a:lnTo>
                  <a:cubicBezTo>
                    <a:pt x="0" y="55880"/>
                    <a:pt x="55880" y="0"/>
                    <a:pt x="124460" y="0"/>
                  </a:cubicBezTo>
                  <a:lnTo>
                    <a:pt x="8643656" y="0"/>
                  </a:lnTo>
                  <a:cubicBezTo>
                    <a:pt x="8712236" y="0"/>
                    <a:pt x="8768117" y="55880"/>
                    <a:pt x="8768117" y="124460"/>
                  </a:cubicBezTo>
                  <a:lnTo>
                    <a:pt x="8768117" y="3508213"/>
                  </a:lnTo>
                  <a:cubicBezTo>
                    <a:pt x="8768117" y="3576793"/>
                    <a:pt x="8712236" y="3632672"/>
                    <a:pt x="8643656" y="3632672"/>
                  </a:cubicBezTo>
                  <a:close/>
                </a:path>
              </a:pathLst>
            </a:custGeom>
            <a:solidFill>
              <a:srgbClr val="3E3124"/>
            </a:solidFill>
          </p:spPr>
          <p:txBody>
            <a:bodyPr/>
            <a:lstStyle/>
            <a:p/>
          </p:txBody>
        </p:sp>
      </p:grpSp>
      <p:grpSp>
        <p:nvGrpSpPr>
          <p:cNvPr id="8" name="Group 8"/>
          <p:cNvGrpSpPr/>
          <p:nvPr/>
        </p:nvGrpSpPr>
        <p:grpSpPr>
          <a:xfrm rot="5400000">
            <a:off x="1286121" y="2382460"/>
            <a:ext cx="787863" cy="3360105"/>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188885" y="5947028"/>
            <a:ext cx="6715997" cy="2782469"/>
            <a:chExt cx="8768116" cy="3632672"/>
          </a:xfrm>
        </p:grpSpPr>
        <p:sp>
          <p:nvSpPr>
            <p:cNvPr id="11" name="Freeform 11"/>
            <p:cNvSpPr/>
            <p:nvPr/>
          </p:nvSpPr>
          <p:spPr>
            <a:xfrm>
              <a:off x="0" y="0"/>
              <a:ext cx="8768117" cy="3632672"/>
            </a:xfrm>
            <a:custGeom>
              <a:rect l="l" t="t" r="r" b="b"/>
              <a:pathLst>
                <a:path w="8768117" h="3632671">
                  <a:moveTo>
                    <a:pt x="8643656" y="3632672"/>
                  </a:moveTo>
                  <a:lnTo>
                    <a:pt x="124460" y="3632672"/>
                  </a:lnTo>
                  <a:cubicBezTo>
                    <a:pt x="55880" y="3632672"/>
                    <a:pt x="0" y="3576793"/>
                    <a:pt x="0" y="3508212"/>
                  </a:cubicBezTo>
                  <a:lnTo>
                    <a:pt x="0" y="124460"/>
                  </a:lnTo>
                  <a:cubicBezTo>
                    <a:pt x="0" y="55880"/>
                    <a:pt x="55880" y="0"/>
                    <a:pt x="124460" y="0"/>
                  </a:cubicBezTo>
                  <a:lnTo>
                    <a:pt x="8643656" y="0"/>
                  </a:lnTo>
                  <a:cubicBezTo>
                    <a:pt x="8712236" y="0"/>
                    <a:pt x="8768117" y="55880"/>
                    <a:pt x="8768117" y="124460"/>
                  </a:cubicBezTo>
                  <a:lnTo>
                    <a:pt x="8768117" y="3508213"/>
                  </a:lnTo>
                  <a:cubicBezTo>
                    <a:pt x="8768117" y="3576793"/>
                    <a:pt x="8712236" y="3632672"/>
                    <a:pt x="8643656" y="3632672"/>
                  </a:cubicBezTo>
                  <a:close/>
                </a:path>
              </a:pathLst>
            </a:custGeom>
            <a:solidFill>
              <a:srgbClr val="5F603D"/>
            </a:solidFill>
          </p:spPr>
          <p:txBody>
            <a:bodyPr/>
            <a:lstStyle/>
            <a:p/>
          </p:txBody>
        </p:sp>
      </p:grpSp>
      <p:grpSp>
        <p:nvGrpSpPr>
          <p:cNvPr id="12" name="Group 12"/>
          <p:cNvGrpSpPr/>
          <p:nvPr/>
        </p:nvGrpSpPr>
        <p:grpSpPr>
          <a:xfrm rot="5400000">
            <a:off x="1286121" y="5444453"/>
            <a:ext cx="787863" cy="3360105"/>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3360105" y="3439136"/>
            <a:ext cx="5316611" cy="1617118"/>
          </a:xfrm>
          <a:prstGeom prst="rect">
            <a:avLst/>
          </a:prstGeom>
        </p:spPr>
        <p:txBody>
          <a:bodyPr lIns="0" tIns="0" rIns="0" bIns="0" rtlCol="0" anchor="t">
            <a:spAutoFit/>
          </a:bodyPr>
          <a:lstStyle/>
          <a:p>
            <a:pPr marL="662986" lvl="1" indent="-331493">
              <a:lnSpc>
                <a:spcPts val="4299"/>
              </a:lnSpc>
              <a:buFont typeface="Arial"/>
              <a:buChar char="•"/>
            </a:pPr>
            <a:r>
              <a:rPr lang="en-US" sz="3070">
                <a:solidFill>
                  <a:srgbClr val="FFFFFF"/>
                </a:solidFill>
                <a:latin typeface="Montserrat"/>
              </a:rPr>
              <a:t>Criollo Cocoa Beans</a:t>
            </a:r>
          </a:p>
          <a:p>
            <a:pPr marL="662986" lvl="1" indent="-331493">
              <a:lnSpc>
                <a:spcPts val="4299"/>
              </a:lnSpc>
              <a:buFont typeface="Arial"/>
              <a:buChar char="•"/>
            </a:pPr>
            <a:r>
              <a:rPr lang="en-US" sz="3070">
                <a:solidFill>
                  <a:srgbClr val="FFFFFF"/>
                </a:solidFill>
                <a:latin typeface="Montserrat"/>
              </a:rPr>
              <a:t>ForasteroCocoa Beans</a:t>
            </a:r>
          </a:p>
          <a:p>
            <a:pPr marL="662986" lvl="1" indent="-331493">
              <a:lnSpc>
                <a:spcPts val="4299"/>
              </a:lnSpc>
              <a:buFont typeface="Arial"/>
              <a:buChar char="•"/>
            </a:pPr>
            <a:r>
              <a:rPr lang="en-US" sz="3070">
                <a:solidFill>
                  <a:srgbClr val="FFFFFF"/>
                </a:solidFill>
                <a:latin typeface="Montserrat"/>
              </a:rPr>
              <a:t>Trinitario Cocoa Beans</a:t>
            </a:r>
          </a:p>
        </p:txBody>
      </p:sp>
      <p:sp>
        <p:nvSpPr>
          <p:cNvPr id="16" name="TextBox 16"/>
          <p:cNvSpPr txBox="1"/>
          <p:nvPr/>
        </p:nvSpPr>
        <p:spPr>
          <a:xfrm>
            <a:off x="238610" y="3936848"/>
            <a:ext cx="2882886" cy="362592"/>
          </a:xfrm>
          <a:prstGeom prst="rect">
            <a:avLst/>
          </a:prstGeom>
        </p:spPr>
        <p:txBody>
          <a:bodyPr lIns="0" tIns="0" rIns="0" bIns="0" rtlCol="0" anchor="t">
            <a:spAutoFit/>
          </a:bodyPr>
          <a:lstStyle/>
          <a:p>
            <a:pPr algn="ctr">
              <a:lnSpc>
                <a:spcPts val="2700"/>
              </a:lnSpc>
            </a:pPr>
            <a:r>
              <a:rPr lang="en-US" sz="2673">
                <a:solidFill>
                  <a:srgbClr val="43B4BE"/>
                </a:solidFill>
                <a:latin typeface="Montserrat Classic"/>
              </a:rPr>
              <a:t>Type Segment</a:t>
            </a:r>
          </a:p>
        </p:txBody>
      </p:sp>
      <p:sp>
        <p:nvSpPr>
          <p:cNvPr id="17" name="TextBox 17"/>
          <p:cNvSpPr txBox="1"/>
          <p:nvPr/>
        </p:nvSpPr>
        <p:spPr>
          <a:xfrm>
            <a:off x="3429371" y="6072685"/>
            <a:ext cx="5247345" cy="2656813"/>
          </a:xfrm>
          <a:prstGeom prst="rect">
            <a:avLst/>
          </a:prstGeom>
        </p:spPr>
        <p:txBody>
          <a:bodyPr lIns="0" tIns="0" rIns="0" bIns="0" rtlCol="0" anchor="t">
            <a:spAutoFit/>
          </a:bodyPr>
          <a:lstStyle/>
          <a:p>
            <a:pPr marL="661873" lvl="1" indent="-330937">
              <a:lnSpc>
                <a:spcPts val="4291"/>
              </a:lnSpc>
              <a:buFont typeface="Arial"/>
              <a:buChar char="•"/>
            </a:pPr>
            <a:r>
              <a:rPr lang="en-US" sz="3065">
                <a:solidFill>
                  <a:srgbClr val="FFFFFF"/>
                </a:solidFill>
                <a:latin typeface="Montserrat"/>
              </a:rPr>
              <a:t>Confectionery</a:t>
            </a:r>
          </a:p>
          <a:p>
            <a:pPr marL="661873" lvl="1" indent="-330937">
              <a:lnSpc>
                <a:spcPts val="4291"/>
              </a:lnSpc>
              <a:buFont typeface="Arial"/>
              <a:buChar char="•"/>
            </a:pPr>
            <a:r>
              <a:rPr lang="en-US" sz="3065">
                <a:solidFill>
                  <a:srgbClr val="FFFFFF"/>
                </a:solidFill>
                <a:latin typeface="Montserrat"/>
              </a:rPr>
              <a:t>Functional Food &amp; Beverage</a:t>
            </a:r>
          </a:p>
          <a:p>
            <a:pPr marL="661873" lvl="1" indent="-330937">
              <a:lnSpc>
                <a:spcPts val="4291"/>
              </a:lnSpc>
              <a:buFont typeface="Arial"/>
              <a:buChar char="•"/>
            </a:pPr>
            <a:r>
              <a:rPr lang="en-US" sz="3065">
                <a:solidFill>
                  <a:srgbClr val="FFFFFF"/>
                </a:solidFill>
                <a:latin typeface="Montserrat"/>
              </a:rPr>
              <a:t>Pharmaceuticals</a:t>
            </a:r>
          </a:p>
          <a:p>
            <a:pPr marL="661873" lvl="1" indent="-330937">
              <a:lnSpc>
                <a:spcPts val="4291"/>
              </a:lnSpc>
              <a:buFont typeface="Arial"/>
              <a:buChar char="•"/>
            </a:pPr>
            <a:r>
              <a:rPr lang="en-US" sz="3065">
                <a:solidFill>
                  <a:srgbClr val="FFFFFF"/>
                </a:solidFill>
                <a:latin typeface="Montserrat"/>
              </a:rPr>
              <a:t>Cosmetics</a:t>
            </a:r>
          </a:p>
        </p:txBody>
      </p:sp>
      <p:sp>
        <p:nvSpPr>
          <p:cNvPr id="18" name="TextBox 18"/>
          <p:cNvSpPr txBox="1"/>
          <p:nvPr/>
        </p:nvSpPr>
        <p:spPr>
          <a:xfrm>
            <a:off x="240009" y="6819671"/>
            <a:ext cx="2882886" cy="698766"/>
          </a:xfrm>
          <a:prstGeom prst="rect">
            <a:avLst/>
          </a:prstGeom>
        </p:spPr>
        <p:txBody>
          <a:bodyPr lIns="0" tIns="0" rIns="0" bIns="0" rtlCol="0" anchor="t">
            <a:spAutoFit/>
          </a:bodyPr>
          <a:lstStyle/>
          <a:p>
            <a:pPr algn="ctr">
              <a:lnSpc>
                <a:spcPts val="2700"/>
              </a:lnSpc>
            </a:pPr>
            <a:r>
              <a:rPr lang="en-US" sz="2673">
                <a:solidFill>
                  <a:srgbClr val="43B4BE"/>
                </a:solidFill>
                <a:latin typeface="Montserrat Classic"/>
              </a:rPr>
              <a:t>Application Segment</a:t>
            </a:r>
          </a:p>
        </p:txBody>
      </p:sp>
      <p:grpSp>
        <p:nvGrpSpPr>
          <p:cNvPr id="19" name="Group 19"/>
          <p:cNvGrpSpPr/>
          <p:nvPr/>
        </p:nvGrpSpPr>
        <p:grpSpPr>
          <a:xfrm>
            <a:off x="11572003" y="2745274"/>
            <a:ext cx="6715997" cy="2782469"/>
            <a:chExt cx="8768116" cy="3632672"/>
          </a:xfrm>
        </p:grpSpPr>
        <p:sp>
          <p:nvSpPr>
            <p:cNvPr id="20" name="Freeform 20"/>
            <p:cNvSpPr/>
            <p:nvPr/>
          </p:nvSpPr>
          <p:spPr>
            <a:xfrm>
              <a:off x="0" y="0"/>
              <a:ext cx="8768117" cy="3632672"/>
            </a:xfrm>
            <a:custGeom>
              <a:rect l="l" t="t" r="r" b="b"/>
              <a:pathLst>
                <a:path w="8768117" h="3632671">
                  <a:moveTo>
                    <a:pt x="8643656" y="3632672"/>
                  </a:moveTo>
                  <a:lnTo>
                    <a:pt x="124460" y="3632672"/>
                  </a:lnTo>
                  <a:cubicBezTo>
                    <a:pt x="55880" y="3632672"/>
                    <a:pt x="0" y="3576793"/>
                    <a:pt x="0" y="3508212"/>
                  </a:cubicBezTo>
                  <a:lnTo>
                    <a:pt x="0" y="124460"/>
                  </a:lnTo>
                  <a:cubicBezTo>
                    <a:pt x="0" y="55880"/>
                    <a:pt x="55880" y="0"/>
                    <a:pt x="124460" y="0"/>
                  </a:cubicBezTo>
                  <a:lnTo>
                    <a:pt x="8643656" y="0"/>
                  </a:lnTo>
                  <a:cubicBezTo>
                    <a:pt x="8712236" y="0"/>
                    <a:pt x="8768117" y="55880"/>
                    <a:pt x="8768117" y="124460"/>
                  </a:cubicBezTo>
                  <a:lnTo>
                    <a:pt x="8768117" y="3508213"/>
                  </a:lnTo>
                  <a:cubicBezTo>
                    <a:pt x="8768117" y="3576793"/>
                    <a:pt x="8712236" y="3632672"/>
                    <a:pt x="8643656" y="3632672"/>
                  </a:cubicBezTo>
                  <a:close/>
                </a:path>
              </a:pathLst>
            </a:custGeom>
            <a:solidFill>
              <a:srgbClr val="895228"/>
            </a:solidFill>
          </p:spPr>
          <p:txBody>
            <a:bodyPr/>
            <a:lstStyle/>
            <a:p/>
          </p:txBody>
        </p:sp>
      </p:grpSp>
      <p:grpSp>
        <p:nvGrpSpPr>
          <p:cNvPr id="21" name="Group 21"/>
          <p:cNvGrpSpPr/>
          <p:nvPr/>
        </p:nvGrpSpPr>
        <p:grpSpPr>
          <a:xfrm rot="5400000">
            <a:off x="10669239" y="2242698"/>
            <a:ext cx="787863" cy="3360105"/>
            <a:chExt cx="3130550" cy="13351270"/>
          </a:xfrm>
        </p:grpSpPr>
        <p:sp>
          <p:nvSpPr>
            <p:cNvPr id="22" name="Freeform 2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23" name="Group 23"/>
          <p:cNvGrpSpPr/>
          <p:nvPr/>
        </p:nvGrpSpPr>
        <p:grpSpPr>
          <a:xfrm>
            <a:off x="11572003" y="5807267"/>
            <a:ext cx="6715997" cy="2782469"/>
            <a:chExt cx="8768116" cy="3632672"/>
          </a:xfrm>
        </p:grpSpPr>
        <p:sp>
          <p:nvSpPr>
            <p:cNvPr id="24" name="Freeform 24"/>
            <p:cNvSpPr/>
            <p:nvPr/>
          </p:nvSpPr>
          <p:spPr>
            <a:xfrm>
              <a:off x="0" y="0"/>
              <a:ext cx="8768117" cy="3632672"/>
            </a:xfrm>
            <a:custGeom>
              <a:rect l="l" t="t" r="r" b="b"/>
              <a:pathLst>
                <a:path w="8768117" h="3632671">
                  <a:moveTo>
                    <a:pt x="8643656" y="3632672"/>
                  </a:moveTo>
                  <a:lnTo>
                    <a:pt x="124460" y="3632672"/>
                  </a:lnTo>
                  <a:cubicBezTo>
                    <a:pt x="55880" y="3632672"/>
                    <a:pt x="0" y="3576793"/>
                    <a:pt x="0" y="3508212"/>
                  </a:cubicBezTo>
                  <a:lnTo>
                    <a:pt x="0" y="124460"/>
                  </a:lnTo>
                  <a:cubicBezTo>
                    <a:pt x="0" y="55880"/>
                    <a:pt x="55880" y="0"/>
                    <a:pt x="124460" y="0"/>
                  </a:cubicBezTo>
                  <a:lnTo>
                    <a:pt x="8643656" y="0"/>
                  </a:lnTo>
                  <a:cubicBezTo>
                    <a:pt x="8712236" y="0"/>
                    <a:pt x="8768117" y="55880"/>
                    <a:pt x="8768117" y="124460"/>
                  </a:cubicBezTo>
                  <a:lnTo>
                    <a:pt x="8768117" y="3508213"/>
                  </a:lnTo>
                  <a:cubicBezTo>
                    <a:pt x="8768117" y="3576793"/>
                    <a:pt x="8712236" y="3632672"/>
                    <a:pt x="8643656" y="3632672"/>
                  </a:cubicBezTo>
                  <a:close/>
                </a:path>
              </a:pathLst>
            </a:custGeom>
            <a:solidFill>
              <a:srgbClr val="573734"/>
            </a:solidFill>
          </p:spPr>
          <p:txBody>
            <a:bodyPr/>
            <a:lstStyle/>
            <a:p/>
          </p:txBody>
        </p:sp>
      </p:grpSp>
      <p:grpSp>
        <p:nvGrpSpPr>
          <p:cNvPr id="25" name="Group 25"/>
          <p:cNvGrpSpPr/>
          <p:nvPr/>
        </p:nvGrpSpPr>
        <p:grpSpPr>
          <a:xfrm rot="5400000">
            <a:off x="10669239" y="5304691"/>
            <a:ext cx="787863" cy="3360105"/>
            <a:chExt cx="3130550" cy="13351270"/>
          </a:xfrm>
        </p:grpSpPr>
        <p:sp>
          <p:nvSpPr>
            <p:cNvPr id="26" name="Freeform 26"/>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7" name="TextBox 27"/>
          <p:cNvSpPr txBox="1"/>
          <p:nvPr/>
        </p:nvSpPr>
        <p:spPr>
          <a:xfrm>
            <a:off x="12743223" y="3261961"/>
            <a:ext cx="5316611" cy="1617118"/>
          </a:xfrm>
          <a:prstGeom prst="rect">
            <a:avLst/>
          </a:prstGeom>
        </p:spPr>
        <p:txBody>
          <a:bodyPr lIns="0" tIns="0" rIns="0" bIns="0" rtlCol="0" anchor="t">
            <a:spAutoFit/>
          </a:bodyPr>
          <a:lstStyle/>
          <a:p>
            <a:pPr marL="662986" lvl="1" indent="-331493">
              <a:lnSpc>
                <a:spcPts val="4299"/>
              </a:lnSpc>
              <a:buFont typeface="Arial"/>
              <a:buChar char="•"/>
            </a:pPr>
            <a:r>
              <a:rPr lang="en-US" sz="3070">
                <a:solidFill>
                  <a:srgbClr val="FFFFFF"/>
                </a:solidFill>
                <a:latin typeface="Montserrat"/>
              </a:rPr>
              <a:t>Cocoa Powder</a:t>
            </a:r>
          </a:p>
          <a:p>
            <a:pPr marL="662986" lvl="1" indent="-331493">
              <a:lnSpc>
                <a:spcPts val="4299"/>
              </a:lnSpc>
              <a:buFont typeface="Arial"/>
              <a:buChar char="•"/>
            </a:pPr>
            <a:r>
              <a:rPr lang="en-US" sz="3070">
                <a:solidFill>
                  <a:srgbClr val="FFFFFF"/>
                </a:solidFill>
                <a:latin typeface="Montserrat"/>
              </a:rPr>
              <a:t>Cocoa Butter</a:t>
            </a:r>
          </a:p>
          <a:p>
            <a:pPr marL="662986" lvl="1" indent="-331493">
              <a:lnSpc>
                <a:spcPts val="4299"/>
              </a:lnSpc>
              <a:buFont typeface="Arial"/>
              <a:buChar char="•"/>
            </a:pPr>
            <a:r>
              <a:rPr lang="en-US" sz="3070">
                <a:solidFill>
                  <a:srgbClr val="FFFFFF"/>
                </a:solidFill>
                <a:latin typeface="Montserrat"/>
              </a:rPr>
              <a:t>Cocoa Beverages</a:t>
            </a:r>
          </a:p>
        </p:txBody>
      </p:sp>
      <p:sp>
        <p:nvSpPr>
          <p:cNvPr id="28" name="TextBox 28"/>
          <p:cNvSpPr txBox="1"/>
          <p:nvPr/>
        </p:nvSpPr>
        <p:spPr>
          <a:xfrm>
            <a:off x="9623128" y="3592417"/>
            <a:ext cx="2882886" cy="698766"/>
          </a:xfrm>
          <a:prstGeom prst="rect">
            <a:avLst/>
          </a:prstGeom>
        </p:spPr>
        <p:txBody>
          <a:bodyPr lIns="0" tIns="0" rIns="0" bIns="0" rtlCol="0" anchor="t">
            <a:spAutoFit/>
          </a:bodyPr>
          <a:lstStyle/>
          <a:p>
            <a:pPr algn="ctr">
              <a:lnSpc>
                <a:spcPts val="2700"/>
              </a:lnSpc>
            </a:pPr>
            <a:r>
              <a:rPr lang="en-US" sz="2673">
                <a:solidFill>
                  <a:srgbClr val="43B4BE"/>
                </a:solidFill>
                <a:latin typeface="Montserrat Classic"/>
              </a:rPr>
              <a:t>Product Type Segment</a:t>
            </a:r>
          </a:p>
        </p:txBody>
      </p:sp>
      <p:sp>
        <p:nvSpPr>
          <p:cNvPr id="29" name="TextBox 29"/>
          <p:cNvSpPr txBox="1"/>
          <p:nvPr/>
        </p:nvSpPr>
        <p:spPr>
          <a:xfrm>
            <a:off x="13040655" y="6456520"/>
            <a:ext cx="5247345" cy="1050295"/>
          </a:xfrm>
          <a:prstGeom prst="rect">
            <a:avLst/>
          </a:prstGeom>
        </p:spPr>
        <p:txBody>
          <a:bodyPr lIns="0" tIns="0" rIns="0" bIns="0" rtlCol="0" anchor="t">
            <a:spAutoFit/>
          </a:bodyPr>
          <a:lstStyle/>
          <a:p>
            <a:pPr marL="661873" lvl="1" indent="-330937">
              <a:lnSpc>
                <a:spcPts val="4291"/>
              </a:lnSpc>
              <a:buFont typeface="Arial"/>
              <a:buChar char="•"/>
            </a:pPr>
            <a:r>
              <a:rPr lang="en-US" sz="3065">
                <a:solidFill>
                  <a:srgbClr val="FFFFFF"/>
                </a:solidFill>
                <a:latin typeface="Montserrat"/>
              </a:rPr>
              <a:t>Online</a:t>
            </a:r>
          </a:p>
          <a:p>
            <a:pPr marL="661873" lvl="1" indent="-330937">
              <a:lnSpc>
                <a:spcPts val="4291"/>
              </a:lnSpc>
              <a:buFont typeface="Arial"/>
              <a:buChar char="•"/>
            </a:pPr>
            <a:r>
              <a:rPr lang="en-US" sz="3065">
                <a:solidFill>
                  <a:srgbClr val="FFFFFF"/>
                </a:solidFill>
                <a:latin typeface="Montserrat"/>
              </a:rPr>
              <a:t>Offline</a:t>
            </a:r>
          </a:p>
        </p:txBody>
      </p:sp>
      <p:sp>
        <p:nvSpPr>
          <p:cNvPr id="30" name="TextBox 30"/>
          <p:cNvSpPr txBox="1"/>
          <p:nvPr/>
        </p:nvSpPr>
        <p:spPr>
          <a:xfrm>
            <a:off x="9623128" y="6679909"/>
            <a:ext cx="2882886" cy="698766"/>
          </a:xfrm>
          <a:prstGeom prst="rect">
            <a:avLst/>
          </a:prstGeom>
        </p:spPr>
        <p:txBody>
          <a:bodyPr lIns="0" tIns="0" rIns="0" bIns="0" rtlCol="0" anchor="t">
            <a:spAutoFit/>
          </a:bodyPr>
          <a:lstStyle/>
          <a:p>
            <a:pPr algn="ctr">
              <a:lnSpc>
                <a:spcPts val="2700"/>
              </a:lnSpc>
            </a:pPr>
            <a:r>
              <a:rPr lang="en-US" sz="2673">
                <a:solidFill>
                  <a:srgbClr val="43B4BE"/>
                </a:solidFill>
                <a:latin typeface="Montserrat Classic"/>
              </a:rPr>
              <a:t>Distribution Channel</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478148"/>
            <a:ext cx="10661243" cy="8808852"/>
          </a:xfrm>
          <a:custGeom>
            <a:rect l="l" t="t" r="r" b="b"/>
            <a:pathLst>
              <a:path w="10661243" h="8808852">
                <a:moveTo>
                  <a:pt x="0" y="0"/>
                </a:moveTo>
                <a:lnTo>
                  <a:pt x="10661243" y="0"/>
                </a:lnTo>
                <a:lnTo>
                  <a:pt x="10661243" y="8808852"/>
                </a:lnTo>
                <a:lnTo>
                  <a:pt x="0" y="880885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825504"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276224"/>
            <a:ext cx="18016034" cy="752476"/>
          </a:xfrm>
          <a:prstGeom prst="rect">
            <a:avLst/>
          </a:prstGeom>
        </p:spPr>
        <p:txBody>
          <a:bodyPr lIns="0" tIns="0" rIns="0" bIns="0" rtlCol="0" anchor="t">
            <a:spAutoFit/>
          </a:bodyPr>
          <a:lstStyle/>
          <a:p>
            <a:pPr algn="ctr">
              <a:lnSpc>
                <a:spcPts val="6299"/>
              </a:lnSpc>
              <a:spcBef>
                <a:spcPct val="0"/>
              </a:spcBef>
            </a:pPr>
            <a:r>
              <a:rPr lang="en-US" sz="4499" spc="143">
                <a:solidFill>
                  <a:srgbClr val="000000"/>
                </a:solidFill>
                <a:latin typeface="Canva Sans"/>
              </a:rPr>
              <a:t>Global Cocoa Beans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643837"/>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B57B7C"/>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43837"/>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B57B7C"/>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43837"/>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B57B7C"/>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602233" y="1832327"/>
            <a:ext cx="7389418" cy="2809875"/>
          </a:xfrm>
          <a:prstGeom prst="rect">
            <a:avLst/>
          </a:prstGeom>
        </p:spPr>
        <p:txBody>
          <a:bodyPr lIns="0" tIns="0" rIns="0" bIns="0" rtlCol="0" anchor="t">
            <a:spAutoFit/>
          </a:bodyPr>
          <a:lstStyle/>
          <a:p>
            <a:pPr marL="755652" lvl="1" indent="-377826">
              <a:lnSpc>
                <a:spcPts val="3675"/>
              </a:lnSpc>
              <a:buFont typeface="Arial"/>
              <a:buChar char="•"/>
            </a:pPr>
            <a:r>
              <a:rPr lang="en-US" sz="3500" spc="112">
                <a:solidFill>
                  <a:srgbClr val="FFFFFF"/>
                </a:solidFill>
                <a:latin typeface="Barlow"/>
              </a:rPr>
              <a:t>Growing Demand for Chocolate Products to Increase the Demand Globally</a:t>
            </a:r>
          </a:p>
          <a:p>
            <a:pPr marL="755652" lvl="1" indent="-377826">
              <a:lnSpc>
                <a:spcPts val="3675"/>
              </a:lnSpc>
              <a:buFont typeface="Arial"/>
              <a:buChar char="•"/>
            </a:pPr>
            <a:r>
              <a:rPr lang="en-US" sz="3500" spc="112">
                <a:solidFill>
                  <a:srgbClr val="FFFFFF"/>
                </a:solidFill>
                <a:latin typeface="Barlow"/>
              </a:rPr>
              <a:t>Shift Towards Sustainable and Ethical Sourcing Practices to Propel Market Growth</a:t>
            </a:r>
          </a:p>
        </p:txBody>
      </p:sp>
      <p:sp>
        <p:nvSpPr>
          <p:cNvPr id="18" name="TextBox 18"/>
          <p:cNvSpPr txBox="1"/>
          <p:nvPr/>
        </p:nvSpPr>
        <p:spPr>
          <a:xfrm>
            <a:off x="6883590" y="6101447"/>
            <a:ext cx="7108062" cy="1409700"/>
          </a:xfrm>
          <a:prstGeom prst="rect">
            <a:avLst/>
          </a:prstGeom>
        </p:spPr>
        <p:txBody>
          <a:bodyPr lIns="0" tIns="0" rIns="0" bIns="0" rtlCol="0" anchor="t">
            <a:spAutoFit/>
          </a:bodyPr>
          <a:lstStyle/>
          <a:p>
            <a:pPr>
              <a:lnSpc>
                <a:spcPts val="3675"/>
              </a:lnSpc>
            </a:pPr>
            <a:r>
              <a:rPr lang="en-US" sz="3500" spc="112">
                <a:solidFill>
                  <a:srgbClr val="FFFFFF"/>
                </a:solidFill>
                <a:latin typeface="Barlow"/>
              </a:rPr>
              <a:t>Climate Change and Environmental Factors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8899717" y="2528885"/>
            <a:ext cx="9730870" cy="7599037"/>
          </a:xfrm>
          <a:custGeom>
            <a:rect l="l" t="t" r="r" b="b"/>
            <a:pathLst>
              <a:path w="9730870" h="7599037">
                <a:moveTo>
                  <a:pt x="0" y="0"/>
                </a:moveTo>
                <a:lnTo>
                  <a:pt x="9730870" y="0"/>
                </a:lnTo>
                <a:lnTo>
                  <a:pt x="9730870" y="7599037"/>
                </a:lnTo>
                <a:lnTo>
                  <a:pt x="0" y="7599037"/>
                </a:lnTo>
                <a:lnTo>
                  <a:pt x="0" y="0"/>
                </a:lnTo>
                <a:close/>
              </a:path>
            </a:pathLst>
          </a:custGeom>
          <a:blipFill>
            <a:blip r:embed="rId2"/>
            <a:stretch>
              <a:fillRect l="-9996" r="-3729"/>
            </a:stretch>
          </a:blipFill>
        </p:spPr>
        <p:txBody>
          <a:bodyPr/>
          <a:lstStyle/>
          <a:p/>
        </p:txBody>
      </p:sp>
      <p:sp>
        <p:nvSpPr>
          <p:cNvPr id="3" name="TextBox 3"/>
          <p:cNvSpPr txBox="1"/>
          <p:nvPr/>
        </p:nvSpPr>
        <p:spPr>
          <a:xfrm>
            <a:off x="4522848" y="663332"/>
            <a:ext cx="9242305" cy="806936"/>
          </a:xfrm>
          <a:prstGeom prst="rect">
            <a:avLst/>
          </a:prstGeom>
        </p:spPr>
        <p:txBody>
          <a:bodyPr lIns="0" tIns="0" rIns="0" bIns="0" rtlCol="0" anchor="t">
            <a:spAutoFit/>
          </a:bodyPr>
          <a:lstStyle/>
          <a:p>
            <a:pPr algn="ctr">
              <a:lnSpc>
                <a:spcPts val="6233"/>
              </a:lnSpc>
            </a:pPr>
            <a:r>
              <a:rPr lang="en-US" sz="5825">
                <a:solidFill>
                  <a:srgbClr val="000000"/>
                </a:solidFill>
                <a:latin typeface="Canva Sans"/>
              </a:rPr>
              <a:t>AUTHOR'S PERSPECTIVE</a:t>
            </a:r>
          </a:p>
        </p:txBody>
      </p:sp>
      <p:sp>
        <p:nvSpPr>
          <p:cNvPr id="4" name="TextBox 4"/>
          <p:cNvSpPr txBox="1"/>
          <p:nvPr/>
        </p:nvSpPr>
        <p:spPr>
          <a:xfrm>
            <a:off x="230986" y="1993293"/>
            <a:ext cx="8913014" cy="7829550"/>
          </a:xfrm>
          <a:prstGeom prst="rect">
            <a:avLst/>
          </a:prstGeom>
        </p:spPr>
        <p:txBody>
          <a:bodyPr lIns="0" tIns="0" rIns="0" bIns="0" rtlCol="0" anchor="t">
            <a:spAutoFit/>
          </a:bodyPr>
          <a:lstStyle/>
          <a:p>
            <a:pPr marL="647697" lvl="1" indent="-323848">
              <a:lnSpc>
                <a:spcPts val="4199"/>
              </a:lnSpc>
              <a:buFont typeface="Arial"/>
              <a:buChar char="•"/>
            </a:pPr>
            <a:r>
              <a:rPr lang="en-US" sz="2999">
                <a:solidFill>
                  <a:srgbClr val="000000"/>
                </a:solidFill>
                <a:latin typeface="Montserrat"/>
              </a:rPr>
              <a:t>Cocoa Beans market size is USD 13814.2million in 2024 and will expand at a compound annual growth rate (CAGR) of 7.00% from 2024 to 2031</a:t>
            </a:r>
          </a:p>
          <a:p>
            <a:pPr marL="647697" lvl="1" indent="-323848">
              <a:lnSpc>
                <a:spcPts val="4199"/>
              </a:lnSpc>
              <a:buFont typeface="Arial"/>
              <a:buChar char="•"/>
            </a:pPr>
            <a:r>
              <a:rPr lang="en-US" sz="2999">
                <a:solidFill>
                  <a:srgbClr val="000000"/>
                </a:solidFill>
                <a:latin typeface="Montserrat"/>
              </a:rPr>
              <a:t>Forastero cocoa beans dominate as the most prevalent type. Forastero beans account for the majority of global cocoa production due to their high yield, disease resistance, and suitability for mass production.</a:t>
            </a:r>
          </a:p>
          <a:p>
            <a:pPr marL="647697" lvl="1" indent="-323848">
              <a:lnSpc>
                <a:spcPts val="4199"/>
              </a:lnSpc>
              <a:buFont typeface="Arial"/>
              <a:buChar char="•"/>
            </a:pPr>
            <a:r>
              <a:rPr lang="en-US" sz="2999">
                <a:solidFill>
                  <a:srgbClr val="000000"/>
                </a:solidFill>
                <a:latin typeface="Montserrat"/>
              </a:rPr>
              <a:t>The dominating category is confectionery applications. Confectionery remains the largest consumer of cocoa beans globally, accounting for a significant portion of cocoa bean utilization.</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sp>
        <p:nvSpPr>
          <p:cNvPr id="3" name="Freeform 3"/>
          <p:cNvSpPr/>
          <p:nvPr/>
        </p:nvSpPr>
        <p:spPr>
          <a:xfrm>
            <a:off x="545286" y="2241034"/>
            <a:ext cx="3972266" cy="1178787"/>
          </a:xfrm>
          <a:custGeom>
            <a:rect l="l" t="t" r="r" b="b"/>
            <a:pathLst>
              <a:path w="3972266" h="1178787">
                <a:moveTo>
                  <a:pt x="0" y="0"/>
                </a:moveTo>
                <a:lnTo>
                  <a:pt x="3972265" y="0"/>
                </a:lnTo>
                <a:lnTo>
                  <a:pt x="3972265" y="1178787"/>
                </a:lnTo>
                <a:lnTo>
                  <a:pt x="0" y="1178787"/>
                </a:lnTo>
                <a:lnTo>
                  <a:pt x="0" y="0"/>
                </a:lnTo>
                <a:close/>
              </a:path>
            </a:pathLst>
          </a:custGeom>
          <a:blipFill>
            <a:blip r:embed="rId3"/>
            <a:stretch>
              <a:fillRect l="-11591" t="-58593" r="-12055" b="-59635"/>
            </a:stretch>
          </a:blipFill>
        </p:spPr>
        <p:txBody>
          <a:bodyPr/>
          <a:lstStyle/>
          <a:p/>
        </p:txBody>
      </p:sp>
      <p:sp>
        <p:nvSpPr>
          <p:cNvPr id="4" name="Freeform 4"/>
          <p:cNvSpPr/>
          <p:nvPr/>
        </p:nvSpPr>
        <p:spPr>
          <a:xfrm>
            <a:off x="5152710" y="2252739"/>
            <a:ext cx="7611399" cy="1167081"/>
          </a:xfrm>
          <a:custGeom>
            <a:rect l="l" t="t" r="r" b="b"/>
            <a:pathLst>
              <a:path w="7611399" h="1167081">
                <a:moveTo>
                  <a:pt x="0" y="0"/>
                </a:moveTo>
                <a:lnTo>
                  <a:pt x="7611398" y="0"/>
                </a:lnTo>
                <a:lnTo>
                  <a:pt x="7611398" y="1167082"/>
                </a:lnTo>
                <a:lnTo>
                  <a:pt x="0" y="1167082"/>
                </a:lnTo>
                <a:lnTo>
                  <a:pt x="0" y="0"/>
                </a:lnTo>
                <a:close/>
              </a:path>
            </a:pathLst>
          </a:custGeom>
          <a:blipFill>
            <a:blip r:embed="rId4"/>
            <a:stretch>
              <a:fillRect/>
            </a:stretch>
          </a:blipFill>
        </p:spPr>
        <p:txBody>
          <a:bodyPr/>
          <a:lstStyle/>
          <a:p/>
        </p:txBody>
      </p:sp>
      <p:sp>
        <p:nvSpPr>
          <p:cNvPr id="5" name="Freeform 5"/>
          <p:cNvSpPr/>
          <p:nvPr/>
        </p:nvSpPr>
        <p:spPr>
          <a:xfrm>
            <a:off x="287152" y="4103038"/>
            <a:ext cx="3932820" cy="1757479"/>
          </a:xfrm>
          <a:custGeom>
            <a:rect l="l" t="t" r="r" b="b"/>
            <a:pathLst>
              <a:path w="3932820" h="1757479">
                <a:moveTo>
                  <a:pt x="0" y="0"/>
                </a:moveTo>
                <a:lnTo>
                  <a:pt x="3932820" y="0"/>
                </a:lnTo>
                <a:lnTo>
                  <a:pt x="3932820" y="1757479"/>
                </a:lnTo>
                <a:lnTo>
                  <a:pt x="0" y="1757479"/>
                </a:lnTo>
                <a:lnTo>
                  <a:pt x="0" y="0"/>
                </a:lnTo>
                <a:close/>
              </a:path>
            </a:pathLst>
          </a:custGeom>
          <a:blipFill>
            <a:blip r:embed="rId5"/>
            <a:stretch>
              <a:fillRect/>
            </a:stretch>
          </a:blipFill>
        </p:spPr>
        <p:txBody>
          <a:bodyPr/>
          <a:lstStyle/>
          <a:p/>
        </p:txBody>
      </p:sp>
      <p:sp>
        <p:nvSpPr>
          <p:cNvPr id="6" name="Freeform 6"/>
          <p:cNvSpPr/>
          <p:nvPr/>
        </p:nvSpPr>
        <p:spPr>
          <a:xfrm>
            <a:off x="10351064" y="3705571"/>
            <a:ext cx="2835826" cy="2157591"/>
          </a:xfrm>
          <a:custGeom>
            <a:rect l="l" t="t" r="r" b="b"/>
            <a:pathLst>
              <a:path w="2835826" h="2157591">
                <a:moveTo>
                  <a:pt x="0" y="0"/>
                </a:moveTo>
                <a:lnTo>
                  <a:pt x="2835826" y="0"/>
                </a:lnTo>
                <a:lnTo>
                  <a:pt x="2835826" y="2157591"/>
                </a:lnTo>
                <a:lnTo>
                  <a:pt x="0" y="2157591"/>
                </a:lnTo>
                <a:lnTo>
                  <a:pt x="0" y="0"/>
                </a:lnTo>
                <a:close/>
              </a:path>
            </a:pathLst>
          </a:custGeom>
          <a:blipFill>
            <a:blip r:embed="rId6"/>
            <a:stretch>
              <a:fillRect/>
            </a:stretch>
          </a:blipFill>
        </p:spPr>
        <p:txBody>
          <a:bodyPr/>
          <a:lstStyle/>
          <a:p/>
        </p:txBody>
      </p:sp>
      <p:sp>
        <p:nvSpPr>
          <p:cNvPr id="7" name="Freeform 7"/>
          <p:cNvSpPr/>
          <p:nvPr/>
        </p:nvSpPr>
        <p:spPr>
          <a:xfrm>
            <a:off x="4636490" y="3902982"/>
            <a:ext cx="5319644" cy="1762769"/>
          </a:xfrm>
          <a:custGeom>
            <a:rect l="l" t="t" r="r" b="b"/>
            <a:pathLst>
              <a:path w="5319644" h="1762769">
                <a:moveTo>
                  <a:pt x="0" y="0"/>
                </a:moveTo>
                <a:lnTo>
                  <a:pt x="5319645" y="0"/>
                </a:lnTo>
                <a:lnTo>
                  <a:pt x="5319645" y="1762768"/>
                </a:lnTo>
                <a:lnTo>
                  <a:pt x="0" y="1762768"/>
                </a:lnTo>
                <a:lnTo>
                  <a:pt x="0" y="0"/>
                </a:lnTo>
                <a:close/>
              </a:path>
            </a:pathLst>
          </a:custGeom>
          <a:blipFill>
            <a:blip r:embed="rId7"/>
            <a:stretch>
              <a:fillRect/>
            </a:stretch>
          </a:blipFill>
        </p:spPr>
        <p:txBody>
          <a:bodyPr/>
          <a:lstStyle/>
          <a:p/>
        </p:txBody>
      </p:sp>
      <p:sp>
        <p:nvSpPr>
          <p:cNvPr id="8" name="Freeform 8"/>
          <p:cNvSpPr/>
          <p:nvPr/>
        </p:nvSpPr>
        <p:spPr>
          <a:xfrm>
            <a:off x="287152" y="6350468"/>
            <a:ext cx="5051149" cy="1539022"/>
          </a:xfrm>
          <a:custGeom>
            <a:rect l="l" t="t" r="r" b="b"/>
            <a:pathLst>
              <a:path w="5051149" h="1539022">
                <a:moveTo>
                  <a:pt x="0" y="0"/>
                </a:moveTo>
                <a:lnTo>
                  <a:pt x="5051149" y="0"/>
                </a:lnTo>
                <a:lnTo>
                  <a:pt x="5051149" y="1539022"/>
                </a:lnTo>
                <a:lnTo>
                  <a:pt x="0" y="1539022"/>
                </a:lnTo>
                <a:lnTo>
                  <a:pt x="0" y="0"/>
                </a:lnTo>
                <a:close/>
              </a:path>
            </a:pathLst>
          </a:custGeom>
          <a:blipFill>
            <a:blip r:embed="rId8"/>
            <a:stretch>
              <a:fillRect/>
            </a:stretch>
          </a:blipFill>
        </p:spPr>
        <p:txBody>
          <a:bodyPr/>
          <a:lstStyle/>
          <a:p/>
        </p:txBody>
      </p:sp>
      <p:sp>
        <p:nvSpPr>
          <p:cNvPr id="9" name="Freeform 9"/>
          <p:cNvSpPr/>
          <p:nvPr/>
        </p:nvSpPr>
        <p:spPr>
          <a:xfrm>
            <a:off x="6227380" y="6148912"/>
            <a:ext cx="4626057" cy="1942135"/>
          </a:xfrm>
          <a:custGeom>
            <a:rect l="l" t="t" r="r" b="b"/>
            <a:pathLst>
              <a:path w="4626057" h="1942135">
                <a:moveTo>
                  <a:pt x="0" y="0"/>
                </a:moveTo>
                <a:lnTo>
                  <a:pt x="4626057" y="0"/>
                </a:lnTo>
                <a:lnTo>
                  <a:pt x="4626057" y="1942134"/>
                </a:lnTo>
                <a:lnTo>
                  <a:pt x="0" y="1942134"/>
                </a:lnTo>
                <a:lnTo>
                  <a:pt x="0" y="0"/>
                </a:lnTo>
                <a:close/>
              </a:path>
            </a:pathLst>
          </a:custGeom>
          <a:blipFill>
            <a:blip r:embed="rId9"/>
            <a:stretch>
              <a:fillRect/>
            </a:stretch>
          </a:blipFill>
        </p:spPr>
        <p:txBody>
          <a:bodyPr/>
          <a:lstStyle/>
          <a:p/>
        </p:txBody>
      </p:sp>
      <p:sp>
        <p:nvSpPr>
          <p:cNvPr id="10" name="Freeform 10"/>
          <p:cNvSpPr/>
          <p:nvPr/>
        </p:nvSpPr>
        <p:spPr>
          <a:xfrm>
            <a:off x="415693" y="8665227"/>
            <a:ext cx="5300140" cy="1215628"/>
          </a:xfrm>
          <a:custGeom>
            <a:rect l="l" t="t" r="r" b="b"/>
            <a:pathLst>
              <a:path w="5300140" h="1215628">
                <a:moveTo>
                  <a:pt x="0" y="0"/>
                </a:moveTo>
                <a:lnTo>
                  <a:pt x="5300140" y="0"/>
                </a:lnTo>
                <a:lnTo>
                  <a:pt x="5300140" y="1215628"/>
                </a:lnTo>
                <a:lnTo>
                  <a:pt x="0" y="1215628"/>
                </a:lnTo>
                <a:lnTo>
                  <a:pt x="0" y="0"/>
                </a:lnTo>
                <a:close/>
              </a:path>
            </a:pathLst>
          </a:custGeom>
          <a:blipFill>
            <a:blip r:embed="rId10"/>
            <a:stretch>
              <a:fillRect/>
            </a:stretch>
          </a:blipFill>
        </p:spPr>
        <p:txBody>
          <a:bodyPr/>
          <a:lstStyle/>
          <a:p/>
        </p:txBody>
      </p:sp>
      <p:sp>
        <p:nvSpPr>
          <p:cNvPr id="11" name="TextBox 11"/>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
        <p:nvSpPr>
          <p:cNvPr id="12" name="Freeform 12"/>
          <p:cNvSpPr/>
          <p:nvPr/>
        </p:nvSpPr>
        <p:spPr>
          <a:xfrm>
            <a:off x="6227380" y="8520219"/>
            <a:ext cx="6760826" cy="1476163"/>
          </a:xfrm>
          <a:custGeom>
            <a:rect l="l" t="t" r="r" b="b"/>
            <a:pathLst>
              <a:path w="6760826" h="1476163">
                <a:moveTo>
                  <a:pt x="0" y="0"/>
                </a:moveTo>
                <a:lnTo>
                  <a:pt x="6760826" y="0"/>
                </a:lnTo>
                <a:lnTo>
                  <a:pt x="6760826" y="1476162"/>
                </a:lnTo>
                <a:lnTo>
                  <a:pt x="0" y="1476162"/>
                </a:lnTo>
                <a:lnTo>
                  <a:pt x="0" y="0"/>
                </a:lnTo>
                <a:close/>
              </a:path>
            </a:pathLst>
          </a:custGeom>
          <a:blipFill>
            <a:blip r:embed="rId11"/>
            <a:stretch>
              <a:fillRect l="-19650" t="-49999" r="-19650" b="-49999"/>
            </a:stretch>
          </a:blipFill>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bdfup2j6"/>
              </a:rPr>
              <a:t>https://tinyurl.com/bdfup2j6</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53</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Cocoa Beans Market Report 2024</dc:title>
  <cp:lastModifiedBy>decipher market</cp:lastModifiedBy>
  <cp:revision>2</cp:revision>
  <dcterms:created xsi:type="dcterms:W3CDTF">2006-08-16T00:00:00Z</dcterms:created>
  <dcterms:modified xsi:type="dcterms:W3CDTF">2024-03-20T13:52:44Z</dcterms:modified>
</cp:coreProperties>
</file>