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 Semi-Bold" panose="020B0604020202020204" charset="0"/>
      <p:regular r:id="rId12"/>
    </p:embeddedFont>
    <p:embeddedFont>
      <p:font typeface="Barlow SemiCondensed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Georgia Pro Bold" panose="020B0604020202020204" charset="0"/>
      <p:regular r:id="rId15"/>
    </p:embeddedFont>
    <p:embeddedFont>
      <p:font typeface="Lato" panose="020F0502020204030203" pitchFamily="34" charset="0"/>
      <p:regular r:id="rId16"/>
    </p:embeddedFont>
    <p:embeddedFont>
      <p:font typeface="Lato Bold" panose="020F0502020204030203" charset="0"/>
      <p:regular r:id="rId17"/>
    </p:embeddedFont>
    <p:embeddedFont>
      <p:font typeface="Montserrat" panose="00000500000000000000" pitchFamily="2" charset="0"/>
      <p:regular r:id="rId18"/>
    </p:embeddedFont>
    <p:embeddedFont>
      <p:font typeface="Nunito Sans 1" panose="020B0604020202020204" charset="0"/>
      <p:regular r:id="rId19"/>
    </p:embeddedFont>
    <p:embeddedFont>
      <p:font typeface="Nunito Sans 1 Bold" panose="020B0604020202020204" charset="0"/>
      <p:regular r:id="rId20"/>
    </p:embeddedFont>
    <p:embeddedFont>
      <p:font typeface="Nunito Sans 1 Heavy" panose="020B0604020202020204" charset="0"/>
      <p:regular r:id="rId21"/>
    </p:embeddedFont>
    <p:embeddedFont>
      <p:font typeface="Nunito Sans 2" panose="020B0604020202020204" charset="0"/>
      <p:regular r:id="rId22"/>
    </p:embeddedFont>
    <p:embeddedFont>
      <p:font typeface="Open Sauce" panose="020B0604020202020204" charset="0"/>
      <p:regular r:id="rId23"/>
    </p:embeddedFont>
    <p:embeddedFont>
      <p:font typeface="Poppins" panose="00000500000000000000" pitchFamily="2" charset="0"/>
      <p:regular r:id="rId24"/>
    </p:embeddedFont>
    <p:embeddedFont>
      <p:font typeface="Source Sans Pro" panose="020B0503030403020204" pitchFamily="34" charset="0"/>
      <p:regular r:id="rId25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font" Target="fonts/font13.fntdata" /><Relationship Id="rId25" Type="http://schemas.openxmlformats.org/officeDocument/2006/relationships/font" Target="fonts/font14.fntdata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10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hyperlink" Target="https://shorturl.at/hlxAC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59" b="-525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028700" y="3035543"/>
            <a:ext cx="16230600" cy="4468744"/>
          </a:xfrm>
          <a:custGeom>
            <a:rect l="l" t="t" r="r" b="b"/>
            <a:pathLst>
              <a:path w="16230600" h="4468744">
                <a:moveTo>
                  <a:pt x="0" y="0"/>
                </a:moveTo>
                <a:lnTo>
                  <a:pt x="16230600" y="0"/>
                </a:lnTo>
                <a:lnTo>
                  <a:pt x="16230600" y="4468744"/>
                </a:lnTo>
                <a:lnTo>
                  <a:pt x="0" y="44687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</a:blip>
            <a:stretch>
              <a:fillRect l="-6338" t="-71809" r="-6338" b="-73224"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1112095" y="4351501"/>
            <a:ext cx="16063812" cy="191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37"/>
              </a:lnSpc>
            </a:pPr>
            <a:r>
              <a:rPr lang="en-US" sz="7200" spc="1242">
                <a:solidFill>
                  <a:srgbClr val="FFFFFF"/>
                </a:solidFill>
                <a:latin typeface="Nunito Sans 1"/>
              </a:rPr>
              <a:t>CLOUD STORAGE SERVICE MARKET REPORT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8700" y="1485500"/>
            <a:ext cx="16230600" cy="7315999"/>
            <a:chExt cx="6862939" cy="30934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62939" cy="3093494"/>
            </a:xfrm>
            <a:custGeom>
              <a:rect l="l" t="t" r="r" b="b"/>
              <a:pathLst>
                <a:path w="6862939" h="3093494">
                  <a:moveTo>
                    <a:pt x="6738479" y="3093494"/>
                  </a:moveTo>
                  <a:lnTo>
                    <a:pt x="124460" y="3093494"/>
                  </a:lnTo>
                  <a:cubicBezTo>
                    <a:pt x="55880" y="3093494"/>
                    <a:pt x="0" y="3037614"/>
                    <a:pt x="0" y="29690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38479" y="0"/>
                  </a:lnTo>
                  <a:cubicBezTo>
                    <a:pt x="6807059" y="0"/>
                    <a:pt x="6862939" y="55880"/>
                    <a:pt x="6862939" y="124460"/>
                  </a:cubicBezTo>
                  <a:lnTo>
                    <a:pt x="6862939" y="2969034"/>
                  </a:lnTo>
                  <a:cubicBezTo>
                    <a:pt x="6862939" y="3037614"/>
                    <a:pt x="6807059" y="3093494"/>
                    <a:pt x="6738479" y="30934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2267824" y="2561247"/>
            <a:ext cx="5164506" cy="5164506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1270"/>
            </a:xfrm>
            <a:custGeom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l="-24991" r="-24991"/>
              </a:stretch>
            </a:blipFill>
          </p:spPr>
          <p:txBody>
            <a:bodyPr/>
            <a:lstStyle/>
            <a:p/>
          </p:txBody>
        </p:sp>
      </p:grpSp>
      <p:sp>
        <p:nvSpPr>
          <p:cNvPr id="7" name="AutoShape 7"/>
          <p:cNvSpPr/>
          <p:nvPr/>
        </p:nvSpPr>
        <p:spPr>
          <a:xfrm rot="5400000">
            <a:off x="15307918" y="8417186"/>
            <a:ext cx="571508" cy="0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/>
        </p:txBody>
      </p:sp>
      <p:sp>
        <p:nvSpPr>
          <p:cNvPr id="8" name="TextBox 8"/>
          <p:cNvSpPr txBox="1"/>
          <p:nvPr/>
        </p:nvSpPr>
        <p:spPr>
          <a:xfrm>
            <a:off x="9017585" y="2492352"/>
            <a:ext cx="6353582" cy="796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9"/>
              </a:lnSpc>
            </a:pPr>
            <a:r>
              <a:rPr lang="en-US" sz="6199">
                <a:solidFill>
                  <a:srgbClr val="487307"/>
                </a:solidFill>
                <a:latin typeface="Nunito Sans 1 Bold"/>
              </a:rPr>
              <a:t>INTRODUCTION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929377" y="4100248"/>
            <a:ext cx="8966479" cy="3182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24"/>
              </a:lnSpc>
            </a:pPr>
            <a:r>
              <a:rPr lang="en-US" sz="2400">
                <a:solidFill>
                  <a:srgbClr val="141414"/>
                </a:solidFill>
                <a:latin typeface="Source Sans Pro"/>
              </a:rPr>
              <a:t>Cloud storage allows you to save data and files in an off-site location that you access either through the public internet or a dedicated private network connection. Data that you transfer off-site for storage becomes the responsibility of a third-party cloud provider. The provider hosts, secures, manages, and maintains the servers and associated infrastructure and ensures you have access to the data whenever you need it.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333" b="0"/>
            </a:stretch>
          </a:blipFill>
        </p:spPr>
        <p:txBody>
          <a:bodyPr/>
          <a:lstStyle/>
          <a:p/>
        </p:txBody>
      </p:sp>
      <p:sp>
        <p:nvSpPr>
          <p:cNvPr id="3" name="AutoShape 3"/>
          <p:cNvSpPr/>
          <p:nvPr/>
        </p:nvSpPr>
        <p:spPr>
          <a:xfrm flipH="1">
            <a:off x="7481615" y="4122472"/>
            <a:ext cx="0" cy="666145"/>
          </a:xfrm>
          <a:prstGeom prst="line">
            <a:avLst/>
          </a:prstGeom>
          <a:ln w="85725" cap="rnd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>
            <a:off x="4873487" y="2963501"/>
            <a:ext cx="1698106" cy="1698106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87307"/>
            </a:solidFill>
          </p:spPr>
          <p:txBody>
            <a:bodyPr/>
            <a:lstStyle/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4873487" y="7560194"/>
            <a:ext cx="1698106" cy="1698106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87307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873487" y="5095033"/>
            <a:ext cx="1698106" cy="1698106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87307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758737" y="2951799"/>
            <a:ext cx="6120475" cy="1876621"/>
            <a:chExt cx="1382969" cy="4240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82969" cy="424037"/>
            </a:xfrm>
            <a:custGeom>
              <a:rect l="l" t="t" r="r" b="b"/>
              <a:pathLst>
                <a:path w="1382969" h="424037">
                  <a:moveTo>
                    <a:pt x="0" y="0"/>
                  </a:moveTo>
                  <a:lnTo>
                    <a:pt x="1382969" y="0"/>
                  </a:lnTo>
                  <a:lnTo>
                    <a:pt x="1382969" y="424037"/>
                  </a:lnTo>
                  <a:lnTo>
                    <a:pt x="0" y="4240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1382969" cy="500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24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512137" y="1532856"/>
            <a:ext cx="5520821" cy="79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0"/>
              </a:lnSpc>
            </a:pPr>
            <a:r>
              <a:rPr lang="en-US" sz="6200">
                <a:solidFill>
                  <a:srgbClr val="000000"/>
                </a:solidFill>
                <a:latin typeface="Nunito Sans 1 Bold"/>
              </a:rPr>
              <a:t>KEY INSIGHTS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73487" y="3571035"/>
            <a:ext cx="1698106" cy="49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7"/>
              </a:lnSpc>
            </a:pPr>
            <a:r>
              <a:rPr lang="en-US" sz="3881">
                <a:solidFill>
                  <a:srgbClr val="FFFFFF"/>
                </a:solidFill>
                <a:latin typeface="Nunito Sans 1 Heavy"/>
              </a:rPr>
              <a:t>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871097" y="3556916"/>
            <a:ext cx="3895754" cy="89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46"/>
              </a:lnSpc>
            </a:pPr>
            <a:r>
              <a:rPr lang="en-US" sz="4997">
                <a:solidFill>
                  <a:srgbClr val="141414"/>
                </a:solidFill>
                <a:latin typeface="Source Sans Pro"/>
              </a:rPr>
              <a:t>65.32 billion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21147" y="3107367"/>
            <a:ext cx="5455234" cy="600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7"/>
              </a:lnSpc>
            </a:pPr>
            <a:r>
              <a:rPr lang="en-US" sz="4196">
                <a:solidFill>
                  <a:srgbClr val="487307"/>
                </a:solidFill>
                <a:latin typeface="Nunito Sans 1 Bold"/>
              </a:rPr>
              <a:t>MARKET SIZE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73487" y="5702568"/>
            <a:ext cx="1698106" cy="49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7"/>
              </a:lnSpc>
            </a:pPr>
            <a:r>
              <a:rPr lang="en-US" sz="3881">
                <a:solidFill>
                  <a:srgbClr val="FFFFFF"/>
                </a:solidFill>
                <a:latin typeface="Nunito Sans 1 Heavy"/>
              </a:rPr>
              <a:t>2030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11394" y="7980032"/>
            <a:ext cx="2022292" cy="95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2"/>
              </a:lnSpc>
            </a:pPr>
            <a:r>
              <a:rPr lang="en-US" sz="3886">
                <a:solidFill>
                  <a:srgbClr val="FFFFFF"/>
                </a:solidFill>
                <a:latin typeface="Nunito Sans 1 Heavy"/>
              </a:rPr>
              <a:t>2023-2030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758737" y="5083332"/>
            <a:ext cx="6120475" cy="1876621"/>
            <a:chExt cx="1382969" cy="42403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82969" cy="424037"/>
            </a:xfrm>
            <a:custGeom>
              <a:rect l="l" t="t" r="r" b="b"/>
              <a:pathLst>
                <a:path w="1382969" h="424037">
                  <a:moveTo>
                    <a:pt x="0" y="0"/>
                  </a:moveTo>
                  <a:lnTo>
                    <a:pt x="1382969" y="0"/>
                  </a:lnTo>
                  <a:lnTo>
                    <a:pt x="1382969" y="424037"/>
                  </a:lnTo>
                  <a:lnTo>
                    <a:pt x="0" y="4240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1" name="TextBox 21"/>
            <p:cNvSpPr txBox="1"/>
            <p:nvPr/>
          </p:nvSpPr>
          <p:spPr>
            <a:xfrm>
              <a:off x="0" y="-76200"/>
              <a:ext cx="1382969" cy="500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24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021147" y="5285621"/>
            <a:ext cx="5455234" cy="600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7"/>
              </a:lnSpc>
            </a:pPr>
            <a:r>
              <a:rPr lang="en-US" sz="4196">
                <a:solidFill>
                  <a:srgbClr val="487307"/>
                </a:solidFill>
                <a:latin typeface="Nunito Sans 1 Bold"/>
              </a:rPr>
              <a:t>FORECAST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6758737" y="7270816"/>
            <a:ext cx="6120475" cy="1876621"/>
            <a:chExt cx="1382969" cy="42403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382969" cy="424037"/>
            </a:xfrm>
            <a:custGeom>
              <a:rect l="l" t="t" r="r" b="b"/>
              <a:pathLst>
                <a:path w="1382969" h="424037">
                  <a:moveTo>
                    <a:pt x="0" y="0"/>
                  </a:moveTo>
                  <a:lnTo>
                    <a:pt x="1382969" y="0"/>
                  </a:lnTo>
                  <a:lnTo>
                    <a:pt x="1382969" y="424037"/>
                  </a:lnTo>
                  <a:lnTo>
                    <a:pt x="0" y="4240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0" y="-76200"/>
              <a:ext cx="1382969" cy="500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24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021147" y="7455253"/>
            <a:ext cx="5455234" cy="600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7"/>
              </a:lnSpc>
            </a:pPr>
            <a:r>
              <a:rPr lang="en-US" sz="4196">
                <a:solidFill>
                  <a:srgbClr val="487307"/>
                </a:solidFill>
                <a:latin typeface="Nunito Sans 1 Bold"/>
              </a:rPr>
              <a:t>CAGR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800887" y="5676096"/>
            <a:ext cx="3895754" cy="89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46"/>
              </a:lnSpc>
            </a:pPr>
            <a:r>
              <a:rPr lang="en-US" sz="4997">
                <a:solidFill>
                  <a:srgbClr val="141414"/>
                </a:solidFill>
                <a:latin typeface="Source Sans Pro"/>
              </a:rPr>
              <a:t>386.32 billion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969089" y="7807678"/>
            <a:ext cx="3895754" cy="89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46"/>
              </a:lnSpc>
            </a:pPr>
            <a:r>
              <a:rPr lang="en-US" sz="4997">
                <a:solidFill>
                  <a:srgbClr val="141414"/>
                </a:solidFill>
                <a:latin typeface="Source Sans Pro"/>
              </a:rPr>
              <a:t>25.2%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999" b="-1300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599696" y="3504353"/>
            <a:ext cx="5529277" cy="2057394"/>
            <a:chExt cx="1456271" cy="5418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A0817D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81745" y="3293352"/>
            <a:ext cx="1971668" cy="1971668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A0817D"/>
            </a:solidFill>
          </p:spPr>
          <p:txBody>
            <a:bodyPr/>
            <a:lstStyle/>
            <a:p/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023369" y="3434976"/>
            <a:ext cx="1688420" cy="168842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876977" y="3504353"/>
            <a:ext cx="5529277" cy="2057394"/>
            <a:chExt cx="1456271" cy="5418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B73E3E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59026" y="3293352"/>
            <a:ext cx="1971668" cy="1971668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73E3E"/>
            </a:solidFill>
          </p:spPr>
          <p:txBody>
            <a:bodyPr/>
            <a:lstStyle/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00650" y="3434976"/>
            <a:ext cx="1688420" cy="168842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599696" y="6295197"/>
            <a:ext cx="5529277" cy="2057394"/>
            <a:chExt cx="1456271" cy="54186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81745" y="6084196"/>
            <a:ext cx="1971668" cy="1971668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3369" y="6225820"/>
            <a:ext cx="1688420" cy="168842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876977" y="6295197"/>
            <a:ext cx="5529277" cy="2057394"/>
            <a:chExt cx="1456271" cy="54186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159026" y="6084196"/>
            <a:ext cx="1971668" cy="1971668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300650" y="6225820"/>
            <a:ext cx="1688420" cy="168842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44451" y="672216"/>
            <a:ext cx="16599098" cy="712967"/>
            <a:chExt cx="4371779" cy="18777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371779" cy="187777"/>
            </a:xfrm>
            <a:custGeom>
              <a:rect l="l" t="t" r="r" b="b"/>
              <a:pathLst>
                <a:path w="4371779" h="187777">
                  <a:moveTo>
                    <a:pt x="0" y="0"/>
                  </a:moveTo>
                  <a:lnTo>
                    <a:pt x="4371779" y="0"/>
                  </a:lnTo>
                  <a:lnTo>
                    <a:pt x="4371779" y="187777"/>
                  </a:lnTo>
                  <a:lnTo>
                    <a:pt x="0" y="187777"/>
                  </a:lnTo>
                  <a:close/>
                </a:path>
              </a:pathLst>
            </a:custGeom>
            <a:solidFill>
              <a:srgbClr val="000000">
                <a:alpha val="38824"/>
              </a:srgbClr>
            </a:solidFill>
          </p:spPr>
          <p:txBody>
            <a:bodyPr/>
            <a:lstStyle/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4371779" cy="235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42" name="Freeform 42"/>
          <p:cNvSpPr/>
          <p:nvPr/>
        </p:nvSpPr>
        <p:spPr>
          <a:xfrm>
            <a:off x="2233127" y="3582942"/>
            <a:ext cx="1268904" cy="1392487"/>
          </a:xfrm>
          <a:custGeom>
            <a:rect l="l" t="t" r="r" b="b"/>
            <a:pathLst>
              <a:path w="1268904" h="1392487">
                <a:moveTo>
                  <a:pt x="0" y="0"/>
                </a:moveTo>
                <a:lnTo>
                  <a:pt x="1268904" y="0"/>
                </a:lnTo>
                <a:lnTo>
                  <a:pt x="1268904" y="1392487"/>
                </a:lnTo>
                <a:lnTo>
                  <a:pt x="0" y="1392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3" name="Freeform 43"/>
          <p:cNvSpPr/>
          <p:nvPr/>
        </p:nvSpPr>
        <p:spPr>
          <a:xfrm>
            <a:off x="10385307" y="3582942"/>
            <a:ext cx="1519107" cy="1446950"/>
          </a:xfrm>
          <a:custGeom>
            <a:rect l="l" t="t" r="r" b="b"/>
            <a:pathLst>
              <a:path w="1519107" h="1446950">
                <a:moveTo>
                  <a:pt x="0" y="0"/>
                </a:moveTo>
                <a:lnTo>
                  <a:pt x="1519107" y="0"/>
                </a:lnTo>
                <a:lnTo>
                  <a:pt x="1519107" y="1446950"/>
                </a:lnTo>
                <a:lnTo>
                  <a:pt x="0" y="14469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4" name="Freeform 44"/>
          <p:cNvSpPr/>
          <p:nvPr/>
        </p:nvSpPr>
        <p:spPr>
          <a:xfrm>
            <a:off x="2117444" y="6427727"/>
            <a:ext cx="1500271" cy="1284607"/>
          </a:xfrm>
          <a:custGeom>
            <a:rect l="l" t="t" r="r" b="b"/>
            <a:pathLst>
              <a:path w="1500271" h="1284607">
                <a:moveTo>
                  <a:pt x="0" y="0"/>
                </a:moveTo>
                <a:lnTo>
                  <a:pt x="1500271" y="0"/>
                </a:lnTo>
                <a:lnTo>
                  <a:pt x="1500271" y="1284606"/>
                </a:lnTo>
                <a:lnTo>
                  <a:pt x="0" y="1284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5" name="Freeform 45"/>
          <p:cNvSpPr/>
          <p:nvPr/>
        </p:nvSpPr>
        <p:spPr>
          <a:xfrm>
            <a:off x="10326827" y="6616446"/>
            <a:ext cx="1577587" cy="1096423"/>
          </a:xfrm>
          <a:custGeom>
            <a:rect l="l" t="t" r="r" b="b"/>
            <a:pathLst>
              <a:path w="1577587" h="1096423">
                <a:moveTo>
                  <a:pt x="0" y="0"/>
                </a:moveTo>
                <a:lnTo>
                  <a:pt x="1577587" y="0"/>
                </a:lnTo>
                <a:lnTo>
                  <a:pt x="1577587" y="1096423"/>
                </a:lnTo>
                <a:lnTo>
                  <a:pt x="0" y="10964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6" name="TextBox 46"/>
          <p:cNvSpPr txBox="1"/>
          <p:nvPr/>
        </p:nvSpPr>
        <p:spPr>
          <a:xfrm>
            <a:off x="844451" y="479106"/>
            <a:ext cx="16599098" cy="95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9"/>
              </a:lnSpc>
              <a:spcBef>
                <a:spcPct val="0"/>
              </a:spcBef>
            </a:pPr>
            <a:r>
              <a:rPr lang="en-US" sz="5399" spc="280">
                <a:solidFill>
                  <a:srgbClr val="FFFFFF"/>
                </a:solidFill>
                <a:latin typeface="Nunito Sans 1"/>
              </a:rPr>
              <a:t>REVENUE MARKET SHARE BY SEGMENTS 2022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711789" y="3821985"/>
            <a:ext cx="4260382" cy="129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3"/>
              </a:lnSpc>
            </a:pPr>
            <a:r>
              <a:rPr lang="en-US" sz="2721" spc="141">
                <a:solidFill>
                  <a:srgbClr val="FFFFFF"/>
                </a:solidFill>
                <a:latin typeface="Open Sauce"/>
              </a:rPr>
              <a:t>Component :</a:t>
            </a:r>
          </a:p>
          <a:p>
            <a:pPr algn="ctr">
              <a:lnSpc>
                <a:spcPts val="3483"/>
              </a:lnSpc>
            </a:pPr>
            <a:r>
              <a:rPr lang="en-US" sz="2721" spc="141">
                <a:solidFill>
                  <a:srgbClr val="FFFFFF"/>
                </a:solidFill>
                <a:latin typeface="Open Sauce"/>
              </a:rPr>
              <a:t> Storage Model: </a:t>
            </a:r>
          </a:p>
          <a:p>
            <a:pPr algn="ctr">
              <a:lnSpc>
                <a:spcPts val="3483"/>
              </a:lnSpc>
            </a:pPr>
            <a:r>
              <a:rPr lang="en-US" sz="2721" spc="141">
                <a:solidFill>
                  <a:srgbClr val="FFFFFF"/>
                </a:solidFill>
                <a:latin typeface="Open Sauce"/>
              </a:rPr>
              <a:t>65.34%%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552677" y="3816077"/>
            <a:ext cx="3001667" cy="1296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Type :</a:t>
            </a:r>
          </a:p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Public:</a:t>
            </a:r>
          </a:p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 42.41%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970150" y="6606921"/>
            <a:ext cx="3743661" cy="1296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Enterprise Size :</a:t>
            </a:r>
          </a:p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 Large Enterprises:</a:t>
            </a:r>
          </a:p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 68.23%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552677" y="6606921"/>
            <a:ext cx="3459227" cy="1296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End-use Industry :</a:t>
            </a:r>
          </a:p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 BFSI: </a:t>
            </a:r>
          </a:p>
          <a:p>
            <a:pPr algn="ctr">
              <a:lnSpc>
                <a:spcPts val="3481"/>
              </a:lnSpc>
            </a:pPr>
            <a:r>
              <a:rPr lang="en-US" sz="2720" spc="141">
                <a:solidFill>
                  <a:srgbClr val="FFFFFF"/>
                </a:solidFill>
                <a:latin typeface="Open Sauce"/>
              </a:rPr>
              <a:t>26.35%%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07" b="-600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028700" y="565907"/>
            <a:ext cx="17047756" cy="603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  <a:spcBef>
                <a:spcPct val="0"/>
              </a:spcBef>
            </a:pPr>
            <a:r>
              <a:rPr lang="en-US" sz="3399" spc="176">
                <a:solidFill>
                  <a:srgbClr val="FFFFFF"/>
                </a:solidFill>
                <a:latin typeface="Nunito Sans 2"/>
              </a:rPr>
              <a:t>GLOBAL CLOUD STORAGE SERVICE MARKET REVENUE SHARE FOR 2022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180251" y="2090795"/>
            <a:ext cx="5421213" cy="1399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35"/>
              </a:lnSpc>
            </a:pPr>
            <a:r>
              <a:rPr lang="en-US" sz="5235" spc="272">
                <a:solidFill>
                  <a:srgbClr val="FFFFFF"/>
                </a:solidFill>
                <a:latin typeface="Poppins"/>
              </a:rPr>
              <a:t>North America:</a:t>
            </a:r>
          </a:p>
          <a:p>
            <a:pPr algn="ctr">
              <a:lnSpc>
                <a:spcPts val="5235"/>
              </a:lnSpc>
            </a:pPr>
            <a:r>
              <a:rPr lang="en-US" sz="5235" spc="272">
                <a:solidFill>
                  <a:srgbClr val="FFFFFF"/>
                </a:solidFill>
                <a:latin typeface="Poppins"/>
              </a:rPr>
              <a:t>35.81%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25" r="-2325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965056" y="2195055"/>
            <a:ext cx="9084943" cy="3348468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117332" y="5909832"/>
            <a:ext cx="9932667" cy="3348468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117332" y="2195055"/>
            <a:ext cx="9932667" cy="3348468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2841496" y="2713111"/>
            <a:ext cx="2551671" cy="2312356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2841496" y="6427888"/>
            <a:ext cx="2551671" cy="2312356"/>
            <a:chExt cx="1923438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258464" y="3534645"/>
            <a:ext cx="772850" cy="669288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5258464" y="7249422"/>
            <a:ext cx="772850" cy="669288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5620502" y="2498294"/>
            <a:ext cx="8295549" cy="2718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1305" lvl="1" indent="-295653">
              <a:lnSpc>
                <a:spcPts val="3067"/>
              </a:lnSpc>
              <a:buFont typeface="Arial"/>
              <a:buChar char="•"/>
            </a:pPr>
            <a:r>
              <a:rPr lang="en-US" sz="2738">
                <a:solidFill>
                  <a:srgbClr val="FFFFFF"/>
                </a:solidFill>
                <a:latin typeface="Montserrat"/>
              </a:rPr>
              <a:t>The growing demand for advanced technologies such as the IoT (internet of things), analytics, artificial intelligence, automation and others </a:t>
            </a:r>
          </a:p>
          <a:p>
            <a:pPr marL="591305" lvl="1" indent="-295653">
              <a:lnSpc>
                <a:spcPts val="3067"/>
              </a:lnSpc>
              <a:buFont typeface="Arial"/>
              <a:buChar char="•"/>
            </a:pPr>
            <a:r>
              <a:rPr lang="en-US" sz="2738">
                <a:solidFill>
                  <a:srgbClr val="FFFFFF"/>
                </a:solidFill>
                <a:latin typeface="Montserrat"/>
              </a:rPr>
              <a:t>Cloud storage stores and manages data on the internet and can be delivered on-demand and as per pay and use model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253758" y="7083999"/>
            <a:ext cx="7662293" cy="1256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4"/>
              </a:lnSpc>
            </a:pPr>
            <a:r>
              <a:rPr lang="en-US" sz="3021">
                <a:solidFill>
                  <a:srgbClr val="FFFFFF"/>
                </a:solidFill>
                <a:latin typeface="Montserrat"/>
              </a:rPr>
              <a:t>Lifetime storage and egress cost associated with public cloud envirnments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841496" y="3462415"/>
            <a:ext cx="2551671" cy="685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spc="126">
                <a:solidFill>
                  <a:srgbClr val="FFFFFF"/>
                </a:solidFill>
                <a:latin typeface="Barlow Semi-Bold"/>
              </a:rPr>
              <a:t>Drivers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959269" y="7198489"/>
            <a:ext cx="2551671" cy="685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spc="126">
                <a:solidFill>
                  <a:srgbClr val="FFFFFF"/>
                </a:solidFill>
                <a:latin typeface="Barlow Semi-Bold"/>
              </a:rPr>
              <a:t>Restraints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111" b="-7111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9308903" y="1659321"/>
            <a:ext cx="8693087" cy="7315999"/>
            <a:chExt cx="3675781" cy="30934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75781" cy="3093494"/>
            </a:xfrm>
            <a:custGeom>
              <a:rect l="l" t="t" r="r" b="b"/>
              <a:pathLst>
                <a:path w="3675781" h="3093494">
                  <a:moveTo>
                    <a:pt x="3551320" y="3093494"/>
                  </a:moveTo>
                  <a:lnTo>
                    <a:pt x="124460" y="3093494"/>
                  </a:lnTo>
                  <a:cubicBezTo>
                    <a:pt x="55880" y="3093494"/>
                    <a:pt x="0" y="3037614"/>
                    <a:pt x="0" y="29690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51321" y="0"/>
                  </a:lnTo>
                  <a:cubicBezTo>
                    <a:pt x="3619901" y="0"/>
                    <a:pt x="3675781" y="55880"/>
                    <a:pt x="3675781" y="124460"/>
                  </a:cubicBezTo>
                  <a:lnTo>
                    <a:pt x="3675781" y="2969034"/>
                  </a:lnTo>
                  <a:cubicBezTo>
                    <a:pt x="3675781" y="3037614"/>
                    <a:pt x="3619901" y="3093494"/>
                    <a:pt x="3551321" y="30934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9403715" y="1952336"/>
            <a:ext cx="8693087" cy="840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9"/>
              </a:lnSpc>
              <a:spcBef>
                <a:spcPct val="0"/>
              </a:spcBef>
            </a:pPr>
            <a:r>
              <a:rPr lang="en-US" sz="4699" spc="244">
                <a:solidFill>
                  <a:srgbClr val="487307"/>
                </a:solidFill>
                <a:latin typeface="Nunito Sans 1 Bold"/>
              </a:rPr>
              <a:t>AUTHOR'S PERSPECTIVE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308903" y="3179444"/>
            <a:ext cx="8693087" cy="1434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4" lvl="1" indent="-280667">
              <a:lnSpc>
                <a:spcPts val="3899"/>
              </a:lnSpc>
              <a:buFont typeface="Arial"/>
              <a:buChar char="•"/>
            </a:pPr>
            <a:r>
              <a:rPr lang="en-US" sz="2599" spc="135">
                <a:solidFill>
                  <a:srgbClr val="000000"/>
                </a:solidFill>
                <a:latin typeface="Barlow SemiCondensed"/>
              </a:rPr>
              <a:t>Key market players are likely to increase their product offerings due to the fragmented nature of the cloud storage service industry.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8903" y="4795351"/>
            <a:ext cx="8693087" cy="96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>
              <a:lnSpc>
                <a:spcPts val="3900"/>
              </a:lnSpc>
              <a:buFont typeface="Arial"/>
              <a:buChar char="•"/>
            </a:pPr>
            <a:r>
              <a:rPr lang="en-US" sz="2600" spc="135">
                <a:solidFill>
                  <a:srgbClr val="000000"/>
                </a:solidFill>
                <a:latin typeface="Barlow SemiCondensed"/>
              </a:rPr>
              <a:t>These businesses are securing an increase in the revenue share by diversifying their product offerings.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08903" y="5960745"/>
            <a:ext cx="8693087" cy="96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>
              <a:lnSpc>
                <a:spcPts val="3900"/>
              </a:lnSpc>
              <a:buFont typeface="Arial"/>
              <a:buChar char="•"/>
            </a:pPr>
            <a:r>
              <a:rPr lang="en-US" sz="2600" spc="135">
                <a:solidFill>
                  <a:srgbClr val="000000"/>
                </a:solidFill>
                <a:latin typeface="Barlow SemiCondensed"/>
              </a:rPr>
              <a:t>Also, it is probably going to make it possible for them to take advantage of market chances in many industries.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3715" y="7128510"/>
            <a:ext cx="8693087" cy="94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4" lvl="1" indent="-280667">
              <a:lnSpc>
                <a:spcPts val="3899"/>
              </a:lnSpc>
              <a:buFont typeface="Arial"/>
              <a:buChar char="•"/>
            </a:pPr>
            <a:r>
              <a:rPr lang="en-US" sz="2599" spc="135">
                <a:solidFill>
                  <a:srgbClr val="000000"/>
                </a:solidFill>
                <a:latin typeface="Barlow SemiCondensed"/>
              </a:rPr>
              <a:t>Strategic alliances are likely to support the market participants' desire to grow their businesses.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0" y="3167667"/>
            <a:ext cx="18288000" cy="5342337"/>
          </a:xfrm>
          <a:custGeom>
            <a:rect l="l" t="t" r="r" b="b"/>
            <a:pathLst>
              <a:path w="18288000" h="5342337">
                <a:moveTo>
                  <a:pt x="0" y="0"/>
                </a:moveTo>
                <a:lnTo>
                  <a:pt x="18288000" y="0"/>
                </a:lnTo>
                <a:lnTo>
                  <a:pt x="18288000" y="5342337"/>
                </a:lnTo>
                <a:lnTo>
                  <a:pt x="0" y="5342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78" b="-878"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6073601" y="585369"/>
            <a:ext cx="6140797" cy="120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49"/>
              </a:lnSpc>
              <a:spcBef>
                <a:spcPct val="0"/>
              </a:spcBef>
            </a:pPr>
            <a:r>
              <a:rPr lang="en-US" sz="6699" spc="348">
                <a:solidFill>
                  <a:srgbClr val="000000"/>
                </a:solidFill>
                <a:latin typeface="Nunito Sans 1 Bold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6084029" y="1076325"/>
            <a:ext cx="6119941" cy="361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5"/>
              </a:lnSpc>
            </a:pPr>
            <a:r>
              <a:rPr lang="en-US" sz="2700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05532" y="1090613"/>
            <a:ext cx="8298163" cy="1219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910504" y="2310450"/>
            <a:ext cx="2466992" cy="1568647"/>
          </a:xfrm>
          <a:custGeom>
            <a:rect l="l" t="t" r="r" b="b"/>
            <a:pathLst>
              <a:path w="2466992" h="1568647">
                <a:moveTo>
                  <a:pt x="0" y="0"/>
                </a:moveTo>
                <a:lnTo>
                  <a:pt x="2466992" y="0"/>
                </a:lnTo>
                <a:lnTo>
                  <a:pt x="2466992" y="1568647"/>
                </a:lnTo>
                <a:lnTo>
                  <a:pt x="0" y="15686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2113845" y="3764797"/>
            <a:ext cx="14660784" cy="970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14"/>
              </a:lnSpc>
              <a:spcBef>
                <a:spcPct val="0"/>
              </a:spcBef>
            </a:pPr>
            <a:r>
              <a:rPr lang="en-US" sz="5653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38267" y="4803861"/>
            <a:ext cx="7623179" cy="870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4"/>
              </a:lnSpc>
              <a:spcBef>
                <a:spcPct val="0"/>
              </a:spcBef>
            </a:pPr>
            <a:r>
              <a:rPr lang="en-US" sz="2503" spc="250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3504"/>
              </a:lnSpc>
              <a:spcBef>
                <a:spcPct val="0"/>
              </a:spcBef>
            </a:pPr>
            <a:r>
              <a:rPr lang="en-US" sz="2503" spc="250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69803" y="5775037"/>
            <a:ext cx="10548394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spc="254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68938" y="6380768"/>
            <a:ext cx="12571351" cy="555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0"/>
              </a:lnSpc>
              <a:spcBef>
                <a:spcPct val="0"/>
              </a:spcBef>
            </a:pPr>
            <a:r>
              <a:rPr lang="en-US" sz="3250" spc="325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3250" u="sng" spc="325">
                <a:solidFill>
                  <a:srgbClr val="000000"/>
                </a:solidFill>
                <a:latin typeface="Lato"/>
                <a:hlinkClick r:id="rId4" tooltip="https://shorturl.at/hlxAC"/>
              </a:rPr>
              <a:t>https://shorturl.at/hlxAC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90162" y="9533301"/>
            <a:ext cx="8507676" cy="627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9"/>
              </a:lnSpc>
            </a:pPr>
            <a:r>
              <a:rPr lang="en-US" sz="2333" spc="23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449"/>
              </a:lnSpc>
            </a:pPr>
            <a:r>
              <a:rPr lang="en-US" sz="2333" u="sng" spc="23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49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Cloud Storage Service Market Report</dc:title>
  <cp:lastModifiedBy>decipher market</cp:lastModifiedBy>
  <cp:revision>2</cp:revision>
  <dcterms:created xsi:type="dcterms:W3CDTF">2006-08-16T00:00:00Z</dcterms:created>
  <dcterms:modified xsi:type="dcterms:W3CDTF">2024-04-17T09:36:54Z</dcterms:modified>
</cp:coreProperties>
</file>