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jp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jpg"/><Relationship Id="rId14" Type="http://schemas.openxmlformats.org/officeDocument/2006/relationships/image" Target="../media/image20.png"/><Relationship Id="rId15" Type="http://schemas.openxmlformats.org/officeDocument/2006/relationships/image" Target="../media/image21.png"/><Relationship Id="rId16" Type="http://schemas.openxmlformats.org/officeDocument/2006/relationships/image" Target="../media/image2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9905" cy="1257300"/>
          </a:xfrm>
          <a:custGeom>
            <a:avLst/>
            <a:gdLst/>
            <a:ahLst/>
            <a:cxnLst/>
            <a:rect l="l" t="t" r="r" b="b"/>
            <a:pathLst>
              <a:path w="18289905" h="1257300">
                <a:moveTo>
                  <a:pt x="18289807" y="1257301"/>
                </a:moveTo>
                <a:lnTo>
                  <a:pt x="0" y="1257301"/>
                </a:lnTo>
                <a:lnTo>
                  <a:pt x="0" y="0"/>
                </a:lnTo>
                <a:lnTo>
                  <a:pt x="18289807" y="0"/>
                </a:lnTo>
                <a:lnTo>
                  <a:pt x="18289807" y="125730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8468" y="2519177"/>
            <a:ext cx="215249" cy="23312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98655" y="2259427"/>
            <a:ext cx="150335" cy="16719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418421" y="2931874"/>
            <a:ext cx="226695" cy="271145"/>
          </a:xfrm>
          <a:custGeom>
            <a:avLst/>
            <a:gdLst/>
            <a:ahLst/>
            <a:cxnLst/>
            <a:rect l="l" t="t" r="r" b="b"/>
            <a:pathLst>
              <a:path w="226695" h="271144">
                <a:moveTo>
                  <a:pt x="117512" y="270698"/>
                </a:moveTo>
                <a:lnTo>
                  <a:pt x="75601" y="270254"/>
                </a:lnTo>
                <a:lnTo>
                  <a:pt x="66561" y="268875"/>
                </a:lnTo>
                <a:lnTo>
                  <a:pt x="65134" y="260510"/>
                </a:lnTo>
                <a:lnTo>
                  <a:pt x="68464" y="254200"/>
                </a:lnTo>
                <a:lnTo>
                  <a:pt x="66180" y="252059"/>
                </a:lnTo>
                <a:lnTo>
                  <a:pt x="64563" y="249128"/>
                </a:lnTo>
                <a:lnTo>
                  <a:pt x="64372" y="237023"/>
                </a:lnTo>
                <a:lnTo>
                  <a:pt x="63516" y="229191"/>
                </a:lnTo>
                <a:lnTo>
                  <a:pt x="61994" y="221540"/>
                </a:lnTo>
                <a:lnTo>
                  <a:pt x="31968" y="189658"/>
                </a:lnTo>
                <a:lnTo>
                  <a:pt x="10337" y="151878"/>
                </a:lnTo>
                <a:lnTo>
                  <a:pt x="0" y="110447"/>
                </a:lnTo>
                <a:lnTo>
                  <a:pt x="3855" y="67613"/>
                </a:lnTo>
                <a:lnTo>
                  <a:pt x="27126" y="26379"/>
                </a:lnTo>
                <a:lnTo>
                  <a:pt x="64634" y="3941"/>
                </a:lnTo>
                <a:lnTo>
                  <a:pt x="109886" y="0"/>
                </a:lnTo>
                <a:lnTo>
                  <a:pt x="156386" y="14254"/>
                </a:lnTo>
                <a:lnTo>
                  <a:pt x="189314" y="38187"/>
                </a:lnTo>
                <a:lnTo>
                  <a:pt x="211535" y="68648"/>
                </a:lnTo>
                <a:lnTo>
                  <a:pt x="223647" y="103329"/>
                </a:lnTo>
                <a:lnTo>
                  <a:pt x="226249" y="139919"/>
                </a:lnTo>
                <a:lnTo>
                  <a:pt x="219937" y="176110"/>
                </a:lnTo>
                <a:lnTo>
                  <a:pt x="205310" y="209593"/>
                </a:lnTo>
                <a:lnTo>
                  <a:pt x="182964" y="238058"/>
                </a:lnTo>
                <a:lnTo>
                  <a:pt x="153499" y="259196"/>
                </a:lnTo>
                <a:lnTo>
                  <a:pt x="117512" y="270698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128498" y="2658136"/>
            <a:ext cx="276860" cy="320040"/>
          </a:xfrm>
          <a:custGeom>
            <a:avLst/>
            <a:gdLst/>
            <a:ahLst/>
            <a:cxnLst/>
            <a:rect l="l" t="t" r="r" b="b"/>
            <a:pathLst>
              <a:path w="276860" h="320039">
                <a:moveTo>
                  <a:pt x="59924" y="320005"/>
                </a:moveTo>
                <a:lnTo>
                  <a:pt x="33809" y="311362"/>
                </a:lnTo>
                <a:lnTo>
                  <a:pt x="10504" y="292465"/>
                </a:lnTo>
                <a:lnTo>
                  <a:pt x="0" y="268667"/>
                </a:lnTo>
                <a:lnTo>
                  <a:pt x="199" y="239591"/>
                </a:lnTo>
                <a:lnTo>
                  <a:pt x="14387" y="183455"/>
                </a:lnTo>
                <a:lnTo>
                  <a:pt x="29698" y="143131"/>
                </a:lnTo>
                <a:lnTo>
                  <a:pt x="50742" y="102678"/>
                </a:lnTo>
                <a:lnTo>
                  <a:pt x="76703" y="65116"/>
                </a:lnTo>
                <a:lnTo>
                  <a:pt x="106764" y="33468"/>
                </a:lnTo>
                <a:lnTo>
                  <a:pt x="140108" y="10755"/>
                </a:lnTo>
                <a:lnTo>
                  <a:pt x="175920" y="0"/>
                </a:lnTo>
                <a:lnTo>
                  <a:pt x="213382" y="4223"/>
                </a:lnTo>
                <a:lnTo>
                  <a:pt x="243031" y="19151"/>
                </a:lnTo>
                <a:lnTo>
                  <a:pt x="262809" y="39824"/>
                </a:lnTo>
                <a:lnTo>
                  <a:pt x="273622" y="65100"/>
                </a:lnTo>
                <a:lnTo>
                  <a:pt x="276375" y="93834"/>
                </a:lnTo>
                <a:lnTo>
                  <a:pt x="271975" y="124884"/>
                </a:lnTo>
                <a:lnTo>
                  <a:pt x="245337" y="189363"/>
                </a:lnTo>
                <a:lnTo>
                  <a:pt x="200954" y="249393"/>
                </a:lnTo>
                <a:lnTo>
                  <a:pt x="146074" y="295831"/>
                </a:lnTo>
                <a:lnTo>
                  <a:pt x="87943" y="319535"/>
                </a:lnTo>
                <a:lnTo>
                  <a:pt x="59924" y="320005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42946" y="2483121"/>
            <a:ext cx="162261" cy="19761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82012" y="2581415"/>
            <a:ext cx="233862" cy="2224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266597" y="2729444"/>
            <a:ext cx="365125" cy="315595"/>
          </a:xfrm>
          <a:custGeom>
            <a:avLst/>
            <a:gdLst/>
            <a:ahLst/>
            <a:cxnLst/>
            <a:rect l="l" t="t" r="r" b="b"/>
            <a:pathLst>
              <a:path w="365125" h="315594">
                <a:moveTo>
                  <a:pt x="206575" y="315525"/>
                </a:moveTo>
                <a:lnTo>
                  <a:pt x="166520" y="315303"/>
                </a:lnTo>
                <a:lnTo>
                  <a:pt x="132202" y="298072"/>
                </a:lnTo>
                <a:lnTo>
                  <a:pt x="103048" y="272343"/>
                </a:lnTo>
                <a:lnTo>
                  <a:pt x="77590" y="242136"/>
                </a:lnTo>
                <a:lnTo>
                  <a:pt x="54362" y="211469"/>
                </a:lnTo>
                <a:lnTo>
                  <a:pt x="33315" y="184525"/>
                </a:lnTo>
                <a:lnTo>
                  <a:pt x="12025" y="152272"/>
                </a:lnTo>
                <a:lnTo>
                  <a:pt x="0" y="117732"/>
                </a:lnTo>
                <a:lnTo>
                  <a:pt x="6748" y="83931"/>
                </a:lnTo>
                <a:lnTo>
                  <a:pt x="44659" y="46235"/>
                </a:lnTo>
                <a:lnTo>
                  <a:pt x="95060" y="28374"/>
                </a:lnTo>
                <a:lnTo>
                  <a:pt x="168579" y="13361"/>
                </a:lnTo>
                <a:lnTo>
                  <a:pt x="242719" y="1852"/>
                </a:lnTo>
                <a:lnTo>
                  <a:pt x="267906" y="0"/>
                </a:lnTo>
                <a:lnTo>
                  <a:pt x="291051" y="2483"/>
                </a:lnTo>
                <a:lnTo>
                  <a:pt x="312660" y="11000"/>
                </a:lnTo>
                <a:lnTo>
                  <a:pt x="333239" y="27251"/>
                </a:lnTo>
                <a:lnTo>
                  <a:pt x="358435" y="66104"/>
                </a:lnTo>
                <a:lnTo>
                  <a:pt x="365103" y="108253"/>
                </a:lnTo>
                <a:lnTo>
                  <a:pt x="356444" y="150854"/>
                </a:lnTo>
                <a:lnTo>
                  <a:pt x="335662" y="191064"/>
                </a:lnTo>
                <a:lnTo>
                  <a:pt x="305958" y="226039"/>
                </a:lnTo>
                <a:lnTo>
                  <a:pt x="307623" y="230236"/>
                </a:lnTo>
                <a:lnTo>
                  <a:pt x="307424" y="235184"/>
                </a:lnTo>
                <a:lnTo>
                  <a:pt x="303637" y="239505"/>
                </a:lnTo>
                <a:lnTo>
                  <a:pt x="276829" y="268456"/>
                </a:lnTo>
                <a:lnTo>
                  <a:pt x="243910" y="296853"/>
                </a:lnTo>
                <a:lnTo>
                  <a:pt x="206575" y="315525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5744783" y="2681379"/>
            <a:ext cx="283845" cy="284480"/>
          </a:xfrm>
          <a:custGeom>
            <a:avLst/>
            <a:gdLst/>
            <a:ahLst/>
            <a:cxnLst/>
            <a:rect l="l" t="t" r="r" b="b"/>
            <a:pathLst>
              <a:path w="283845" h="284480">
                <a:moveTo>
                  <a:pt x="195350" y="283950"/>
                </a:moveTo>
                <a:lnTo>
                  <a:pt x="157716" y="275020"/>
                </a:lnTo>
                <a:lnTo>
                  <a:pt x="123333" y="243651"/>
                </a:lnTo>
                <a:lnTo>
                  <a:pt x="87318" y="211526"/>
                </a:lnTo>
                <a:lnTo>
                  <a:pt x="49889" y="174761"/>
                </a:lnTo>
                <a:lnTo>
                  <a:pt x="18348" y="134794"/>
                </a:lnTo>
                <a:lnTo>
                  <a:pt x="0" y="93061"/>
                </a:lnTo>
                <a:lnTo>
                  <a:pt x="2145" y="51001"/>
                </a:lnTo>
                <a:lnTo>
                  <a:pt x="29112" y="17536"/>
                </a:lnTo>
                <a:lnTo>
                  <a:pt x="72988" y="1801"/>
                </a:lnTo>
                <a:lnTo>
                  <a:pt x="124602" y="0"/>
                </a:lnTo>
                <a:lnTo>
                  <a:pt x="174779" y="8339"/>
                </a:lnTo>
                <a:lnTo>
                  <a:pt x="214347" y="23023"/>
                </a:lnTo>
                <a:lnTo>
                  <a:pt x="250871" y="53130"/>
                </a:lnTo>
                <a:lnTo>
                  <a:pt x="273720" y="93946"/>
                </a:lnTo>
                <a:lnTo>
                  <a:pt x="283221" y="140639"/>
                </a:lnTo>
                <a:lnTo>
                  <a:pt x="279700" y="188380"/>
                </a:lnTo>
                <a:lnTo>
                  <a:pt x="263485" y="232336"/>
                </a:lnTo>
                <a:lnTo>
                  <a:pt x="232013" y="269902"/>
                </a:lnTo>
                <a:lnTo>
                  <a:pt x="195350" y="283950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96787" y="9244807"/>
            <a:ext cx="248338" cy="21036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452" y="2077560"/>
            <a:ext cx="13057240" cy="79486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6967" y="274347"/>
            <a:ext cx="1703406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97054" y="2583746"/>
            <a:ext cx="7010400" cy="2908935"/>
          </a:xfrm>
          <a:custGeom>
            <a:avLst/>
            <a:gdLst/>
            <a:ahLst/>
            <a:cxnLst/>
            <a:rect l="l" t="t" r="r" b="b"/>
            <a:pathLst>
              <a:path w="7010400" h="2908935">
                <a:moveTo>
                  <a:pt x="6861413" y="2908535"/>
                </a:moveTo>
                <a:lnTo>
                  <a:pt x="148528" y="2908535"/>
                </a:lnTo>
                <a:lnTo>
                  <a:pt x="101655" y="2900948"/>
                </a:lnTo>
                <a:lnTo>
                  <a:pt x="60892" y="2879833"/>
                </a:lnTo>
                <a:lnTo>
                  <a:pt x="28712" y="2847662"/>
                </a:lnTo>
                <a:lnTo>
                  <a:pt x="7590" y="2806907"/>
                </a:lnTo>
                <a:lnTo>
                  <a:pt x="0" y="2760037"/>
                </a:lnTo>
                <a:lnTo>
                  <a:pt x="0" y="148513"/>
                </a:lnTo>
                <a:lnTo>
                  <a:pt x="7590" y="101643"/>
                </a:lnTo>
                <a:lnTo>
                  <a:pt x="28712" y="60883"/>
                </a:lnTo>
                <a:lnTo>
                  <a:pt x="60892" y="28708"/>
                </a:lnTo>
                <a:lnTo>
                  <a:pt x="101655" y="7589"/>
                </a:lnTo>
                <a:lnTo>
                  <a:pt x="148528" y="0"/>
                </a:lnTo>
                <a:lnTo>
                  <a:pt x="6861414" y="0"/>
                </a:lnTo>
                <a:lnTo>
                  <a:pt x="6908286" y="7589"/>
                </a:lnTo>
                <a:lnTo>
                  <a:pt x="6949050" y="28708"/>
                </a:lnTo>
                <a:lnTo>
                  <a:pt x="6981230" y="60883"/>
                </a:lnTo>
                <a:lnTo>
                  <a:pt x="7002352" y="101643"/>
                </a:lnTo>
                <a:lnTo>
                  <a:pt x="7009942" y="148513"/>
                </a:lnTo>
                <a:lnTo>
                  <a:pt x="7009942" y="2760037"/>
                </a:lnTo>
                <a:lnTo>
                  <a:pt x="7002352" y="2806907"/>
                </a:lnTo>
                <a:lnTo>
                  <a:pt x="6981230" y="2847662"/>
                </a:lnTo>
                <a:lnTo>
                  <a:pt x="6949050" y="2879833"/>
                </a:lnTo>
                <a:lnTo>
                  <a:pt x="6908286" y="2900948"/>
                </a:lnTo>
                <a:lnTo>
                  <a:pt x="6861413" y="2908535"/>
                </a:lnTo>
                <a:close/>
              </a:path>
            </a:pathLst>
          </a:custGeom>
          <a:solidFill>
            <a:srgbClr val="2522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104783"/>
            <a:ext cx="6195695" cy="1690370"/>
          </a:xfrm>
          <a:custGeom>
            <a:avLst/>
            <a:gdLst/>
            <a:ahLst/>
            <a:cxnLst/>
            <a:rect l="l" t="t" r="r" b="b"/>
            <a:pathLst>
              <a:path w="6195695" h="1690370">
                <a:moveTo>
                  <a:pt x="0" y="1689872"/>
                </a:moveTo>
                <a:lnTo>
                  <a:pt x="0" y="0"/>
                </a:lnTo>
                <a:lnTo>
                  <a:pt x="5588843" y="0"/>
                </a:lnTo>
                <a:lnTo>
                  <a:pt x="6195578" y="1689872"/>
                </a:lnTo>
                <a:lnTo>
                  <a:pt x="0" y="1689872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597062" y="5744461"/>
            <a:ext cx="7010400" cy="2962275"/>
          </a:xfrm>
          <a:custGeom>
            <a:avLst/>
            <a:gdLst/>
            <a:ahLst/>
            <a:cxnLst/>
            <a:rect l="l" t="t" r="r" b="b"/>
            <a:pathLst>
              <a:path w="7010400" h="2962275">
                <a:moveTo>
                  <a:pt x="6861405" y="2961832"/>
                </a:moveTo>
                <a:lnTo>
                  <a:pt x="148515" y="2961832"/>
                </a:lnTo>
                <a:lnTo>
                  <a:pt x="101645" y="2954243"/>
                </a:lnTo>
                <a:lnTo>
                  <a:pt x="60885" y="2933123"/>
                </a:lnTo>
                <a:lnTo>
                  <a:pt x="28709" y="2900946"/>
                </a:lnTo>
                <a:lnTo>
                  <a:pt x="7589" y="2860186"/>
                </a:lnTo>
                <a:lnTo>
                  <a:pt x="0" y="2813316"/>
                </a:lnTo>
                <a:lnTo>
                  <a:pt x="0" y="148516"/>
                </a:lnTo>
                <a:lnTo>
                  <a:pt x="7589" y="101645"/>
                </a:lnTo>
                <a:lnTo>
                  <a:pt x="28709" y="60885"/>
                </a:lnTo>
                <a:lnTo>
                  <a:pt x="60885" y="28709"/>
                </a:lnTo>
                <a:lnTo>
                  <a:pt x="101645" y="7589"/>
                </a:lnTo>
                <a:lnTo>
                  <a:pt x="148516" y="0"/>
                </a:lnTo>
                <a:lnTo>
                  <a:pt x="6861404" y="0"/>
                </a:lnTo>
                <a:lnTo>
                  <a:pt x="6908277" y="7589"/>
                </a:lnTo>
                <a:lnTo>
                  <a:pt x="6949041" y="28709"/>
                </a:lnTo>
                <a:lnTo>
                  <a:pt x="6981220" y="60885"/>
                </a:lnTo>
                <a:lnTo>
                  <a:pt x="7002343" y="101645"/>
                </a:lnTo>
                <a:lnTo>
                  <a:pt x="7009933" y="148516"/>
                </a:lnTo>
                <a:lnTo>
                  <a:pt x="7009933" y="2813316"/>
                </a:lnTo>
                <a:lnTo>
                  <a:pt x="7002343" y="2860186"/>
                </a:lnTo>
                <a:lnTo>
                  <a:pt x="6981220" y="2900946"/>
                </a:lnTo>
                <a:lnTo>
                  <a:pt x="6949041" y="2933123"/>
                </a:lnTo>
                <a:lnTo>
                  <a:pt x="6908277" y="2954243"/>
                </a:lnTo>
                <a:lnTo>
                  <a:pt x="6861405" y="2961832"/>
                </a:lnTo>
                <a:close/>
              </a:path>
            </a:pathLst>
          </a:custGeom>
          <a:solidFill>
            <a:srgbClr val="AC8448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6455755"/>
            <a:ext cx="6455410" cy="1690370"/>
          </a:xfrm>
          <a:custGeom>
            <a:avLst/>
            <a:gdLst/>
            <a:ahLst/>
            <a:cxnLst/>
            <a:rect l="l" t="t" r="r" b="b"/>
            <a:pathLst>
              <a:path w="6455410" h="1690370">
                <a:moveTo>
                  <a:pt x="0" y="1689900"/>
                </a:moveTo>
                <a:lnTo>
                  <a:pt x="0" y="0"/>
                </a:lnTo>
                <a:lnTo>
                  <a:pt x="5848563" y="0"/>
                </a:lnTo>
                <a:lnTo>
                  <a:pt x="6455267" y="1689900"/>
                </a:lnTo>
                <a:lnTo>
                  <a:pt x="0" y="168990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175" y="2461963"/>
            <a:ext cx="4772040" cy="13049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59067" y="2031796"/>
            <a:ext cx="2886074" cy="1885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20559" y="2461963"/>
            <a:ext cx="4362449" cy="144779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659264" y="2329461"/>
            <a:ext cx="3000374" cy="157161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8175" y="4625309"/>
            <a:ext cx="4610099" cy="90487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435558" y="4249155"/>
            <a:ext cx="2333624" cy="282892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69146" y="4512594"/>
            <a:ext cx="3238499" cy="125729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95442" y="4325889"/>
            <a:ext cx="4362449" cy="103820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2212" y="5774405"/>
            <a:ext cx="4867290" cy="182879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764712" y="6074602"/>
            <a:ext cx="5734049" cy="122872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025243" y="5774405"/>
            <a:ext cx="2686049" cy="1876424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2212" y="7792089"/>
            <a:ext cx="4610099" cy="129539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07065" y="8062325"/>
            <a:ext cx="3686159" cy="96200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720864" y="8062325"/>
            <a:ext cx="3324239" cy="12287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59678"/>
            <a:ext cx="17002587" cy="21790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58007" y="4026781"/>
            <a:ext cx="14881225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png"/><Relationship Id="rId4" Type="http://schemas.openxmlformats.org/officeDocument/2006/relationships/hyperlink" Target="http://tinyurl.com/5aa9ba6t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298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9877425" cy="10287000"/>
          </a:xfrm>
          <a:custGeom>
            <a:avLst/>
            <a:gdLst/>
            <a:ahLst/>
            <a:cxnLst/>
            <a:rect l="l" t="t" r="r" b="b"/>
            <a:pathLst>
              <a:path w="9877425" h="10287000">
                <a:moveTo>
                  <a:pt x="0" y="0"/>
                </a:moveTo>
                <a:lnTo>
                  <a:pt x="9877119" y="0"/>
                </a:lnTo>
                <a:lnTo>
                  <a:pt x="987711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827366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770016" y="9475415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F8F8F8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5949" y="2382839"/>
            <a:ext cx="8580755" cy="33362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945"/>
              </a:lnSpc>
              <a:spcBef>
                <a:spcPts val="100"/>
              </a:spcBef>
            </a:pPr>
            <a:r>
              <a:rPr dirty="0" sz="8100" spc="-10">
                <a:solidFill>
                  <a:srgbClr val="FFFFFF"/>
                </a:solidFill>
                <a:latin typeface="Georgia"/>
                <a:cs typeface="Georgia"/>
              </a:rPr>
              <a:t>GLOBAL</a:t>
            </a:r>
            <a:endParaRPr sz="8100">
              <a:latin typeface="Georgia"/>
              <a:cs typeface="Georgia"/>
            </a:endParaRPr>
          </a:p>
          <a:p>
            <a:pPr marL="12700" marR="5080">
              <a:lnSpc>
                <a:spcPts val="8180"/>
              </a:lnSpc>
              <a:spcBef>
                <a:spcPts val="780"/>
              </a:spcBef>
              <a:tabLst>
                <a:tab pos="3855720" algn="l"/>
              </a:tabLst>
            </a:pPr>
            <a:r>
              <a:rPr dirty="0" sz="8100" spc="-10">
                <a:solidFill>
                  <a:srgbClr val="FFFFFF"/>
                </a:solidFill>
                <a:latin typeface="Georgia"/>
                <a:cs typeface="Georgia"/>
              </a:rPr>
              <a:t>CLOUD</a:t>
            </a:r>
            <a:r>
              <a:rPr dirty="0" sz="810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8100" spc="-10">
                <a:solidFill>
                  <a:srgbClr val="FFFFFF"/>
                </a:solidFill>
                <a:latin typeface="Georgia"/>
                <a:cs typeface="Georgia"/>
              </a:rPr>
              <a:t>KITCHEN FOODSERVICE</a:t>
            </a:r>
            <a:endParaRPr sz="8100">
              <a:latin typeface="Georgia"/>
              <a:cs typeface="Georg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5949" y="5497513"/>
            <a:ext cx="8808085" cy="2298065"/>
          </a:xfrm>
          <a:prstGeom prst="rect">
            <a:avLst/>
          </a:prstGeom>
        </p:spPr>
        <p:txBody>
          <a:bodyPr wrap="square" lIns="0" tIns="210185" rIns="0" bIns="0" rtlCol="0" vert="horz">
            <a:spAutoFit/>
          </a:bodyPr>
          <a:lstStyle/>
          <a:p>
            <a:pPr marL="12700" marR="5080">
              <a:lnSpc>
                <a:spcPts val="8180"/>
              </a:lnSpc>
              <a:spcBef>
                <a:spcPts val="1655"/>
              </a:spcBef>
              <a:tabLst>
                <a:tab pos="4648200" algn="l"/>
              </a:tabLst>
            </a:pPr>
            <a:r>
              <a:rPr dirty="0" sz="8100" spc="-10">
                <a:solidFill>
                  <a:srgbClr val="FFFFFF"/>
                </a:solidFill>
                <a:latin typeface="Georgia"/>
                <a:cs typeface="Georgia"/>
              </a:rPr>
              <a:t>MARKET</a:t>
            </a:r>
            <a:r>
              <a:rPr dirty="0" sz="8100">
                <a:solidFill>
                  <a:srgbClr val="FFFFFF"/>
                </a:solidFill>
                <a:latin typeface="Georgia"/>
                <a:cs typeface="Georgia"/>
              </a:rPr>
              <a:t>	</a:t>
            </a:r>
            <a:r>
              <a:rPr dirty="0" sz="8100" spc="-10">
                <a:solidFill>
                  <a:srgbClr val="FFFFFF"/>
                </a:solidFill>
                <a:latin typeface="Georgia"/>
                <a:cs typeface="Georgia"/>
              </a:rPr>
              <a:t>REPORT </a:t>
            </a:r>
            <a:r>
              <a:rPr dirty="0" sz="8100" spc="-20">
                <a:solidFill>
                  <a:srgbClr val="FFFFFF"/>
                </a:solidFill>
                <a:latin typeface="Georgia"/>
                <a:cs typeface="Georgia"/>
              </a:rPr>
              <a:t>2024</a:t>
            </a:r>
            <a:endParaRPr sz="8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80529" y="1845755"/>
            <a:ext cx="14917419" cy="6595745"/>
          </a:xfrm>
          <a:custGeom>
            <a:avLst/>
            <a:gdLst/>
            <a:ahLst/>
            <a:cxnLst/>
            <a:rect l="l" t="t" r="r" b="b"/>
            <a:pathLst>
              <a:path w="14917419" h="6595745">
                <a:moveTo>
                  <a:pt x="14917133" y="6595485"/>
                </a:moveTo>
                <a:lnTo>
                  <a:pt x="0" y="6595485"/>
                </a:lnTo>
                <a:lnTo>
                  <a:pt x="0" y="0"/>
                </a:lnTo>
                <a:lnTo>
                  <a:pt x="14917133" y="0"/>
                </a:lnTo>
                <a:lnTo>
                  <a:pt x="14917133" y="6595485"/>
                </a:lnTo>
                <a:close/>
              </a:path>
            </a:pathLst>
          </a:custGeom>
          <a:solidFill>
            <a:srgbClr val="463B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88935" y="2085453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940226" y="3328555"/>
            <a:ext cx="14310360" cy="459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Virtual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Restaurants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Ghost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Kitchens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pivotal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forces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transforming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Cloud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Kitchen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Foodservice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Market,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evolving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preferences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pandemic- </a:t>
            </a:r>
            <a:r>
              <a:rPr dirty="0" sz="2600" spc="75">
                <a:solidFill>
                  <a:srgbClr val="FFFFFF"/>
                </a:solidFill>
                <a:latin typeface="Verdana"/>
                <a:cs typeface="Verdana"/>
              </a:rPr>
              <a:t>induced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restrictions.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Verdana"/>
                <a:cs typeface="Verdana"/>
              </a:rPr>
              <a:t>Restaurants,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motivated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need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operational</a:t>
            </a:r>
            <a:r>
              <a:rPr dirty="0" sz="26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flexibility</a:t>
            </a:r>
            <a:r>
              <a:rPr dirty="0" sz="26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 spc="-30">
                <a:solidFill>
                  <a:srgbClr val="FFFFFF"/>
                </a:solidFill>
                <a:latin typeface="Verdana"/>
                <a:cs typeface="Verdana"/>
              </a:rPr>
              <a:t>cost-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effectiveness,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embraced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virtual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model,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eliminating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reliance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5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physical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dining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spaces.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paradigm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shift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given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virtual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brands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specialized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culinary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concepts,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allowing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businesses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extend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6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>
                <a:solidFill>
                  <a:srgbClr val="FFFFFF"/>
                </a:solidFill>
                <a:latin typeface="Verdana"/>
                <a:cs typeface="Verdana"/>
              </a:rPr>
              <a:t>reach.</a:t>
            </a:r>
            <a:r>
              <a:rPr dirty="0" sz="26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Operating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within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cloud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kitchens,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virtual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restaurants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serve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strategic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Verdana"/>
                <a:cs typeface="Verdana"/>
              </a:rPr>
              <a:t>hubs</a:t>
            </a:r>
            <a:r>
              <a:rPr dirty="0" sz="26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culinary experimentation,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deftly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adapting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dynamic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Verdana"/>
                <a:cs typeface="Verdana"/>
              </a:rPr>
              <a:t>shifts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Verdana"/>
                <a:cs typeface="Verdana"/>
              </a:rPr>
              <a:t>trends.</a:t>
            </a:r>
            <a:r>
              <a:rPr dirty="0" sz="26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resulting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landscape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Verdana"/>
                <a:cs typeface="Verdana"/>
              </a:rPr>
              <a:t>reflects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agile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navigating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challenges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seizing</a:t>
            </a:r>
            <a:r>
              <a:rPr dirty="0" sz="26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opportunities </a:t>
            </a:r>
            <a:r>
              <a:rPr dirty="0" sz="2600" spc="70">
                <a:solidFill>
                  <a:srgbClr val="FFFFFF"/>
                </a:solidFill>
                <a:latin typeface="Verdana"/>
                <a:cs typeface="Verdana"/>
              </a:rPr>
              <a:t>amid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evolving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culinary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6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Verdana"/>
                <a:cs typeface="Verdana"/>
              </a:rPr>
              <a:t>landscape.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538960" y="3759342"/>
            <a:ext cx="8749665" cy="2768600"/>
            <a:chOff x="9538960" y="3759342"/>
            <a:chExt cx="8749665" cy="2768600"/>
          </a:xfrm>
        </p:grpSpPr>
        <p:sp>
          <p:nvSpPr>
            <p:cNvPr id="4" name="object 4" descr=""/>
            <p:cNvSpPr/>
            <p:nvPr/>
          </p:nvSpPr>
          <p:spPr>
            <a:xfrm>
              <a:off x="9538960" y="3759342"/>
              <a:ext cx="8749665" cy="2768600"/>
            </a:xfrm>
            <a:custGeom>
              <a:avLst/>
              <a:gdLst/>
              <a:ahLst/>
              <a:cxnLst/>
              <a:rect l="l" t="t" r="r" b="b"/>
              <a:pathLst>
                <a:path w="8749665" h="2768600">
                  <a:moveTo>
                    <a:pt x="8191499" y="2768315"/>
                  </a:moveTo>
                  <a:lnTo>
                    <a:pt x="952499" y="2768315"/>
                  </a:lnTo>
                  <a:lnTo>
                    <a:pt x="904960" y="2767149"/>
                  </a:lnTo>
                  <a:lnTo>
                    <a:pt x="858023" y="2763688"/>
                  </a:lnTo>
                  <a:lnTo>
                    <a:pt x="811745" y="2757987"/>
                  </a:lnTo>
                  <a:lnTo>
                    <a:pt x="766179" y="2750100"/>
                  </a:lnTo>
                  <a:lnTo>
                    <a:pt x="721381" y="2740082"/>
                  </a:lnTo>
                  <a:lnTo>
                    <a:pt x="677404" y="2727987"/>
                  </a:lnTo>
                  <a:lnTo>
                    <a:pt x="634303" y="2713870"/>
                  </a:lnTo>
                  <a:lnTo>
                    <a:pt x="592133" y="2697785"/>
                  </a:lnTo>
                  <a:lnTo>
                    <a:pt x="550948" y="2679788"/>
                  </a:lnTo>
                  <a:lnTo>
                    <a:pt x="510803" y="2659931"/>
                  </a:lnTo>
                  <a:lnTo>
                    <a:pt x="471753" y="2638271"/>
                  </a:lnTo>
                  <a:lnTo>
                    <a:pt x="433852" y="2614862"/>
                  </a:lnTo>
                  <a:lnTo>
                    <a:pt x="397154" y="2589758"/>
                  </a:lnTo>
                  <a:lnTo>
                    <a:pt x="361715" y="2563014"/>
                  </a:lnTo>
                  <a:lnTo>
                    <a:pt x="327588" y="2534684"/>
                  </a:lnTo>
                  <a:lnTo>
                    <a:pt x="294829" y="2504823"/>
                  </a:lnTo>
                  <a:lnTo>
                    <a:pt x="263491" y="2473485"/>
                  </a:lnTo>
                  <a:lnTo>
                    <a:pt x="233630" y="2440726"/>
                  </a:lnTo>
                  <a:lnTo>
                    <a:pt x="205301" y="2406599"/>
                  </a:lnTo>
                  <a:lnTo>
                    <a:pt x="178556" y="2371160"/>
                  </a:lnTo>
                  <a:lnTo>
                    <a:pt x="153452" y="2334462"/>
                  </a:lnTo>
                  <a:lnTo>
                    <a:pt x="130043" y="2296561"/>
                  </a:lnTo>
                  <a:lnTo>
                    <a:pt x="108383" y="2257511"/>
                  </a:lnTo>
                  <a:lnTo>
                    <a:pt x="88527" y="2217366"/>
                  </a:lnTo>
                  <a:lnTo>
                    <a:pt x="70529" y="2176181"/>
                  </a:lnTo>
                  <a:lnTo>
                    <a:pt x="54444" y="2134011"/>
                  </a:lnTo>
                  <a:lnTo>
                    <a:pt x="40327" y="2090911"/>
                  </a:lnTo>
                  <a:lnTo>
                    <a:pt x="28232" y="2046933"/>
                  </a:lnTo>
                  <a:lnTo>
                    <a:pt x="18214" y="2002135"/>
                  </a:lnTo>
                  <a:lnTo>
                    <a:pt x="10327" y="1956569"/>
                  </a:lnTo>
                  <a:lnTo>
                    <a:pt x="4626" y="1910291"/>
                  </a:lnTo>
                  <a:lnTo>
                    <a:pt x="1165" y="1863354"/>
                  </a:lnTo>
                  <a:lnTo>
                    <a:pt x="0" y="1815824"/>
                  </a:lnTo>
                  <a:lnTo>
                    <a:pt x="0" y="952491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4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3" y="471753"/>
                  </a:lnTo>
                  <a:lnTo>
                    <a:pt x="153452" y="433852"/>
                  </a:lnTo>
                  <a:lnTo>
                    <a:pt x="178556" y="397154"/>
                  </a:lnTo>
                  <a:lnTo>
                    <a:pt x="205301" y="361715"/>
                  </a:lnTo>
                  <a:lnTo>
                    <a:pt x="233630" y="327588"/>
                  </a:lnTo>
                  <a:lnTo>
                    <a:pt x="263491" y="294829"/>
                  </a:lnTo>
                  <a:lnTo>
                    <a:pt x="294829" y="263491"/>
                  </a:lnTo>
                  <a:lnTo>
                    <a:pt x="327588" y="233631"/>
                  </a:lnTo>
                  <a:lnTo>
                    <a:pt x="361715" y="205301"/>
                  </a:lnTo>
                  <a:lnTo>
                    <a:pt x="397154" y="178556"/>
                  </a:lnTo>
                  <a:lnTo>
                    <a:pt x="433852" y="153452"/>
                  </a:lnTo>
                  <a:lnTo>
                    <a:pt x="471753" y="130043"/>
                  </a:lnTo>
                  <a:lnTo>
                    <a:pt x="510803" y="108383"/>
                  </a:lnTo>
                  <a:lnTo>
                    <a:pt x="550948" y="88527"/>
                  </a:lnTo>
                  <a:lnTo>
                    <a:pt x="592133" y="70529"/>
                  </a:lnTo>
                  <a:lnTo>
                    <a:pt x="634303" y="54444"/>
                  </a:lnTo>
                  <a:lnTo>
                    <a:pt x="677404" y="40327"/>
                  </a:lnTo>
                  <a:lnTo>
                    <a:pt x="721381" y="28232"/>
                  </a:lnTo>
                  <a:lnTo>
                    <a:pt x="766179" y="18214"/>
                  </a:lnTo>
                  <a:lnTo>
                    <a:pt x="811745" y="10327"/>
                  </a:lnTo>
                  <a:lnTo>
                    <a:pt x="858023" y="4626"/>
                  </a:lnTo>
                  <a:lnTo>
                    <a:pt x="904960" y="1165"/>
                  </a:lnTo>
                  <a:lnTo>
                    <a:pt x="952496" y="0"/>
                  </a:lnTo>
                  <a:lnTo>
                    <a:pt x="8191502" y="0"/>
                  </a:lnTo>
                  <a:lnTo>
                    <a:pt x="8239038" y="1165"/>
                  </a:lnTo>
                  <a:lnTo>
                    <a:pt x="8285975" y="4626"/>
                  </a:lnTo>
                  <a:lnTo>
                    <a:pt x="8332253" y="10327"/>
                  </a:lnTo>
                  <a:lnTo>
                    <a:pt x="8377819" y="18214"/>
                  </a:lnTo>
                  <a:lnTo>
                    <a:pt x="8422617" y="28232"/>
                  </a:lnTo>
                  <a:lnTo>
                    <a:pt x="8466595" y="40327"/>
                  </a:lnTo>
                  <a:lnTo>
                    <a:pt x="8509695" y="54444"/>
                  </a:lnTo>
                  <a:lnTo>
                    <a:pt x="8551865" y="70529"/>
                  </a:lnTo>
                  <a:lnTo>
                    <a:pt x="8593050" y="88527"/>
                  </a:lnTo>
                  <a:lnTo>
                    <a:pt x="8633195" y="108383"/>
                  </a:lnTo>
                  <a:lnTo>
                    <a:pt x="8672245" y="130043"/>
                  </a:lnTo>
                  <a:lnTo>
                    <a:pt x="8710146" y="153452"/>
                  </a:lnTo>
                  <a:lnTo>
                    <a:pt x="8746844" y="178556"/>
                  </a:lnTo>
                  <a:lnTo>
                    <a:pt x="8749039" y="2588101"/>
                  </a:lnTo>
                  <a:lnTo>
                    <a:pt x="8746844" y="2589758"/>
                  </a:lnTo>
                  <a:lnTo>
                    <a:pt x="8710146" y="2614862"/>
                  </a:lnTo>
                  <a:lnTo>
                    <a:pt x="8672245" y="2638271"/>
                  </a:lnTo>
                  <a:lnTo>
                    <a:pt x="8633195" y="2659931"/>
                  </a:lnTo>
                  <a:lnTo>
                    <a:pt x="8593050" y="2679788"/>
                  </a:lnTo>
                  <a:lnTo>
                    <a:pt x="8551865" y="2697785"/>
                  </a:lnTo>
                  <a:lnTo>
                    <a:pt x="8509695" y="2713870"/>
                  </a:lnTo>
                  <a:lnTo>
                    <a:pt x="8466595" y="2727987"/>
                  </a:lnTo>
                  <a:lnTo>
                    <a:pt x="8422617" y="2740082"/>
                  </a:lnTo>
                  <a:lnTo>
                    <a:pt x="8377819" y="2750100"/>
                  </a:lnTo>
                  <a:lnTo>
                    <a:pt x="8332253" y="2757987"/>
                  </a:lnTo>
                  <a:lnTo>
                    <a:pt x="8285975" y="2763688"/>
                  </a:lnTo>
                  <a:lnTo>
                    <a:pt x="8239038" y="2767149"/>
                  </a:lnTo>
                  <a:lnTo>
                    <a:pt x="8191499" y="2768315"/>
                  </a:lnTo>
                  <a:close/>
                </a:path>
              </a:pathLst>
            </a:custGeom>
            <a:solidFill>
              <a:srgbClr val="2C28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15357" y="4099468"/>
              <a:ext cx="2228849" cy="22288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863313" y="4010192"/>
              <a:ext cx="2200910" cy="2200910"/>
            </a:xfrm>
            <a:custGeom>
              <a:avLst/>
              <a:gdLst/>
              <a:ahLst/>
              <a:cxnLst/>
              <a:rect l="l" t="t" r="r" b="b"/>
              <a:pathLst>
                <a:path w="2200909" h="2200910">
                  <a:moveTo>
                    <a:pt x="1100967" y="2200549"/>
                  </a:moveTo>
                  <a:lnTo>
                    <a:pt x="1099536" y="2200549"/>
                  </a:lnTo>
                  <a:lnTo>
                    <a:pt x="1052525" y="2199547"/>
                  </a:lnTo>
                  <a:lnTo>
                    <a:pt x="1005318" y="2196525"/>
                  </a:lnTo>
                  <a:lnTo>
                    <a:pt x="958671" y="2191539"/>
                  </a:lnTo>
                  <a:lnTo>
                    <a:pt x="912626" y="2184629"/>
                  </a:lnTo>
                  <a:lnTo>
                    <a:pt x="867225" y="2175838"/>
                  </a:lnTo>
                  <a:lnTo>
                    <a:pt x="822507" y="2165206"/>
                  </a:lnTo>
                  <a:lnTo>
                    <a:pt x="778516" y="2152775"/>
                  </a:lnTo>
                  <a:lnTo>
                    <a:pt x="735291" y="2138587"/>
                  </a:lnTo>
                  <a:lnTo>
                    <a:pt x="692875" y="2122681"/>
                  </a:lnTo>
                  <a:lnTo>
                    <a:pt x="651308" y="2105101"/>
                  </a:lnTo>
                  <a:lnTo>
                    <a:pt x="610632" y="2085886"/>
                  </a:lnTo>
                  <a:lnTo>
                    <a:pt x="570888" y="2065079"/>
                  </a:lnTo>
                  <a:lnTo>
                    <a:pt x="532118" y="2042720"/>
                  </a:lnTo>
                  <a:lnTo>
                    <a:pt x="494362" y="2018851"/>
                  </a:lnTo>
                  <a:lnTo>
                    <a:pt x="457662" y="1993513"/>
                  </a:lnTo>
                  <a:lnTo>
                    <a:pt x="422060" y="1966748"/>
                  </a:lnTo>
                  <a:lnTo>
                    <a:pt x="387596" y="1938596"/>
                  </a:lnTo>
                  <a:lnTo>
                    <a:pt x="354312" y="1909099"/>
                  </a:lnTo>
                  <a:lnTo>
                    <a:pt x="322249" y="1878299"/>
                  </a:lnTo>
                  <a:lnTo>
                    <a:pt x="291449" y="1846236"/>
                  </a:lnTo>
                  <a:lnTo>
                    <a:pt x="261952" y="1812952"/>
                  </a:lnTo>
                  <a:lnTo>
                    <a:pt x="233800" y="1778488"/>
                  </a:lnTo>
                  <a:lnTo>
                    <a:pt x="207035" y="1742886"/>
                  </a:lnTo>
                  <a:lnTo>
                    <a:pt x="181697" y="1706186"/>
                  </a:lnTo>
                  <a:lnTo>
                    <a:pt x="157828" y="1668430"/>
                  </a:lnTo>
                  <a:lnTo>
                    <a:pt x="135469" y="1629660"/>
                  </a:lnTo>
                  <a:lnTo>
                    <a:pt x="114662" y="1589916"/>
                  </a:lnTo>
                  <a:lnTo>
                    <a:pt x="95447" y="1549240"/>
                  </a:lnTo>
                  <a:lnTo>
                    <a:pt x="77867" y="1507674"/>
                  </a:lnTo>
                  <a:lnTo>
                    <a:pt x="61961" y="1465257"/>
                  </a:lnTo>
                  <a:lnTo>
                    <a:pt x="47773" y="1422033"/>
                  </a:lnTo>
                  <a:lnTo>
                    <a:pt x="35342" y="1378041"/>
                  </a:lnTo>
                  <a:lnTo>
                    <a:pt x="24710" y="1333324"/>
                  </a:lnTo>
                  <a:lnTo>
                    <a:pt x="15919" y="1287922"/>
                  </a:lnTo>
                  <a:lnTo>
                    <a:pt x="9009" y="1241877"/>
                  </a:lnTo>
                  <a:lnTo>
                    <a:pt x="4023" y="1195231"/>
                  </a:lnTo>
                  <a:lnTo>
                    <a:pt x="1001" y="1148023"/>
                  </a:lnTo>
                  <a:lnTo>
                    <a:pt x="0" y="1101012"/>
                  </a:lnTo>
                  <a:lnTo>
                    <a:pt x="0" y="1099581"/>
                  </a:lnTo>
                  <a:lnTo>
                    <a:pt x="1001" y="1052568"/>
                  </a:lnTo>
                  <a:lnTo>
                    <a:pt x="4023" y="1005359"/>
                  </a:lnTo>
                  <a:lnTo>
                    <a:pt x="9009" y="958710"/>
                  </a:lnTo>
                  <a:lnTo>
                    <a:pt x="15919" y="912663"/>
                  </a:lnTo>
                  <a:lnTo>
                    <a:pt x="24710" y="867260"/>
                  </a:lnTo>
                  <a:lnTo>
                    <a:pt x="35342" y="822541"/>
                  </a:lnTo>
                  <a:lnTo>
                    <a:pt x="47773" y="778547"/>
                  </a:lnTo>
                  <a:lnTo>
                    <a:pt x="61961" y="735321"/>
                  </a:lnTo>
                  <a:lnTo>
                    <a:pt x="77867" y="692903"/>
                  </a:lnTo>
                  <a:lnTo>
                    <a:pt x="95447" y="651335"/>
                  </a:lnTo>
                  <a:lnTo>
                    <a:pt x="114662" y="610658"/>
                  </a:lnTo>
                  <a:lnTo>
                    <a:pt x="135469" y="570913"/>
                  </a:lnTo>
                  <a:lnTo>
                    <a:pt x="157828" y="532142"/>
                  </a:lnTo>
                  <a:lnTo>
                    <a:pt x="181697" y="494385"/>
                  </a:lnTo>
                  <a:lnTo>
                    <a:pt x="207035" y="457684"/>
                  </a:lnTo>
                  <a:lnTo>
                    <a:pt x="233800" y="422081"/>
                  </a:lnTo>
                  <a:lnTo>
                    <a:pt x="261952" y="387616"/>
                  </a:lnTo>
                  <a:lnTo>
                    <a:pt x="291449" y="354332"/>
                  </a:lnTo>
                  <a:lnTo>
                    <a:pt x="322249" y="322268"/>
                  </a:lnTo>
                  <a:lnTo>
                    <a:pt x="354312" y="291467"/>
                  </a:lnTo>
                  <a:lnTo>
                    <a:pt x="387596" y="261970"/>
                  </a:lnTo>
                  <a:lnTo>
                    <a:pt x="422060" y="233818"/>
                  </a:lnTo>
                  <a:lnTo>
                    <a:pt x="457662" y="207052"/>
                  </a:lnTo>
                  <a:lnTo>
                    <a:pt x="494362" y="181714"/>
                  </a:lnTo>
                  <a:lnTo>
                    <a:pt x="532118" y="157845"/>
                  </a:lnTo>
                  <a:lnTo>
                    <a:pt x="570888" y="135486"/>
                  </a:lnTo>
                  <a:lnTo>
                    <a:pt x="610632" y="114678"/>
                  </a:lnTo>
                  <a:lnTo>
                    <a:pt x="651308" y="95463"/>
                  </a:lnTo>
                  <a:lnTo>
                    <a:pt x="692875" y="77882"/>
                  </a:lnTo>
                  <a:lnTo>
                    <a:pt x="735291" y="61977"/>
                  </a:lnTo>
                  <a:lnTo>
                    <a:pt x="778516" y="47788"/>
                  </a:lnTo>
                  <a:lnTo>
                    <a:pt x="822507" y="35357"/>
                  </a:lnTo>
                  <a:lnTo>
                    <a:pt x="867225" y="24725"/>
                  </a:lnTo>
                  <a:lnTo>
                    <a:pt x="912626" y="15934"/>
                  </a:lnTo>
                  <a:lnTo>
                    <a:pt x="958671" y="9025"/>
                  </a:lnTo>
                  <a:lnTo>
                    <a:pt x="1005318" y="4038"/>
                  </a:lnTo>
                  <a:lnTo>
                    <a:pt x="1052525" y="1016"/>
                  </a:lnTo>
                  <a:lnTo>
                    <a:pt x="1100247" y="0"/>
                  </a:lnTo>
                  <a:lnTo>
                    <a:pt x="1147980" y="1016"/>
                  </a:lnTo>
                  <a:lnTo>
                    <a:pt x="1195190" y="4038"/>
                  </a:lnTo>
                  <a:lnTo>
                    <a:pt x="1241838" y="9025"/>
                  </a:lnTo>
                  <a:lnTo>
                    <a:pt x="1287885" y="15934"/>
                  </a:lnTo>
                  <a:lnTo>
                    <a:pt x="1333289" y="24725"/>
                  </a:lnTo>
                  <a:lnTo>
                    <a:pt x="1378008" y="35357"/>
                  </a:lnTo>
                  <a:lnTo>
                    <a:pt x="1422001" y="47788"/>
                  </a:lnTo>
                  <a:lnTo>
                    <a:pt x="1465227" y="61977"/>
                  </a:lnTo>
                  <a:lnTo>
                    <a:pt x="1507645" y="77882"/>
                  </a:lnTo>
                  <a:lnTo>
                    <a:pt x="1549213" y="95463"/>
                  </a:lnTo>
                  <a:lnTo>
                    <a:pt x="1589890" y="114678"/>
                  </a:lnTo>
                  <a:lnTo>
                    <a:pt x="1629635" y="135486"/>
                  </a:lnTo>
                  <a:lnTo>
                    <a:pt x="1668407" y="157845"/>
                  </a:lnTo>
                  <a:lnTo>
                    <a:pt x="1706163" y="181714"/>
                  </a:lnTo>
                  <a:lnTo>
                    <a:pt x="1742864" y="207052"/>
                  </a:lnTo>
                  <a:lnTo>
                    <a:pt x="1778467" y="233818"/>
                  </a:lnTo>
                  <a:lnTo>
                    <a:pt x="1812932" y="261970"/>
                  </a:lnTo>
                  <a:lnTo>
                    <a:pt x="1846217" y="291467"/>
                  </a:lnTo>
                  <a:lnTo>
                    <a:pt x="1878280" y="322268"/>
                  </a:lnTo>
                  <a:lnTo>
                    <a:pt x="1909081" y="354332"/>
                  </a:lnTo>
                  <a:lnTo>
                    <a:pt x="1938578" y="387616"/>
                  </a:lnTo>
                  <a:lnTo>
                    <a:pt x="1966730" y="422081"/>
                  </a:lnTo>
                  <a:lnTo>
                    <a:pt x="1993496" y="457684"/>
                  </a:lnTo>
                  <a:lnTo>
                    <a:pt x="2018834" y="494385"/>
                  </a:lnTo>
                  <a:lnTo>
                    <a:pt x="2042704" y="532142"/>
                  </a:lnTo>
                  <a:lnTo>
                    <a:pt x="2065063" y="570913"/>
                  </a:lnTo>
                  <a:lnTo>
                    <a:pt x="2085870" y="610658"/>
                  </a:lnTo>
                  <a:lnTo>
                    <a:pt x="2105085" y="651335"/>
                  </a:lnTo>
                  <a:lnTo>
                    <a:pt x="2122666" y="692903"/>
                  </a:lnTo>
                  <a:lnTo>
                    <a:pt x="2138571" y="735321"/>
                  </a:lnTo>
                  <a:lnTo>
                    <a:pt x="2152760" y="778547"/>
                  </a:lnTo>
                  <a:lnTo>
                    <a:pt x="2165191" y="822541"/>
                  </a:lnTo>
                  <a:lnTo>
                    <a:pt x="2175823" y="867260"/>
                  </a:lnTo>
                  <a:lnTo>
                    <a:pt x="2184614" y="912663"/>
                  </a:lnTo>
                  <a:lnTo>
                    <a:pt x="2191524" y="958710"/>
                  </a:lnTo>
                  <a:lnTo>
                    <a:pt x="2196510" y="1005359"/>
                  </a:lnTo>
                  <a:lnTo>
                    <a:pt x="2199532" y="1052568"/>
                  </a:lnTo>
                  <a:lnTo>
                    <a:pt x="2200534" y="1099581"/>
                  </a:lnTo>
                  <a:lnTo>
                    <a:pt x="2200534" y="1101012"/>
                  </a:lnTo>
                  <a:lnTo>
                    <a:pt x="2199532" y="1148023"/>
                  </a:lnTo>
                  <a:lnTo>
                    <a:pt x="2196510" y="1195231"/>
                  </a:lnTo>
                  <a:lnTo>
                    <a:pt x="2191524" y="1241877"/>
                  </a:lnTo>
                  <a:lnTo>
                    <a:pt x="2184614" y="1287922"/>
                  </a:lnTo>
                  <a:lnTo>
                    <a:pt x="2175823" y="1333324"/>
                  </a:lnTo>
                  <a:lnTo>
                    <a:pt x="2165191" y="1378041"/>
                  </a:lnTo>
                  <a:lnTo>
                    <a:pt x="2152760" y="1422033"/>
                  </a:lnTo>
                  <a:lnTo>
                    <a:pt x="2138571" y="1465257"/>
                  </a:lnTo>
                  <a:lnTo>
                    <a:pt x="2122666" y="1507674"/>
                  </a:lnTo>
                  <a:lnTo>
                    <a:pt x="2105085" y="1549240"/>
                  </a:lnTo>
                  <a:lnTo>
                    <a:pt x="2085870" y="1589916"/>
                  </a:lnTo>
                  <a:lnTo>
                    <a:pt x="2065063" y="1629660"/>
                  </a:lnTo>
                  <a:lnTo>
                    <a:pt x="2042704" y="1668430"/>
                  </a:lnTo>
                  <a:lnTo>
                    <a:pt x="2018834" y="1706186"/>
                  </a:lnTo>
                  <a:lnTo>
                    <a:pt x="1993496" y="1742886"/>
                  </a:lnTo>
                  <a:lnTo>
                    <a:pt x="1966730" y="1778488"/>
                  </a:lnTo>
                  <a:lnTo>
                    <a:pt x="1938578" y="1812952"/>
                  </a:lnTo>
                  <a:lnTo>
                    <a:pt x="1909081" y="1846236"/>
                  </a:lnTo>
                  <a:lnTo>
                    <a:pt x="1878280" y="1878299"/>
                  </a:lnTo>
                  <a:lnTo>
                    <a:pt x="1846217" y="1909099"/>
                  </a:lnTo>
                  <a:lnTo>
                    <a:pt x="1812932" y="1938596"/>
                  </a:lnTo>
                  <a:lnTo>
                    <a:pt x="1778467" y="1966748"/>
                  </a:lnTo>
                  <a:lnTo>
                    <a:pt x="1742864" y="1993513"/>
                  </a:lnTo>
                  <a:lnTo>
                    <a:pt x="1706163" y="2018851"/>
                  </a:lnTo>
                  <a:lnTo>
                    <a:pt x="1668407" y="2042720"/>
                  </a:lnTo>
                  <a:lnTo>
                    <a:pt x="1629635" y="2065079"/>
                  </a:lnTo>
                  <a:lnTo>
                    <a:pt x="1589890" y="2085886"/>
                  </a:lnTo>
                  <a:lnTo>
                    <a:pt x="1549213" y="2105101"/>
                  </a:lnTo>
                  <a:lnTo>
                    <a:pt x="1507645" y="2122681"/>
                  </a:lnTo>
                  <a:lnTo>
                    <a:pt x="1465227" y="2138587"/>
                  </a:lnTo>
                  <a:lnTo>
                    <a:pt x="1422001" y="2152775"/>
                  </a:lnTo>
                  <a:lnTo>
                    <a:pt x="1378008" y="2165206"/>
                  </a:lnTo>
                  <a:lnTo>
                    <a:pt x="1333289" y="2175838"/>
                  </a:lnTo>
                  <a:lnTo>
                    <a:pt x="1287885" y="2184629"/>
                  </a:lnTo>
                  <a:lnTo>
                    <a:pt x="1241838" y="2191539"/>
                  </a:lnTo>
                  <a:lnTo>
                    <a:pt x="1195190" y="2196525"/>
                  </a:lnTo>
                  <a:lnTo>
                    <a:pt x="1147980" y="2199547"/>
                  </a:lnTo>
                  <a:lnTo>
                    <a:pt x="1100967" y="2200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14287"/>
            <a:ext cx="18289270" cy="1463040"/>
          </a:xfrm>
          <a:custGeom>
            <a:avLst/>
            <a:gdLst/>
            <a:ahLst/>
            <a:cxnLst/>
            <a:rect l="l" t="t" r="r" b="b"/>
            <a:pathLst>
              <a:path w="18289270" h="1463040">
                <a:moveTo>
                  <a:pt x="18289226" y="1462681"/>
                </a:moveTo>
                <a:lnTo>
                  <a:pt x="0" y="1462681"/>
                </a:lnTo>
                <a:lnTo>
                  <a:pt x="0" y="0"/>
                </a:lnTo>
                <a:lnTo>
                  <a:pt x="18289226" y="0"/>
                </a:lnTo>
                <a:lnTo>
                  <a:pt x="18289226" y="1462681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0259998" y="4332133"/>
            <a:ext cx="1407160" cy="6915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4350" spc="-17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350" spc="-1660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675" sz="6525" spc="-170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350" spc="-57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3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262958" y="5084855"/>
            <a:ext cx="1401445" cy="6915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350" spc="-41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3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200799" y="4057423"/>
            <a:ext cx="1870075" cy="1847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18745" marR="5080" indent="-106680">
              <a:lnSpc>
                <a:spcPct val="117200"/>
              </a:lnSpc>
              <a:spcBef>
                <a:spcPts val="95"/>
              </a:spcBef>
            </a:pPr>
            <a:r>
              <a:rPr dirty="0" sz="5100" spc="-7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100" spc="-365">
                <a:solidFill>
                  <a:srgbClr val="FFFFFF"/>
                </a:solidFill>
                <a:latin typeface="Arial"/>
                <a:cs typeface="Arial"/>
              </a:rPr>
              <a:t>13.5%</a:t>
            </a:r>
            <a:endParaRPr sz="51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46516" y="3456938"/>
            <a:ext cx="4790440" cy="821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200" spc="254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5200" spc="-22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5200" spc="50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5200">
              <a:latin typeface="Trebuchet MS"/>
              <a:cs typeface="Trebuchet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1639" y="3330199"/>
            <a:ext cx="161925" cy="1619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1639" y="4035049"/>
            <a:ext cx="161925" cy="1619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1639" y="4739899"/>
            <a:ext cx="161925" cy="16192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306191" y="2961892"/>
            <a:ext cx="1512570" cy="2139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4000" spc="125">
                <a:solidFill>
                  <a:srgbClr val="FFFFFF"/>
                </a:solidFill>
                <a:latin typeface="Verdana"/>
                <a:cs typeface="Verdana"/>
              </a:rPr>
              <a:t>Food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Fresh </a:t>
            </a:r>
            <a:r>
              <a:rPr dirty="0" sz="4000" spc="4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13387" y="6550445"/>
            <a:ext cx="3874770" cy="1480185"/>
          </a:xfrm>
          <a:prstGeom prst="rect">
            <a:avLst/>
          </a:prstGeom>
        </p:spPr>
        <p:txBody>
          <a:bodyPr wrap="square" lIns="0" tIns="147955" rIns="0" bIns="0" rtlCol="0" vert="horz">
            <a:spAutoFit/>
          </a:bodyPr>
          <a:lstStyle/>
          <a:p>
            <a:pPr marL="427990" marR="5080" indent="-415925">
              <a:lnSpc>
                <a:spcPts val="5190"/>
              </a:lnSpc>
              <a:spcBef>
                <a:spcPts val="1165"/>
              </a:spcBef>
            </a:pPr>
            <a:r>
              <a:rPr dirty="0" sz="5200" spc="330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5200" spc="50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5200">
              <a:latin typeface="Trebuchet MS"/>
              <a:cs typeface="Trebuchet MS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1919" y="6091900"/>
            <a:ext cx="161925" cy="16192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71919" y="6796750"/>
            <a:ext cx="161925" cy="16192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71919" y="8206450"/>
            <a:ext cx="161925" cy="161925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7046470" y="5723594"/>
            <a:ext cx="3809365" cy="2844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Office</a:t>
            </a:r>
            <a:r>
              <a:rPr dirty="0" sz="4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Workers </a:t>
            </a:r>
            <a:r>
              <a:rPr dirty="0" sz="4000" spc="165">
                <a:solidFill>
                  <a:srgbClr val="FFFFFF"/>
                </a:solidFill>
                <a:latin typeface="Verdana"/>
                <a:cs typeface="Verdana"/>
              </a:rPr>
              <a:t>Home</a:t>
            </a:r>
            <a:r>
              <a:rPr dirty="0" sz="40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8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Residential Students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80">
                <a:solidFill>
                  <a:srgbClr val="FFFFFF"/>
                </a:solidFill>
              </a:rPr>
              <a:t>Global</a:t>
            </a:r>
            <a:r>
              <a:rPr dirty="0" sz="4000" spc="-130">
                <a:solidFill>
                  <a:srgbClr val="FFFFFF"/>
                </a:solidFill>
              </a:rPr>
              <a:t> </a:t>
            </a:r>
            <a:r>
              <a:rPr dirty="0" sz="4000" spc="110">
                <a:solidFill>
                  <a:srgbClr val="FFFFFF"/>
                </a:solidFill>
              </a:rPr>
              <a:t>Cloud</a:t>
            </a:r>
            <a:r>
              <a:rPr dirty="0" sz="4000" spc="-130">
                <a:solidFill>
                  <a:srgbClr val="FFFFFF"/>
                </a:solidFill>
              </a:rPr>
              <a:t> </a:t>
            </a:r>
            <a:r>
              <a:rPr dirty="0" sz="4000" spc="50">
                <a:solidFill>
                  <a:srgbClr val="FFFFFF"/>
                </a:solidFill>
              </a:rPr>
              <a:t>Kitchen</a:t>
            </a:r>
            <a:r>
              <a:rPr dirty="0" sz="4000" spc="-125">
                <a:solidFill>
                  <a:srgbClr val="FFFFFF"/>
                </a:solidFill>
              </a:rPr>
              <a:t> </a:t>
            </a:r>
            <a:r>
              <a:rPr dirty="0" sz="4000" spc="85">
                <a:solidFill>
                  <a:srgbClr val="FFFFFF"/>
                </a:solidFill>
              </a:rPr>
              <a:t>Foodservice</a:t>
            </a:r>
            <a:r>
              <a:rPr dirty="0" sz="4000" spc="-130">
                <a:solidFill>
                  <a:srgbClr val="FFFFFF"/>
                </a:solidFill>
              </a:rPr>
              <a:t> </a:t>
            </a:r>
            <a:r>
              <a:rPr dirty="0" sz="4000">
                <a:solidFill>
                  <a:srgbClr val="FFFFFF"/>
                </a:solidFill>
              </a:rPr>
              <a:t>Market</a:t>
            </a:r>
            <a:r>
              <a:rPr dirty="0" sz="4000" spc="-130">
                <a:solidFill>
                  <a:srgbClr val="FFFFFF"/>
                </a:solidFill>
              </a:rPr>
              <a:t> </a:t>
            </a:r>
            <a:r>
              <a:rPr dirty="0" sz="4000">
                <a:solidFill>
                  <a:srgbClr val="FFFFFF"/>
                </a:solidFill>
              </a:rPr>
              <a:t>Revenue</a:t>
            </a:r>
            <a:r>
              <a:rPr dirty="0" sz="4000" spc="-125">
                <a:solidFill>
                  <a:srgbClr val="FFFFFF"/>
                </a:solidFill>
              </a:rPr>
              <a:t> </a:t>
            </a:r>
            <a:r>
              <a:rPr dirty="0" sz="4000">
                <a:solidFill>
                  <a:srgbClr val="FFFFFF"/>
                </a:solidFill>
              </a:rPr>
              <a:t>share</a:t>
            </a:r>
            <a:r>
              <a:rPr dirty="0" sz="4000" spc="-130">
                <a:solidFill>
                  <a:srgbClr val="FFFFFF"/>
                </a:solidFill>
              </a:rPr>
              <a:t> </a:t>
            </a:r>
            <a:r>
              <a:rPr dirty="0" sz="4000" spc="110">
                <a:solidFill>
                  <a:srgbClr val="FFFFFF"/>
                </a:solidFill>
              </a:rPr>
              <a:t>for</a:t>
            </a:r>
            <a:r>
              <a:rPr dirty="0" sz="4000" spc="-130">
                <a:solidFill>
                  <a:srgbClr val="FFFFFF"/>
                </a:solidFill>
              </a:rPr>
              <a:t> </a:t>
            </a:r>
            <a:r>
              <a:rPr dirty="0" sz="4000" spc="-20">
                <a:solidFill>
                  <a:srgbClr val="FFFFFF"/>
                </a:solidFill>
              </a:rPr>
              <a:t>2022</a:t>
            </a:r>
            <a:endParaRPr sz="4000"/>
          </a:p>
        </p:txBody>
      </p:sp>
      <p:sp>
        <p:nvSpPr>
          <p:cNvPr id="3" name="object 3" descr=""/>
          <p:cNvSpPr txBox="1"/>
          <p:nvPr/>
        </p:nvSpPr>
        <p:spPr>
          <a:xfrm>
            <a:off x="12726111" y="5459050"/>
            <a:ext cx="5011420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0" spc="-254">
                <a:latin typeface="Verdana"/>
                <a:cs typeface="Verdana"/>
              </a:rPr>
              <a:t>Asia-</a:t>
            </a:r>
            <a:r>
              <a:rPr dirty="0" sz="7000" spc="55">
                <a:latin typeface="Verdana"/>
                <a:cs typeface="Verdana"/>
              </a:rPr>
              <a:t>Pacific</a:t>
            </a:r>
            <a:endParaRPr sz="7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497470" y="1606067"/>
            <a:ext cx="10645140" cy="3387725"/>
            <a:chOff x="3497470" y="1606067"/>
            <a:chExt cx="10645140" cy="3387725"/>
          </a:xfrm>
        </p:grpSpPr>
        <p:sp>
          <p:nvSpPr>
            <p:cNvPr id="4" name="object 4" descr=""/>
            <p:cNvSpPr/>
            <p:nvPr/>
          </p:nvSpPr>
          <p:spPr>
            <a:xfrm>
              <a:off x="5734171" y="1784457"/>
              <a:ext cx="8408670" cy="3099435"/>
            </a:xfrm>
            <a:custGeom>
              <a:avLst/>
              <a:gdLst/>
              <a:ahLst/>
              <a:cxnLst/>
              <a:rect l="l" t="t" r="r" b="b"/>
              <a:pathLst>
                <a:path w="8408669" h="3099435">
                  <a:moveTo>
                    <a:pt x="8255414" y="3098992"/>
                  </a:moveTo>
                  <a:lnTo>
                    <a:pt x="152645" y="3098992"/>
                  </a:lnTo>
                  <a:lnTo>
                    <a:pt x="104577" y="3091208"/>
                  </a:lnTo>
                  <a:lnTo>
                    <a:pt x="62643" y="3069476"/>
                  </a:lnTo>
                  <a:lnTo>
                    <a:pt x="29538" y="3036366"/>
                  </a:lnTo>
                  <a:lnTo>
                    <a:pt x="7808" y="2994423"/>
                  </a:lnTo>
                  <a:lnTo>
                    <a:pt x="0" y="2946191"/>
                  </a:lnTo>
                  <a:lnTo>
                    <a:pt x="0" y="152810"/>
                  </a:lnTo>
                  <a:lnTo>
                    <a:pt x="7808" y="104585"/>
                  </a:lnTo>
                  <a:lnTo>
                    <a:pt x="29538" y="62646"/>
                  </a:lnTo>
                  <a:lnTo>
                    <a:pt x="62643" y="29539"/>
                  </a:lnTo>
                  <a:lnTo>
                    <a:pt x="104577" y="7809"/>
                  </a:lnTo>
                  <a:lnTo>
                    <a:pt x="152795" y="0"/>
                  </a:lnTo>
                  <a:lnTo>
                    <a:pt x="8255263" y="0"/>
                  </a:lnTo>
                  <a:lnTo>
                    <a:pt x="8303496" y="7809"/>
                  </a:lnTo>
                  <a:lnTo>
                    <a:pt x="8345440" y="29539"/>
                  </a:lnTo>
                  <a:lnTo>
                    <a:pt x="8378549" y="62646"/>
                  </a:lnTo>
                  <a:lnTo>
                    <a:pt x="8400281" y="104585"/>
                  </a:lnTo>
                  <a:lnTo>
                    <a:pt x="8408090" y="152810"/>
                  </a:lnTo>
                  <a:lnTo>
                    <a:pt x="8408090" y="2946191"/>
                  </a:lnTo>
                  <a:lnTo>
                    <a:pt x="8400281" y="2994423"/>
                  </a:lnTo>
                  <a:lnTo>
                    <a:pt x="8378549" y="3036366"/>
                  </a:lnTo>
                  <a:lnTo>
                    <a:pt x="8345440" y="3069476"/>
                  </a:lnTo>
                  <a:lnTo>
                    <a:pt x="8303496" y="3091208"/>
                  </a:lnTo>
                  <a:lnTo>
                    <a:pt x="8255414" y="3098992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949586" y="1606067"/>
              <a:ext cx="9192895" cy="3387725"/>
            </a:xfrm>
            <a:custGeom>
              <a:avLst/>
              <a:gdLst/>
              <a:ahLst/>
              <a:cxnLst/>
              <a:rect l="l" t="t" r="r" b="b"/>
              <a:pathLst>
                <a:path w="9192894" h="3387725">
                  <a:moveTo>
                    <a:pt x="9039849" y="3387531"/>
                  </a:moveTo>
                  <a:lnTo>
                    <a:pt x="152826" y="3387531"/>
                  </a:lnTo>
                  <a:lnTo>
                    <a:pt x="104593" y="3379722"/>
                  </a:lnTo>
                  <a:lnTo>
                    <a:pt x="62650" y="3357993"/>
                  </a:lnTo>
                  <a:lnTo>
                    <a:pt x="29540" y="3324888"/>
                  </a:lnTo>
                  <a:lnTo>
                    <a:pt x="7809" y="3282953"/>
                  </a:lnTo>
                  <a:lnTo>
                    <a:pt x="0" y="3234736"/>
                  </a:lnTo>
                  <a:lnTo>
                    <a:pt x="0" y="152807"/>
                  </a:lnTo>
                  <a:lnTo>
                    <a:pt x="7809" y="104583"/>
                  </a:lnTo>
                  <a:lnTo>
                    <a:pt x="29540" y="62644"/>
                  </a:lnTo>
                  <a:lnTo>
                    <a:pt x="62650" y="29538"/>
                  </a:lnTo>
                  <a:lnTo>
                    <a:pt x="104593" y="7808"/>
                  </a:lnTo>
                  <a:lnTo>
                    <a:pt x="152826" y="0"/>
                  </a:lnTo>
                  <a:lnTo>
                    <a:pt x="9039849" y="0"/>
                  </a:lnTo>
                  <a:lnTo>
                    <a:pt x="9088082" y="7808"/>
                  </a:lnTo>
                  <a:lnTo>
                    <a:pt x="9130026" y="29538"/>
                  </a:lnTo>
                  <a:lnTo>
                    <a:pt x="9163135" y="62644"/>
                  </a:lnTo>
                  <a:lnTo>
                    <a:pt x="9184867" y="104583"/>
                  </a:lnTo>
                  <a:lnTo>
                    <a:pt x="9192676" y="152807"/>
                  </a:lnTo>
                  <a:lnTo>
                    <a:pt x="9192676" y="3234736"/>
                  </a:lnTo>
                  <a:lnTo>
                    <a:pt x="9184867" y="3282953"/>
                  </a:lnTo>
                  <a:lnTo>
                    <a:pt x="9163135" y="3324888"/>
                  </a:lnTo>
                  <a:lnTo>
                    <a:pt x="9130026" y="3357993"/>
                  </a:lnTo>
                  <a:lnTo>
                    <a:pt x="9088082" y="3379722"/>
                  </a:lnTo>
                  <a:lnTo>
                    <a:pt x="9039849" y="3387531"/>
                  </a:lnTo>
                  <a:close/>
                </a:path>
              </a:pathLst>
            </a:custGeom>
            <a:solidFill>
              <a:srgbClr val="6E81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497465" y="2263926"/>
              <a:ext cx="3175635" cy="2140585"/>
            </a:xfrm>
            <a:custGeom>
              <a:avLst/>
              <a:gdLst/>
              <a:ahLst/>
              <a:cxnLst/>
              <a:rect l="l" t="t" r="r" b="b"/>
              <a:pathLst>
                <a:path w="3175634" h="2140585">
                  <a:moveTo>
                    <a:pt x="3175584" y="1070038"/>
                  </a:moveTo>
                  <a:lnTo>
                    <a:pt x="2632900" y="756716"/>
                  </a:lnTo>
                  <a:lnTo>
                    <a:pt x="2632900" y="152806"/>
                  </a:lnTo>
                  <a:lnTo>
                    <a:pt x="2625102" y="104584"/>
                  </a:lnTo>
                  <a:lnTo>
                    <a:pt x="2603373" y="62649"/>
                  </a:lnTo>
                  <a:lnTo>
                    <a:pt x="2570264" y="29540"/>
                  </a:lnTo>
                  <a:lnTo>
                    <a:pt x="2528316" y="7810"/>
                  </a:lnTo>
                  <a:lnTo>
                    <a:pt x="2480094" y="0"/>
                  </a:lnTo>
                  <a:lnTo>
                    <a:pt x="152806" y="0"/>
                  </a:lnTo>
                  <a:lnTo>
                    <a:pt x="104584" y="7810"/>
                  </a:lnTo>
                  <a:lnTo>
                    <a:pt x="62649" y="29540"/>
                  </a:lnTo>
                  <a:lnTo>
                    <a:pt x="29540" y="62649"/>
                  </a:lnTo>
                  <a:lnTo>
                    <a:pt x="7810" y="104584"/>
                  </a:lnTo>
                  <a:lnTo>
                    <a:pt x="0" y="152806"/>
                  </a:lnTo>
                  <a:lnTo>
                    <a:pt x="0" y="1987270"/>
                  </a:lnTo>
                  <a:lnTo>
                    <a:pt x="7810" y="2035492"/>
                  </a:lnTo>
                  <a:lnTo>
                    <a:pt x="29540" y="2077427"/>
                  </a:lnTo>
                  <a:lnTo>
                    <a:pt x="62649" y="2110536"/>
                  </a:lnTo>
                  <a:lnTo>
                    <a:pt x="104584" y="2132266"/>
                  </a:lnTo>
                  <a:lnTo>
                    <a:pt x="152793" y="2140077"/>
                  </a:lnTo>
                  <a:lnTo>
                    <a:pt x="2480106" y="2140077"/>
                  </a:lnTo>
                  <a:lnTo>
                    <a:pt x="2528316" y="2132266"/>
                  </a:lnTo>
                  <a:lnTo>
                    <a:pt x="2570264" y="2110536"/>
                  </a:lnTo>
                  <a:lnTo>
                    <a:pt x="2603373" y="2077427"/>
                  </a:lnTo>
                  <a:lnTo>
                    <a:pt x="2625102" y="2035492"/>
                  </a:lnTo>
                  <a:lnTo>
                    <a:pt x="2632900" y="1987270"/>
                  </a:lnTo>
                  <a:lnTo>
                    <a:pt x="2632900" y="1383372"/>
                  </a:lnTo>
                  <a:lnTo>
                    <a:pt x="3175584" y="1070038"/>
                  </a:lnTo>
                  <a:close/>
                </a:path>
              </a:pathLst>
            </a:custGeom>
            <a:solidFill>
              <a:srgbClr val="38424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497470" y="5293400"/>
            <a:ext cx="10645140" cy="3387725"/>
            <a:chOff x="3497470" y="5293400"/>
            <a:chExt cx="10645140" cy="3387725"/>
          </a:xfrm>
        </p:grpSpPr>
        <p:sp>
          <p:nvSpPr>
            <p:cNvPr id="8" name="object 8" descr=""/>
            <p:cNvSpPr/>
            <p:nvPr/>
          </p:nvSpPr>
          <p:spPr>
            <a:xfrm>
              <a:off x="5734171" y="5471769"/>
              <a:ext cx="8408670" cy="3099435"/>
            </a:xfrm>
            <a:custGeom>
              <a:avLst/>
              <a:gdLst/>
              <a:ahLst/>
              <a:cxnLst/>
              <a:rect l="l" t="t" r="r" b="b"/>
              <a:pathLst>
                <a:path w="8408669" h="3099434">
                  <a:moveTo>
                    <a:pt x="8255451" y="3098992"/>
                  </a:moveTo>
                  <a:lnTo>
                    <a:pt x="152607" y="3098992"/>
                  </a:lnTo>
                  <a:lnTo>
                    <a:pt x="104577" y="3091214"/>
                  </a:lnTo>
                  <a:lnTo>
                    <a:pt x="62643" y="3069482"/>
                  </a:lnTo>
                  <a:lnTo>
                    <a:pt x="29538" y="3036372"/>
                  </a:lnTo>
                  <a:lnTo>
                    <a:pt x="7808" y="2994429"/>
                  </a:lnTo>
                  <a:lnTo>
                    <a:pt x="0" y="2946197"/>
                  </a:lnTo>
                  <a:lnTo>
                    <a:pt x="0" y="152825"/>
                  </a:lnTo>
                  <a:lnTo>
                    <a:pt x="7808" y="104593"/>
                  </a:lnTo>
                  <a:lnTo>
                    <a:pt x="29538" y="62650"/>
                  </a:lnTo>
                  <a:lnTo>
                    <a:pt x="62643" y="29540"/>
                  </a:lnTo>
                  <a:lnTo>
                    <a:pt x="104577" y="7809"/>
                  </a:lnTo>
                  <a:lnTo>
                    <a:pt x="152795" y="0"/>
                  </a:lnTo>
                  <a:lnTo>
                    <a:pt x="8255264" y="0"/>
                  </a:lnTo>
                  <a:lnTo>
                    <a:pt x="8303496" y="7809"/>
                  </a:lnTo>
                  <a:lnTo>
                    <a:pt x="8345440" y="29540"/>
                  </a:lnTo>
                  <a:lnTo>
                    <a:pt x="8378549" y="62650"/>
                  </a:lnTo>
                  <a:lnTo>
                    <a:pt x="8400281" y="104593"/>
                  </a:lnTo>
                  <a:lnTo>
                    <a:pt x="8408090" y="152825"/>
                  </a:lnTo>
                  <a:lnTo>
                    <a:pt x="8408090" y="2946197"/>
                  </a:lnTo>
                  <a:lnTo>
                    <a:pt x="8400281" y="2994429"/>
                  </a:lnTo>
                  <a:lnTo>
                    <a:pt x="8378549" y="3036372"/>
                  </a:lnTo>
                  <a:lnTo>
                    <a:pt x="8345440" y="3069482"/>
                  </a:lnTo>
                  <a:lnTo>
                    <a:pt x="8303496" y="3091214"/>
                  </a:lnTo>
                  <a:lnTo>
                    <a:pt x="8255451" y="3098992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949586" y="5293400"/>
              <a:ext cx="9192895" cy="3387725"/>
            </a:xfrm>
            <a:custGeom>
              <a:avLst/>
              <a:gdLst/>
              <a:ahLst/>
              <a:cxnLst/>
              <a:rect l="l" t="t" r="r" b="b"/>
              <a:pathLst>
                <a:path w="9192894" h="3387725">
                  <a:moveTo>
                    <a:pt x="9039877" y="3387542"/>
                  </a:moveTo>
                  <a:lnTo>
                    <a:pt x="152798" y="3387542"/>
                  </a:lnTo>
                  <a:lnTo>
                    <a:pt x="104593" y="3379737"/>
                  </a:lnTo>
                  <a:lnTo>
                    <a:pt x="62650" y="3358006"/>
                  </a:lnTo>
                  <a:lnTo>
                    <a:pt x="29540" y="3324896"/>
                  </a:lnTo>
                  <a:lnTo>
                    <a:pt x="7809" y="3282953"/>
                  </a:lnTo>
                  <a:lnTo>
                    <a:pt x="0" y="3234721"/>
                  </a:lnTo>
                  <a:lnTo>
                    <a:pt x="0" y="152795"/>
                  </a:lnTo>
                  <a:lnTo>
                    <a:pt x="7809" y="104577"/>
                  </a:lnTo>
                  <a:lnTo>
                    <a:pt x="29540" y="62643"/>
                  </a:lnTo>
                  <a:lnTo>
                    <a:pt x="62650" y="29538"/>
                  </a:lnTo>
                  <a:lnTo>
                    <a:pt x="104593" y="7808"/>
                  </a:lnTo>
                  <a:lnTo>
                    <a:pt x="152825" y="0"/>
                  </a:lnTo>
                  <a:lnTo>
                    <a:pt x="9039850" y="0"/>
                  </a:lnTo>
                  <a:lnTo>
                    <a:pt x="9088082" y="7808"/>
                  </a:lnTo>
                  <a:lnTo>
                    <a:pt x="9130026" y="29538"/>
                  </a:lnTo>
                  <a:lnTo>
                    <a:pt x="9163135" y="62643"/>
                  </a:lnTo>
                  <a:lnTo>
                    <a:pt x="9184867" y="104577"/>
                  </a:lnTo>
                  <a:lnTo>
                    <a:pt x="9192676" y="152795"/>
                  </a:lnTo>
                  <a:lnTo>
                    <a:pt x="9192676" y="3234721"/>
                  </a:lnTo>
                  <a:lnTo>
                    <a:pt x="9184867" y="3282953"/>
                  </a:lnTo>
                  <a:lnTo>
                    <a:pt x="9163135" y="3324896"/>
                  </a:lnTo>
                  <a:lnTo>
                    <a:pt x="9130026" y="3358006"/>
                  </a:lnTo>
                  <a:lnTo>
                    <a:pt x="9088082" y="3379737"/>
                  </a:lnTo>
                  <a:lnTo>
                    <a:pt x="9039877" y="3387542"/>
                  </a:lnTo>
                  <a:close/>
                </a:path>
              </a:pathLst>
            </a:custGeom>
            <a:solidFill>
              <a:srgbClr val="3842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497465" y="5951245"/>
              <a:ext cx="3175635" cy="2140585"/>
            </a:xfrm>
            <a:custGeom>
              <a:avLst/>
              <a:gdLst/>
              <a:ahLst/>
              <a:cxnLst/>
              <a:rect l="l" t="t" r="r" b="b"/>
              <a:pathLst>
                <a:path w="3175634" h="2140584">
                  <a:moveTo>
                    <a:pt x="3175584" y="1070038"/>
                  </a:moveTo>
                  <a:lnTo>
                    <a:pt x="2632900" y="756716"/>
                  </a:lnTo>
                  <a:lnTo>
                    <a:pt x="2632900" y="152819"/>
                  </a:lnTo>
                  <a:lnTo>
                    <a:pt x="2625102" y="104584"/>
                  </a:lnTo>
                  <a:lnTo>
                    <a:pt x="2603373" y="62649"/>
                  </a:lnTo>
                  <a:lnTo>
                    <a:pt x="2570264" y="29540"/>
                  </a:lnTo>
                  <a:lnTo>
                    <a:pt x="2528316" y="7810"/>
                  </a:lnTo>
                  <a:lnTo>
                    <a:pt x="2480094" y="0"/>
                  </a:lnTo>
                  <a:lnTo>
                    <a:pt x="152806" y="0"/>
                  </a:lnTo>
                  <a:lnTo>
                    <a:pt x="104584" y="7810"/>
                  </a:lnTo>
                  <a:lnTo>
                    <a:pt x="62649" y="29540"/>
                  </a:lnTo>
                  <a:lnTo>
                    <a:pt x="29540" y="62649"/>
                  </a:lnTo>
                  <a:lnTo>
                    <a:pt x="7810" y="104584"/>
                  </a:lnTo>
                  <a:lnTo>
                    <a:pt x="0" y="152819"/>
                  </a:lnTo>
                  <a:lnTo>
                    <a:pt x="0" y="1987270"/>
                  </a:lnTo>
                  <a:lnTo>
                    <a:pt x="7810" y="2035505"/>
                  </a:lnTo>
                  <a:lnTo>
                    <a:pt x="29540" y="2077440"/>
                  </a:lnTo>
                  <a:lnTo>
                    <a:pt x="62649" y="2110549"/>
                  </a:lnTo>
                  <a:lnTo>
                    <a:pt x="104584" y="2132279"/>
                  </a:lnTo>
                  <a:lnTo>
                    <a:pt x="152806" y="2140089"/>
                  </a:lnTo>
                  <a:lnTo>
                    <a:pt x="2480106" y="2140089"/>
                  </a:lnTo>
                  <a:lnTo>
                    <a:pt x="2528316" y="2132279"/>
                  </a:lnTo>
                  <a:lnTo>
                    <a:pt x="2570264" y="2110549"/>
                  </a:lnTo>
                  <a:lnTo>
                    <a:pt x="2603373" y="2077440"/>
                  </a:lnTo>
                  <a:lnTo>
                    <a:pt x="2625102" y="2035505"/>
                  </a:lnTo>
                  <a:lnTo>
                    <a:pt x="2632900" y="1987270"/>
                  </a:lnTo>
                  <a:lnTo>
                    <a:pt x="2632900" y="1383385"/>
                  </a:lnTo>
                  <a:lnTo>
                    <a:pt x="3175584" y="1070038"/>
                  </a:lnTo>
                  <a:close/>
                </a:path>
              </a:pathLst>
            </a:custGeom>
            <a:solidFill>
              <a:srgbClr val="6E818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029624" y="2943542"/>
            <a:ext cx="1686560" cy="5251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5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5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667083" y="6727259"/>
            <a:ext cx="2411730" cy="5251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5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743141" y="1663982"/>
            <a:ext cx="6858634" cy="702945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95250" marR="433070">
              <a:lnSpc>
                <a:spcPts val="4950"/>
              </a:lnSpc>
              <a:spcBef>
                <a:spcPts val="894"/>
              </a:spcBef>
            </a:pPr>
            <a:r>
              <a:rPr dirty="0" sz="4750" spc="760" b="0">
                <a:solidFill>
                  <a:srgbClr val="FFFFFF"/>
                </a:solidFill>
                <a:latin typeface="Yanone Kaffeesatz Thin"/>
                <a:cs typeface="Yanone Kaffeesatz Thin"/>
              </a:rPr>
              <a:t>Rise</a:t>
            </a:r>
            <a:r>
              <a:rPr dirty="0" sz="475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75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Virtual </a:t>
            </a:r>
            <a:r>
              <a:rPr dirty="0" sz="475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Restaurants</a:t>
            </a:r>
            <a:r>
              <a:rPr dirty="0" sz="475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75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Ghost </a:t>
            </a:r>
            <a:r>
              <a:rPr dirty="0" sz="4750" spc="735" b="0">
                <a:solidFill>
                  <a:srgbClr val="FFFFFF"/>
                </a:solidFill>
                <a:latin typeface="Yanone Kaffeesatz Thin"/>
                <a:cs typeface="Yanone Kaffeesatz Thin"/>
              </a:rPr>
              <a:t>Kitchens</a:t>
            </a:r>
            <a:r>
              <a:rPr dirty="0" sz="475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75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95" b="0">
                <a:solidFill>
                  <a:srgbClr val="FFFFFF"/>
                </a:solidFill>
                <a:latin typeface="Yanone Kaffeesatz Thin"/>
                <a:cs typeface="Yanone Kaffeesatz Thin"/>
              </a:rPr>
              <a:t>Drive</a:t>
            </a:r>
            <a:r>
              <a:rPr dirty="0" sz="475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the </a:t>
            </a:r>
            <a:r>
              <a:rPr dirty="0" sz="4750" spc="760" b="0">
                <a:solidFill>
                  <a:srgbClr val="FFFFFF"/>
                </a:solidFill>
                <a:latin typeface="Yanone Kaffeesatz Thin"/>
                <a:cs typeface="Yanone Kaffeesatz Thin"/>
              </a:rPr>
              <a:t>Cloud</a:t>
            </a:r>
            <a:r>
              <a:rPr dirty="0" sz="475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Kitchen </a:t>
            </a:r>
            <a:r>
              <a:rPr dirty="0" sz="4750" spc="775" b="0">
                <a:solidFill>
                  <a:srgbClr val="FFFFFF"/>
                </a:solidFill>
                <a:latin typeface="Yanone Kaffeesatz Thin"/>
                <a:cs typeface="Yanone Kaffeesatz Thin"/>
              </a:rPr>
              <a:t>Foodservice</a:t>
            </a:r>
            <a:r>
              <a:rPr dirty="0" sz="475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85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endParaRPr sz="4750">
              <a:latin typeface="Yanone Kaffeesatz Thin"/>
              <a:cs typeface="Yanone Kaffeesatz Thin"/>
            </a:endParaRPr>
          </a:p>
          <a:p>
            <a:pPr marL="12700" marR="5080">
              <a:lnSpc>
                <a:spcPts val="4950"/>
              </a:lnSpc>
              <a:spcBef>
                <a:spcPts val="4890"/>
              </a:spcBef>
            </a:pPr>
            <a:r>
              <a:rPr dirty="0" sz="475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Influence</a:t>
            </a:r>
            <a:r>
              <a:rPr dirty="0" sz="475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on</a:t>
            </a:r>
            <a:r>
              <a:rPr dirty="0" sz="475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475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Entry, </a:t>
            </a:r>
            <a:r>
              <a:rPr dirty="0" sz="475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Operations,</a:t>
            </a:r>
            <a:r>
              <a:rPr dirty="0" sz="475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75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Scalability</a:t>
            </a:r>
            <a:r>
              <a:rPr dirty="0" sz="475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75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50" b="0">
                <a:solidFill>
                  <a:srgbClr val="FFFFFF"/>
                </a:solidFill>
                <a:latin typeface="Yanone Kaffeesatz Thin"/>
                <a:cs typeface="Yanone Kaffeesatz Thin"/>
              </a:rPr>
              <a:t>Cloud </a:t>
            </a:r>
            <a:r>
              <a:rPr dirty="0" sz="4750" spc="760" b="0">
                <a:solidFill>
                  <a:srgbClr val="FFFFFF"/>
                </a:solidFill>
                <a:latin typeface="Yanone Kaffeesatz Thin"/>
                <a:cs typeface="Yanone Kaffeesatz Thin"/>
              </a:rPr>
              <a:t>Kitchen</a:t>
            </a:r>
            <a:r>
              <a:rPr dirty="0" sz="475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Markets</a:t>
            </a:r>
            <a:r>
              <a:rPr dirty="0" sz="4750" spc="3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75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Limit </a:t>
            </a:r>
            <a:r>
              <a:rPr dirty="0" sz="475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its</a:t>
            </a:r>
            <a:r>
              <a:rPr dirty="0" sz="475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75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75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680529" y="1845755"/>
            <a:ext cx="14917419" cy="6595745"/>
            <a:chOff x="1680529" y="1845755"/>
            <a:chExt cx="14917419" cy="6595745"/>
          </a:xfrm>
        </p:grpSpPr>
        <p:sp>
          <p:nvSpPr>
            <p:cNvPr id="4" name="object 4" descr=""/>
            <p:cNvSpPr/>
            <p:nvPr/>
          </p:nvSpPr>
          <p:spPr>
            <a:xfrm>
              <a:off x="1680529" y="1845755"/>
              <a:ext cx="14917419" cy="6595745"/>
            </a:xfrm>
            <a:custGeom>
              <a:avLst/>
              <a:gdLst/>
              <a:ahLst/>
              <a:cxnLst/>
              <a:rect l="l" t="t" r="r" b="b"/>
              <a:pathLst>
                <a:path w="14917419" h="6595745">
                  <a:moveTo>
                    <a:pt x="14917133" y="6595485"/>
                  </a:moveTo>
                  <a:lnTo>
                    <a:pt x="0" y="6595485"/>
                  </a:lnTo>
                  <a:lnTo>
                    <a:pt x="0" y="0"/>
                  </a:lnTo>
                  <a:lnTo>
                    <a:pt x="14917133" y="0"/>
                  </a:lnTo>
                  <a:lnTo>
                    <a:pt x="14917133" y="6595485"/>
                  </a:lnTo>
                  <a:close/>
                </a:path>
              </a:pathLst>
            </a:custGeom>
            <a:solidFill>
              <a:srgbClr val="463B3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301" y="3675643"/>
              <a:ext cx="114300" cy="1143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301" y="4704343"/>
              <a:ext cx="114300" cy="1143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301" y="6247394"/>
              <a:ext cx="114300" cy="114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301" y="7276094"/>
              <a:ext cx="114300" cy="11430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2566198" y="3393691"/>
            <a:ext cx="13268960" cy="4654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38455">
              <a:lnSpc>
                <a:spcPct val="116399"/>
              </a:lnSpc>
              <a:spcBef>
                <a:spcPts val="100"/>
              </a:spcBef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Cloud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Kitchen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Foodservice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9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significant </a:t>
            </a:r>
            <a:r>
              <a:rPr dirty="0" sz="2900" spc="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900">
              <a:latin typeface="Verdana"/>
              <a:cs typeface="Verdana"/>
            </a:endParaRPr>
          </a:p>
          <a:p>
            <a:pPr marL="12700" marR="579755">
              <a:lnSpc>
                <a:spcPct val="116399"/>
              </a:lnSpc>
            </a:pP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5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"fresh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85">
                <a:solidFill>
                  <a:srgbClr val="FFFFFF"/>
                </a:solidFill>
                <a:latin typeface="Verdana"/>
                <a:cs typeface="Verdana"/>
              </a:rPr>
              <a:t>other,"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underscoring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rising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consumer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preference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health-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conscious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specialized</a:t>
            </a:r>
            <a:r>
              <a:rPr dirty="0" sz="29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culinary offerings.</a:t>
            </a:r>
            <a:endParaRPr sz="2900">
              <a:latin typeface="Verdana"/>
              <a:cs typeface="Verdana"/>
            </a:endParaRPr>
          </a:p>
          <a:p>
            <a:pPr marL="12700" marR="5080">
              <a:lnSpc>
                <a:spcPct val="116399"/>
              </a:lnSpc>
            </a:pP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Cloud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Kitchen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Foodservice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9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7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9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notable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35">
                <a:solidFill>
                  <a:srgbClr val="FFFFFF"/>
                </a:solidFill>
                <a:latin typeface="Verdana"/>
                <a:cs typeface="Verdana"/>
              </a:rPr>
              <a:t>"Fresh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Verdana"/>
                <a:cs typeface="Verdana"/>
              </a:rPr>
              <a:t>Other"</a:t>
            </a:r>
            <a:r>
              <a:rPr dirty="0" sz="29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FFFFFF"/>
                </a:solidFill>
                <a:latin typeface="Verdana"/>
                <a:cs typeface="Verdana"/>
              </a:rPr>
              <a:t>category,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Verdana"/>
                <a:cs typeface="Verdana"/>
              </a:rPr>
              <a:t>shaping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40">
                <a:solidFill>
                  <a:srgbClr val="FFFFFF"/>
                </a:solidFill>
                <a:latin typeface="Verdana"/>
                <a:cs typeface="Verdana"/>
              </a:rPr>
              <a:t>industry's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evolving</a:t>
            </a:r>
            <a:r>
              <a:rPr dirty="0" sz="29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landscape.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Cloud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kitchens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catering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residential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60">
                <a:solidFill>
                  <a:srgbClr val="FFFFFF"/>
                </a:solidFill>
                <a:latin typeface="Verdana"/>
                <a:cs typeface="Verdana"/>
              </a:rPr>
              <a:t>segment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benefit</a:t>
            </a:r>
            <a:r>
              <a:rPr dirty="0" sz="29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9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900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60">
                <a:solidFill>
                  <a:srgbClr val="FFFFFF"/>
                </a:solidFill>
                <a:latin typeface="Verdana"/>
                <a:cs typeface="Verdana"/>
              </a:rPr>
              <a:t>safety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9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75">
                <a:solidFill>
                  <a:srgbClr val="FFFFFF"/>
                </a:solidFill>
                <a:latin typeface="Verdana"/>
                <a:cs typeface="Verdana"/>
              </a:rPr>
              <a:t>dining</a:t>
            </a:r>
            <a:r>
              <a:rPr dirty="0" sz="29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dirty="0" sz="29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Verdana"/>
                <a:cs typeface="Verdana"/>
              </a:rPr>
              <a:t>home.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588387" y="2116739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8192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2200" y="7792089"/>
            <a:ext cx="4486289" cy="15620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http://tinyurl.com/5aa9ba6t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DAF6qjnySu4,BAFWDJyds2Y</cp:keywords>
  <dc:title>Cloud Kitchen Foodservice Market Report 2024</dc:title>
  <dcterms:created xsi:type="dcterms:W3CDTF">2024-01-23T05:05:46Z</dcterms:created>
  <dcterms:modified xsi:type="dcterms:W3CDTF">2024-01-23T05:05:46Z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2024-01-23T00:00:00Z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2024-01-23T00:00:00Z</vt:filetime>
  </property>
  <property fmtid="{D5CDD505-2E9C-101B-9397-08002B2CF9AE}" pid="5" name="Producer">
    <vt:lpwstr>3-Heights(TM) PDF Security Shell 4.8.25.2 (http://www.pdf-tools.com)</vt:lpwstr>
  </property>
</Properties>
</file>