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rimo" panose="020B0604020202020204" charset="0"/>
      <p:regular r:id="rId12"/>
    </p:embeddedFont>
    <p:embeddedFont>
      <p:font typeface="Barlow" panose="00000500000000000000" pitchFamily="2" charset="0"/>
      <p:regular r:id="rId13"/>
    </p:embeddedFont>
    <p:embeddedFont>
      <p:font typeface="Canva Sans" panose="020B0604020202020204" charset="0"/>
      <p:regular r:id="rId14"/>
    </p:embeddedFont>
    <p:embeddedFont>
      <p:font typeface="Canva Sans Bold" panose="020B0604020202020204" charset="0"/>
      <p:regular r:id="rId15"/>
    </p:embeddedFont>
    <p:embeddedFont>
      <p:font typeface="DM Sans" pitchFamily="2" charset="0"/>
      <p:regular r:id="rId16"/>
    </p:embeddedFont>
    <p:embeddedFont>
      <p:font typeface="Garet Bold" panose="020B0604020202020204" charset="0"/>
      <p:regular r:id="rId17"/>
    </p:embeddedFont>
    <p:embeddedFont>
      <p:font typeface="Georgia Pro Bold" panose="020B0604020202020204" charset="0"/>
      <p:regular r:id="rId18"/>
    </p:embeddedFont>
    <p:embeddedFont>
      <p:font typeface="Lato" panose="020F0502020204030203" pitchFamily="34" charset="0"/>
      <p:regular r:id="rId19"/>
    </p:embeddedFont>
    <p:embeddedFont>
      <p:font typeface="Lato Bold" panose="020F0502020204030203" charset="0"/>
      <p:regular r:id="rId20"/>
    </p:embeddedFont>
    <p:embeddedFont>
      <p:font typeface="Montserrat" panose="00000500000000000000" pitchFamily="2" charset="0"/>
      <p:regular r:id="rId21"/>
    </p:embeddedFont>
    <p:embeddedFont>
      <p:font typeface="Montserrat Classic" panose="020B0604020202020204" charset="0"/>
      <p:regular r:id="rId22"/>
    </p:embeddedFont>
    <p:embeddedFont>
      <p:font typeface="Poppins" panose="00000500000000000000" pitchFamily="2" charset="0"/>
      <p:regular r:id="rId23"/>
    </p:embeddedFont>
    <p:embeddedFont>
      <p:font typeface="Poppins Bold" panose="00000800000000000000" charset="0"/>
      <p:regular r:id="rId24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font" Target="fonts/font13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hyperlink" Target="https://tinyurl.com/fzpnvyzb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06" b="-157776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7586307" y="9365499"/>
            <a:ext cx="8076298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32496" y="4877093"/>
            <a:ext cx="13755705" cy="3026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6000">
                <a:solidFill>
                  <a:srgbClr val="000000"/>
                </a:solidFill>
                <a:latin typeface="Arimo"/>
              </a:rPr>
              <a:t>GLOBAL </a:t>
            </a:r>
          </a:p>
          <a:p>
            <a:pPr>
              <a:lnSpc>
                <a:spcPts val="5880"/>
              </a:lnSpc>
            </a:pPr>
            <a:r>
              <a:rPr lang="en-US" sz="6000">
                <a:solidFill>
                  <a:srgbClr val="000000"/>
                </a:solidFill>
                <a:latin typeface="Arimo"/>
              </a:rPr>
              <a:t>CLOTHING SEWING THREADS</a:t>
            </a:r>
          </a:p>
          <a:p>
            <a:pPr>
              <a:lnSpc>
                <a:spcPts val="5880"/>
              </a:lnSpc>
            </a:pPr>
            <a:r>
              <a:rPr lang="en-US" sz="6000">
                <a:solidFill>
                  <a:srgbClr val="000000"/>
                </a:solidFill>
                <a:latin typeface="Arimo"/>
              </a:rPr>
              <a:t>MARKET REPORT </a:t>
            </a:r>
          </a:p>
          <a:p>
            <a:pPr>
              <a:lnSpc>
                <a:spcPts val="5880"/>
              </a:lnSpc>
            </a:pPr>
            <a:r>
              <a:rPr lang="en-US" sz="6000">
                <a:solidFill>
                  <a:srgbClr val="000000"/>
                </a:solidFill>
                <a:latin typeface="Arimo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252574" y="2038964"/>
            <a:ext cx="15782851" cy="6209072"/>
            <a:chExt cx="4156800" cy="16353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56800" cy="1635311"/>
            </a:xfrm>
            <a:custGeom>
              <a:rect l="l" t="t" r="r" b="b"/>
              <a:pathLst>
                <a:path w="4156800" h="1635310">
                  <a:moveTo>
                    <a:pt x="0" y="0"/>
                  </a:moveTo>
                  <a:lnTo>
                    <a:pt x="4156800" y="0"/>
                  </a:lnTo>
                  <a:lnTo>
                    <a:pt x="4156800" y="1635311"/>
                  </a:lnTo>
                  <a:lnTo>
                    <a:pt x="0" y="1635311"/>
                  </a:lnTo>
                  <a:close/>
                </a:path>
              </a:pathLst>
            </a:custGeom>
            <a:solidFill>
              <a:srgbClr val="56283E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56800" cy="16734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83987" y="3577488"/>
            <a:ext cx="15120026" cy="3683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Canva Sans"/>
              </a:rPr>
              <a:t>The sewing threads market encompasses threads employed to connect fabric pieces, available in various materials like cotton, silk, wool, rayon, polyester, nylon, and other fibers. It presents a chance for users to improve their products, with growth driven by rising population, disposable income, and demand for fast fashion items like dresses, jeans, and T-shirts.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80096" y="2416447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78022" y="4179108"/>
            <a:ext cx="9549334" cy="2891053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1073" y="0"/>
                  </a:moveTo>
                  <a:lnTo>
                    <a:pt x="779334" y="0"/>
                  </a:lnTo>
                  <a:cubicBezTo>
                    <a:pt x="824110" y="0"/>
                    <a:pt x="860407" y="36298"/>
                    <a:pt x="860407" y="81073"/>
                  </a:cubicBezTo>
                  <a:lnTo>
                    <a:pt x="860407" y="179415"/>
                  </a:lnTo>
                  <a:cubicBezTo>
                    <a:pt x="860407" y="224190"/>
                    <a:pt x="824110" y="260488"/>
                    <a:pt x="779334" y="260488"/>
                  </a:cubicBezTo>
                  <a:lnTo>
                    <a:pt x="81073" y="260488"/>
                  </a:lnTo>
                  <a:cubicBezTo>
                    <a:pt x="36298" y="260488"/>
                    <a:pt x="0" y="224190"/>
                    <a:pt x="0" y="179415"/>
                  </a:cubicBezTo>
                  <a:lnTo>
                    <a:pt x="0" y="81073"/>
                  </a:lnTo>
                  <a:cubicBezTo>
                    <a:pt x="0" y="36298"/>
                    <a:pt x="36298" y="0"/>
                    <a:pt x="81073" y="0"/>
                  </a:cubicBezTo>
                  <a:close/>
                </a:path>
              </a:pathLst>
            </a:custGeom>
            <a:solidFill>
              <a:srgbClr val="8C7753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71125" y="4534324"/>
            <a:ext cx="2332445" cy="2329530"/>
          </a:xfrm>
          <a:custGeom>
            <a:rect l="l" t="t" r="r" b="b"/>
            <a:pathLst>
              <a:path w="2332445" h="2329530">
                <a:moveTo>
                  <a:pt x="0" y="0"/>
                </a:moveTo>
                <a:lnTo>
                  <a:pt x="2332446" y="0"/>
                </a:lnTo>
                <a:lnTo>
                  <a:pt x="2332446" y="2329530"/>
                </a:lnTo>
                <a:lnTo>
                  <a:pt x="0" y="23295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516745" y="4441101"/>
            <a:ext cx="2298094" cy="2298094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27587" y="0"/>
            <a:ext cx="18415588" cy="1372965"/>
            <a:chExt cx="4850196" cy="361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50196" cy="361604"/>
            </a:xfrm>
            <a:custGeom>
              <a:rect l="l" t="t" r="r" b="b"/>
              <a:pathLst>
                <a:path w="4850196" h="361604">
                  <a:moveTo>
                    <a:pt x="0" y="0"/>
                  </a:moveTo>
                  <a:lnTo>
                    <a:pt x="4850196" y="0"/>
                  </a:lnTo>
                  <a:lnTo>
                    <a:pt x="4850196" y="361604"/>
                  </a:lnTo>
                  <a:lnTo>
                    <a:pt x="0" y="361604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850196" cy="399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24065" y="5044568"/>
            <a:ext cx="1683454" cy="1398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1"/>
              </a:lnSpc>
            </a:pPr>
            <a:r>
              <a:rPr lang="en-US" sz="4957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03571" y="4612921"/>
            <a:ext cx="6416132" cy="190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9"/>
              </a:lnSpc>
            </a:pPr>
            <a:r>
              <a:rPr lang="en-US" sz="5313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7439"/>
              </a:lnSpc>
              <a:spcBef>
                <a:spcPct val="0"/>
              </a:spcBef>
            </a:pPr>
            <a:r>
              <a:rPr lang="en-US" sz="5313">
                <a:solidFill>
                  <a:srgbClr val="FFFFFF"/>
                </a:solidFill>
                <a:latin typeface="Poppins"/>
              </a:rPr>
              <a:t>6.00%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62248" y="357870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637454" y="2314924"/>
            <a:ext cx="7672238" cy="3338479"/>
            <a:chExt cx="8118169" cy="35325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18169" cy="3532520"/>
            </a:xfrm>
            <a:custGeom>
              <a:rect l="l" t="t" r="r" b="b"/>
              <a:pathLst>
                <a:path w="8118169" h="3532520">
                  <a:moveTo>
                    <a:pt x="7993709" y="3532520"/>
                  </a:moveTo>
                  <a:lnTo>
                    <a:pt x="124460" y="3532520"/>
                  </a:lnTo>
                  <a:cubicBezTo>
                    <a:pt x="55880" y="3532520"/>
                    <a:pt x="0" y="3476641"/>
                    <a:pt x="0" y="340806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93709" y="0"/>
                  </a:lnTo>
                  <a:cubicBezTo>
                    <a:pt x="8062289" y="0"/>
                    <a:pt x="8118169" y="55880"/>
                    <a:pt x="8118169" y="124460"/>
                  </a:cubicBezTo>
                  <a:lnTo>
                    <a:pt x="8118169" y="3408061"/>
                  </a:lnTo>
                  <a:cubicBezTo>
                    <a:pt x="8118169" y="3476641"/>
                    <a:pt x="8062289" y="3532520"/>
                    <a:pt x="7993709" y="3532520"/>
                  </a:cubicBezTo>
                  <a:close/>
                </a:path>
              </a:pathLst>
            </a:custGeom>
            <a:solidFill>
              <a:srgbClr val="6B2E0E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586871" y="1870250"/>
            <a:ext cx="972099" cy="4145841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637454" y="5919821"/>
            <a:ext cx="7672238" cy="3338479"/>
            <a:chExt cx="8118169" cy="35325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18169" cy="3532520"/>
            </a:xfrm>
            <a:custGeom>
              <a:rect l="l" t="t" r="r" b="b"/>
              <a:pathLst>
                <a:path w="8118169" h="3532520">
                  <a:moveTo>
                    <a:pt x="7993709" y="3532520"/>
                  </a:moveTo>
                  <a:lnTo>
                    <a:pt x="124460" y="3532520"/>
                  </a:lnTo>
                  <a:cubicBezTo>
                    <a:pt x="55880" y="3532520"/>
                    <a:pt x="0" y="3476641"/>
                    <a:pt x="0" y="340806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93709" y="0"/>
                  </a:lnTo>
                  <a:cubicBezTo>
                    <a:pt x="8062289" y="0"/>
                    <a:pt x="8118169" y="55880"/>
                    <a:pt x="8118169" y="124460"/>
                  </a:cubicBezTo>
                  <a:lnTo>
                    <a:pt x="8118169" y="3408061"/>
                  </a:lnTo>
                  <a:cubicBezTo>
                    <a:pt x="8118169" y="3476641"/>
                    <a:pt x="8062289" y="3532520"/>
                    <a:pt x="7993709" y="3532520"/>
                  </a:cubicBezTo>
                  <a:close/>
                </a:path>
              </a:pathLst>
            </a:custGeom>
            <a:solidFill>
              <a:srgbClr val="C18A42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586871" y="5475147"/>
            <a:ext cx="972099" cy="4145841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4407" y="3753125"/>
            <a:ext cx="3557027" cy="437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2"/>
              </a:lnSpc>
            </a:pPr>
            <a:r>
              <a:rPr lang="en-US" sz="3299">
                <a:solidFill>
                  <a:srgbClr val="43B4BE"/>
                </a:solidFill>
                <a:latin typeface="Montserrat Classic"/>
              </a:rPr>
              <a:t>Type Segment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06022" y="3154280"/>
            <a:ext cx="5812066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Natural</a:t>
            </a:r>
          </a:p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Synthetic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4407" y="7119168"/>
            <a:ext cx="3557027" cy="852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2"/>
              </a:lnSpc>
            </a:pPr>
            <a:r>
              <a:rPr lang="en-US" sz="3299">
                <a:solidFill>
                  <a:srgbClr val="43B4BE"/>
                </a:solidFill>
                <a:latin typeface="Montserrat Classic"/>
              </a:rPr>
              <a:t>Application Segment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145841" y="6246606"/>
            <a:ext cx="5972247" cy="246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Apparel</a:t>
            </a:r>
          </a:p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Footwear</a:t>
            </a:r>
          </a:p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Bedding and Mattress </a:t>
            </a:r>
          </a:p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</a:rPr>
              <a:t>Luggage and Bags 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35983" y="1309730"/>
            <a:ext cx="12521667" cy="8765167"/>
          </a:xfrm>
          <a:custGeom>
            <a:rect l="l" t="t" r="r" b="b"/>
            <a:pathLst>
              <a:path w="12521667" h="8765167">
                <a:moveTo>
                  <a:pt x="0" y="0"/>
                </a:moveTo>
                <a:lnTo>
                  <a:pt x="12521667" y="0"/>
                </a:lnTo>
                <a:lnTo>
                  <a:pt x="12521667" y="8765166"/>
                </a:lnTo>
                <a:lnTo>
                  <a:pt x="0" y="87651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825504" y="5153025"/>
            <a:ext cx="8326512" cy="1765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Asia Pacific</a:t>
            </a:r>
          </a:p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35%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216260"/>
            <a:ext cx="18016034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000000"/>
                </a:solidFill>
                <a:latin typeface="Canva Sans"/>
              </a:rPr>
              <a:t>Global Clothing Sewing Threads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343" b="-14132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795827" y="5302578"/>
            <a:ext cx="9635068" cy="3340813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795827" y="1537557"/>
            <a:ext cx="9635068" cy="3354195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6195A3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273819" y="2146144"/>
            <a:ext cx="2759617" cy="2243073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3819" y="5879642"/>
            <a:ext cx="2759617" cy="2243073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6195A3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902769" y="2943063"/>
            <a:ext cx="749694" cy="649235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902769" y="6676562"/>
            <a:ext cx="749694" cy="649235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6195A3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477780" y="3083912"/>
            <a:ext cx="2475219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73819" y="6723874"/>
            <a:ext cx="3044016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44856" y="1962756"/>
            <a:ext cx="7143416" cy="2666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9"/>
              </a:lnSpc>
            </a:pPr>
            <a:r>
              <a:rPr lang="en-US" sz="4999" spc="159">
                <a:solidFill>
                  <a:srgbClr val="FFFFFF"/>
                </a:solidFill>
                <a:latin typeface="Barlow"/>
              </a:rPr>
              <a:t>Rising Emphasis on Sustainable Textile Practices to Propel Market Growth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44856" y="5936792"/>
            <a:ext cx="7108062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9"/>
              </a:lnSpc>
            </a:pPr>
            <a:r>
              <a:rPr lang="en-US" sz="4999" spc="159">
                <a:solidFill>
                  <a:srgbClr val="FFFFFF"/>
                </a:solidFill>
                <a:latin typeface="Barlow"/>
              </a:rPr>
              <a:t>Raw Material Price Volatility to Restrict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365875" y="688022"/>
            <a:ext cx="9242305" cy="757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5"/>
              </a:lnSpc>
            </a:pPr>
            <a:r>
              <a:rPr lang="en-US" sz="5500">
                <a:solidFill>
                  <a:srgbClr val="000000"/>
                </a:solidFill>
                <a:latin typeface="Canva Sans"/>
              </a:rPr>
              <a:t>AUTHOR'S PERSPECTIVE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5875" y="1952168"/>
            <a:ext cx="8456987" cy="7689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4" lvl="1" indent="-313057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Montserrat"/>
              </a:rPr>
              <a:t>The Global Clothing Sewing Threads Market is witnessing significant growth in the near future.</a:t>
            </a:r>
          </a:p>
          <a:p>
            <a:pPr marL="626114" lvl="1" indent="-313057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Montserrat"/>
              </a:rPr>
              <a:t>Synthetic threads offer several advantages, including high durability, resistance to environmental factors, and a diverse range of colors.</a:t>
            </a:r>
          </a:p>
          <a:p>
            <a:pPr marL="626114" lvl="1" indent="-313057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Montserrat"/>
              </a:rPr>
              <a:t>Apparel manufacturers, encompassing casual wear, formal attire, and sportswear, heavily rely on sewing threads for stitching and embellishments.</a:t>
            </a:r>
          </a:p>
          <a:p>
            <a:pPr marL="626114" lvl="1" indent="-313057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Montserrat"/>
              </a:rPr>
              <a:t>The versatile nature of sewing threads in the apparel industry solidifies their dominance, making this category a cornerstone of the market.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693" b="-10824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3677377" y="2213172"/>
            <a:ext cx="2235981" cy="2235981"/>
          </a:xfrm>
          <a:custGeom>
            <a:rect l="l" t="t" r="r" b="b"/>
            <a:pathLst>
              <a:path w="2235981" h="2235981">
                <a:moveTo>
                  <a:pt x="0" y="0"/>
                </a:moveTo>
                <a:lnTo>
                  <a:pt x="2235981" y="0"/>
                </a:lnTo>
                <a:lnTo>
                  <a:pt x="2235981" y="2235981"/>
                </a:lnTo>
                <a:lnTo>
                  <a:pt x="0" y="22359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7016159" y="2570487"/>
            <a:ext cx="3621525" cy="1878666"/>
          </a:xfrm>
          <a:custGeom>
            <a:rect l="l" t="t" r="r" b="b"/>
            <a:pathLst>
              <a:path w="3621525" h="1878665">
                <a:moveTo>
                  <a:pt x="0" y="0"/>
                </a:moveTo>
                <a:lnTo>
                  <a:pt x="3621526" y="0"/>
                </a:lnTo>
                <a:lnTo>
                  <a:pt x="3621526" y="1878666"/>
                </a:lnTo>
                <a:lnTo>
                  <a:pt x="0" y="18786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1742585" y="2570487"/>
            <a:ext cx="3795285" cy="1878666"/>
          </a:xfrm>
          <a:custGeom>
            <a:rect l="l" t="t" r="r" b="b"/>
            <a:pathLst>
              <a:path w="3795285" h="1878665">
                <a:moveTo>
                  <a:pt x="0" y="0"/>
                </a:moveTo>
                <a:lnTo>
                  <a:pt x="3795285" y="0"/>
                </a:lnTo>
                <a:lnTo>
                  <a:pt x="3795285" y="1878666"/>
                </a:lnTo>
                <a:lnTo>
                  <a:pt x="0" y="18786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3420591" y="4868253"/>
            <a:ext cx="2954648" cy="1411827"/>
          </a:xfrm>
          <a:custGeom>
            <a:rect l="l" t="t" r="r" b="b"/>
            <a:pathLst>
              <a:path w="2954648" h="1411827">
                <a:moveTo>
                  <a:pt x="0" y="0"/>
                </a:moveTo>
                <a:lnTo>
                  <a:pt x="2954649" y="0"/>
                </a:lnTo>
                <a:lnTo>
                  <a:pt x="2954649" y="1411827"/>
                </a:lnTo>
                <a:lnTo>
                  <a:pt x="0" y="14118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911" t="-67010" r="-4926" b="-64948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7190450" y="5073185"/>
            <a:ext cx="3960126" cy="1206896"/>
          </a:xfrm>
          <a:custGeom>
            <a:rect l="l" t="t" r="r" b="b"/>
            <a:pathLst>
              <a:path w="3960126" h="1206896">
                <a:moveTo>
                  <a:pt x="0" y="0"/>
                </a:moveTo>
                <a:lnTo>
                  <a:pt x="3960126" y="0"/>
                </a:lnTo>
                <a:lnTo>
                  <a:pt x="3960126" y="1206895"/>
                </a:lnTo>
                <a:lnTo>
                  <a:pt x="0" y="12068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333" t="-131250" r="-3809" b="-118750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12070823" y="4868253"/>
            <a:ext cx="3138808" cy="1965090"/>
          </a:xfrm>
          <a:custGeom>
            <a:rect l="l" t="t" r="r" b="b"/>
            <a:pathLst>
              <a:path w="3138808" h="1965090">
                <a:moveTo>
                  <a:pt x="0" y="0"/>
                </a:moveTo>
                <a:lnTo>
                  <a:pt x="3138809" y="0"/>
                </a:lnTo>
                <a:lnTo>
                  <a:pt x="3138809" y="1965090"/>
                </a:lnTo>
                <a:lnTo>
                  <a:pt x="0" y="19650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24" t="-29864" r="-2124" b="-29864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3677377" y="6833343"/>
            <a:ext cx="4549860" cy="1637950"/>
          </a:xfrm>
          <a:custGeom>
            <a:rect l="l" t="t" r="r" b="b"/>
            <a:pathLst>
              <a:path w="4549860" h="1637950">
                <a:moveTo>
                  <a:pt x="0" y="0"/>
                </a:moveTo>
                <a:lnTo>
                  <a:pt x="4549860" y="0"/>
                </a:lnTo>
                <a:lnTo>
                  <a:pt x="4549860" y="1637949"/>
                </a:lnTo>
                <a:lnTo>
                  <a:pt x="0" y="16379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TextBox 10"/>
          <p:cNvSpPr txBox="1"/>
          <p:nvPr/>
        </p:nvSpPr>
        <p:spPr>
          <a:xfrm>
            <a:off x="5715833" y="1228725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fzpnvyzb"/>
              </a:rPr>
              <a:t>https://tinyurl.com/fzpnvyzb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42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Clothing Sewing Threads Market Report 2024</dc:title>
  <cp:lastModifiedBy>decipher market</cp:lastModifiedBy>
  <cp:revision>2</cp:revision>
  <dcterms:created xsi:type="dcterms:W3CDTF">2006-08-16T00:00:00Z</dcterms:created>
  <dcterms:modified xsi:type="dcterms:W3CDTF">2024-04-13T02:25:35Z</dcterms:modified>
</cp:coreProperties>
</file>