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font" Target="fonts/font5.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2/15/2024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svg"/></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7.xml"/><Relationship Id="rId5" Type="http://schemas.openxmlformats.org/officeDocument/2006/relationships/hyperlink" Target="https://www.cognitivemarketresearch.com" TargetMode="External"/><Relationship Id="rId4" Type="http://schemas.openxmlformats.org/officeDocument/2006/relationships/hyperlink" Target="https://tinyurl.com/2kn48dt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b="-1635"/>
            </a:stretch>
          </a:blipFill>
        </p:spPr>
      </p:sp>
      <p:grpSp>
        <p:nvGrpSpPr>
          <p:cNvPr id="3" name="Group 3"/>
          <p:cNvGrpSpPr/>
          <p:nvPr/>
        </p:nvGrpSpPr>
        <p:grpSpPr>
          <a:xfrm>
            <a:off x="2639291" y="2441864"/>
            <a:ext cx="13009418" cy="5403273"/>
            <a:chOff x="0" y="0"/>
            <a:chExt cx="3426349" cy="1423084"/>
          </a:xfrm>
        </p:grpSpPr>
        <p:sp>
          <p:nvSpPr>
            <p:cNvPr id="4" name="Freeform 4"/>
            <p:cNvSpPr/>
            <p:nvPr/>
          </p:nvSpPr>
          <p:spPr>
            <a:xfrm>
              <a:off x="0" y="0"/>
              <a:ext cx="3426349" cy="1423084"/>
            </a:xfrm>
            <a:custGeom>
              <a:avLst/>
              <a:gdLst/>
              <a:ahLst/>
              <a:cxnLst/>
              <a:rect l="l" t="t" r="r" b="b"/>
              <a:pathLst>
                <a:path w="3426349" h="1423084">
                  <a:moveTo>
                    <a:pt x="0" y="0"/>
                  </a:moveTo>
                  <a:lnTo>
                    <a:pt x="3426349" y="0"/>
                  </a:lnTo>
                  <a:lnTo>
                    <a:pt x="3426349" y="1423084"/>
                  </a:lnTo>
                  <a:lnTo>
                    <a:pt x="0" y="1423084"/>
                  </a:lnTo>
                  <a:close/>
                </a:path>
              </a:pathLst>
            </a:custGeom>
            <a:solidFill>
              <a:srgbClr val="FFFFFF">
                <a:alpha val="89804"/>
              </a:srgbClr>
            </a:solidFill>
          </p:spPr>
        </p:sp>
        <p:sp>
          <p:nvSpPr>
            <p:cNvPr id="5" name="TextBox 5"/>
            <p:cNvSpPr txBox="1"/>
            <p:nvPr/>
          </p:nvSpPr>
          <p:spPr>
            <a:xfrm>
              <a:off x="0" y="-38100"/>
              <a:ext cx="3426349" cy="1461184"/>
            </a:xfrm>
            <a:prstGeom prst="rect">
              <a:avLst/>
            </a:prstGeom>
          </p:spPr>
          <p:txBody>
            <a:bodyPr lIns="50800" tIns="50800" rIns="50800" bIns="50800" rtlCol="0" anchor="ctr"/>
            <a:lstStyle/>
            <a:p>
              <a:pPr algn="ctr">
                <a:lnSpc>
                  <a:spcPts val="2659"/>
                </a:lnSpc>
                <a:spcBef>
                  <a:spcPct val="0"/>
                </a:spcBef>
              </a:pPr>
              <a:endParaRPr/>
            </a:p>
          </p:txBody>
        </p:sp>
      </p:grpSp>
      <p:sp>
        <p:nvSpPr>
          <p:cNvPr id="6" name="TextBox 6"/>
          <p:cNvSpPr txBox="1"/>
          <p:nvPr/>
        </p:nvSpPr>
        <p:spPr>
          <a:xfrm>
            <a:off x="2639291" y="3751984"/>
            <a:ext cx="13009418" cy="2310245"/>
          </a:xfrm>
          <a:prstGeom prst="rect">
            <a:avLst/>
          </a:prstGeom>
        </p:spPr>
        <p:txBody>
          <a:bodyPr lIns="0" tIns="0" rIns="0" bIns="0" rtlCol="0" anchor="t">
            <a:spAutoFit/>
          </a:bodyPr>
          <a:lstStyle/>
          <a:p>
            <a:pPr algn="ctr">
              <a:lnSpc>
                <a:spcPts val="8988"/>
              </a:lnSpc>
            </a:pPr>
            <a:r>
              <a:rPr lang="en-US" sz="8899" dirty="0">
                <a:solidFill>
                  <a:srgbClr val="000000"/>
                </a:solidFill>
                <a:latin typeface="Canva Sans"/>
              </a:rPr>
              <a:t>GLOBAL CIVIL DRONE </a:t>
            </a:r>
          </a:p>
          <a:p>
            <a:pPr algn="ctr">
              <a:lnSpc>
                <a:spcPts val="8988"/>
              </a:lnSpc>
            </a:pPr>
            <a:r>
              <a:rPr lang="en-US" sz="8899">
                <a:solidFill>
                  <a:srgbClr val="000000"/>
                </a:solidFill>
                <a:latin typeface="Canva Sans"/>
              </a:rPr>
              <a:t>MARKET REPORT 2024</a:t>
            </a:r>
          </a:p>
        </p:txBody>
      </p:sp>
      <p:sp>
        <p:nvSpPr>
          <p:cNvPr id="7" name="TextBox 7"/>
          <p:cNvSpPr txBox="1"/>
          <p:nvPr/>
        </p:nvSpPr>
        <p:spPr>
          <a:xfrm>
            <a:off x="3539982" y="6870787"/>
            <a:ext cx="11208035" cy="781050"/>
          </a:xfrm>
          <a:prstGeom prst="rect">
            <a:avLst/>
          </a:prstGeom>
        </p:spPr>
        <p:txBody>
          <a:bodyPr lIns="0" tIns="0" rIns="0" bIns="0" rtlCol="0" anchor="t">
            <a:spAutoFit/>
          </a:bodyPr>
          <a:lstStyle/>
          <a:p>
            <a:pPr algn="ctr">
              <a:lnSpc>
                <a:spcPts val="6300"/>
              </a:lnSpc>
            </a:pPr>
            <a:r>
              <a:rPr lang="en-US" sz="4500">
                <a:solidFill>
                  <a:srgbClr val="000000"/>
                </a:solidFill>
                <a:latin typeface="DM Sans"/>
              </a:rPr>
              <a:t>Global,Regional,CountryAnalysis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b="-8800"/>
            </a:stretch>
          </a:blipFill>
        </p:spPr>
      </p:sp>
      <p:grpSp>
        <p:nvGrpSpPr>
          <p:cNvPr id="3" name="Group 3"/>
          <p:cNvGrpSpPr/>
          <p:nvPr/>
        </p:nvGrpSpPr>
        <p:grpSpPr>
          <a:xfrm>
            <a:off x="532534" y="3844636"/>
            <a:ext cx="9027102" cy="6141027"/>
            <a:chOff x="0" y="0"/>
            <a:chExt cx="2377508" cy="1617390"/>
          </a:xfrm>
        </p:grpSpPr>
        <p:sp>
          <p:nvSpPr>
            <p:cNvPr id="4" name="Freeform 4"/>
            <p:cNvSpPr/>
            <p:nvPr/>
          </p:nvSpPr>
          <p:spPr>
            <a:xfrm>
              <a:off x="0" y="0"/>
              <a:ext cx="2377508" cy="1617390"/>
            </a:xfrm>
            <a:custGeom>
              <a:avLst/>
              <a:gdLst/>
              <a:ahLst/>
              <a:cxnLst/>
              <a:rect l="l" t="t" r="r" b="b"/>
              <a:pathLst>
                <a:path w="2377508" h="1617390">
                  <a:moveTo>
                    <a:pt x="0" y="0"/>
                  </a:moveTo>
                  <a:lnTo>
                    <a:pt x="2377508" y="0"/>
                  </a:lnTo>
                  <a:lnTo>
                    <a:pt x="2377508" y="1617390"/>
                  </a:lnTo>
                  <a:lnTo>
                    <a:pt x="0" y="1617390"/>
                  </a:lnTo>
                  <a:close/>
                </a:path>
              </a:pathLst>
            </a:custGeom>
            <a:solidFill>
              <a:srgbClr val="FFFFFF">
                <a:alpha val="80000"/>
              </a:srgbClr>
            </a:solidFill>
          </p:spPr>
        </p:sp>
        <p:sp>
          <p:nvSpPr>
            <p:cNvPr id="5" name="TextBox 5"/>
            <p:cNvSpPr txBox="1"/>
            <p:nvPr/>
          </p:nvSpPr>
          <p:spPr>
            <a:xfrm>
              <a:off x="0" y="-19050"/>
              <a:ext cx="2377508" cy="1636440"/>
            </a:xfrm>
            <a:prstGeom prst="rect">
              <a:avLst/>
            </a:prstGeom>
          </p:spPr>
          <p:txBody>
            <a:bodyPr lIns="50800" tIns="50800" rIns="50800" bIns="50800" rtlCol="0" anchor="ctr"/>
            <a:lstStyle/>
            <a:p>
              <a:pPr algn="ctr">
                <a:lnSpc>
                  <a:spcPts val="2859"/>
                </a:lnSpc>
              </a:pPr>
              <a:endParaRPr/>
            </a:p>
          </p:txBody>
        </p:sp>
      </p:grpSp>
      <p:sp>
        <p:nvSpPr>
          <p:cNvPr id="6" name="TextBox 6"/>
          <p:cNvSpPr txBox="1"/>
          <p:nvPr/>
        </p:nvSpPr>
        <p:spPr>
          <a:xfrm>
            <a:off x="5046085" y="612264"/>
            <a:ext cx="8801745" cy="918598"/>
          </a:xfrm>
          <a:prstGeom prst="rect">
            <a:avLst/>
          </a:prstGeom>
        </p:spPr>
        <p:txBody>
          <a:bodyPr lIns="0" tIns="0" rIns="0" bIns="0" rtlCol="0" anchor="t">
            <a:spAutoFit/>
          </a:bodyPr>
          <a:lstStyle/>
          <a:p>
            <a:pPr algn="ctr">
              <a:lnSpc>
                <a:spcPts val="7062"/>
              </a:lnSpc>
            </a:pPr>
            <a:r>
              <a:rPr lang="en-US" sz="6600">
                <a:solidFill>
                  <a:srgbClr val="000000"/>
                </a:solidFill>
                <a:latin typeface="Canva Sans"/>
              </a:rPr>
              <a:t>INTRODUCTION</a:t>
            </a:r>
          </a:p>
        </p:txBody>
      </p:sp>
      <p:sp>
        <p:nvSpPr>
          <p:cNvPr id="7" name="TextBox 7"/>
          <p:cNvSpPr txBox="1"/>
          <p:nvPr/>
        </p:nvSpPr>
        <p:spPr>
          <a:xfrm>
            <a:off x="798801" y="4271455"/>
            <a:ext cx="8648157" cy="5470777"/>
          </a:xfrm>
          <a:prstGeom prst="rect">
            <a:avLst/>
          </a:prstGeom>
        </p:spPr>
        <p:txBody>
          <a:bodyPr lIns="0" tIns="0" rIns="0" bIns="0" rtlCol="0" anchor="t">
            <a:spAutoFit/>
          </a:bodyPr>
          <a:lstStyle/>
          <a:p>
            <a:pPr>
              <a:lnSpc>
                <a:spcPts val="3332"/>
              </a:lnSpc>
              <a:spcBef>
                <a:spcPct val="0"/>
              </a:spcBef>
            </a:pPr>
            <a:r>
              <a:rPr lang="en-US" sz="3299">
                <a:solidFill>
                  <a:srgbClr val="000000"/>
                </a:solidFill>
                <a:latin typeface="Canva Sans"/>
              </a:rPr>
              <a:t>Drones are evolving beyond their military applications and are becoming powerful business tools in consumer market. The global market for civil/commercial drones is increasing at an exponential rate with more and more organizations using this technology for different purposes. Drone is an aircraft without any human pilot, crew, or passengers on board. It consists of an unmanned aircraft system (UAS), which includes adding a ground-based controller and a system of communications.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708" b="-16708"/>
            </a:stretch>
          </a:blipFill>
        </p:spPr>
      </p:sp>
      <p:grpSp>
        <p:nvGrpSpPr>
          <p:cNvPr id="3" name="Group 3"/>
          <p:cNvGrpSpPr/>
          <p:nvPr/>
        </p:nvGrpSpPr>
        <p:grpSpPr>
          <a:xfrm>
            <a:off x="805246" y="5840877"/>
            <a:ext cx="9421100" cy="1874338"/>
            <a:chOff x="0" y="0"/>
            <a:chExt cx="2156186" cy="428975"/>
          </a:xfrm>
        </p:grpSpPr>
        <p:sp>
          <p:nvSpPr>
            <p:cNvPr id="4" name="Freeform 4"/>
            <p:cNvSpPr/>
            <p:nvPr/>
          </p:nvSpPr>
          <p:spPr>
            <a:xfrm>
              <a:off x="0" y="0"/>
              <a:ext cx="2156186" cy="428975"/>
            </a:xfrm>
            <a:custGeom>
              <a:avLst/>
              <a:gdLst/>
              <a:ahLst/>
              <a:cxnLst/>
              <a:rect l="l" t="t" r="r" b="b"/>
              <a:pathLst>
                <a:path w="2156186" h="428975">
                  <a:moveTo>
                    <a:pt x="24653" y="0"/>
                  </a:moveTo>
                  <a:lnTo>
                    <a:pt x="2131533" y="0"/>
                  </a:lnTo>
                  <a:cubicBezTo>
                    <a:pt x="2145149" y="0"/>
                    <a:pt x="2156186" y="11037"/>
                    <a:pt x="2156186" y="24653"/>
                  </a:cubicBezTo>
                  <a:lnTo>
                    <a:pt x="2156186" y="404322"/>
                  </a:lnTo>
                  <a:cubicBezTo>
                    <a:pt x="2156186" y="417938"/>
                    <a:pt x="2145149" y="428975"/>
                    <a:pt x="2131533" y="428975"/>
                  </a:cubicBezTo>
                  <a:lnTo>
                    <a:pt x="24653" y="428975"/>
                  </a:lnTo>
                  <a:cubicBezTo>
                    <a:pt x="11037" y="428975"/>
                    <a:pt x="0" y="417938"/>
                    <a:pt x="0" y="404322"/>
                  </a:cubicBezTo>
                  <a:lnTo>
                    <a:pt x="0" y="24653"/>
                  </a:lnTo>
                  <a:cubicBezTo>
                    <a:pt x="0" y="11037"/>
                    <a:pt x="11037" y="0"/>
                    <a:pt x="24653" y="0"/>
                  </a:cubicBezTo>
                  <a:close/>
                </a:path>
              </a:pathLst>
            </a:custGeom>
            <a:solidFill>
              <a:srgbClr val="2E3B43">
                <a:alpha val="94902"/>
              </a:srgbClr>
            </a:solidFill>
          </p:spPr>
        </p:sp>
        <p:sp>
          <p:nvSpPr>
            <p:cNvPr id="5" name="TextBox 5"/>
            <p:cNvSpPr txBox="1"/>
            <p:nvPr/>
          </p:nvSpPr>
          <p:spPr>
            <a:xfrm>
              <a:off x="0" y="-38100"/>
              <a:ext cx="2156186" cy="467075"/>
            </a:xfrm>
            <a:prstGeom prst="rect">
              <a:avLst/>
            </a:prstGeom>
          </p:spPr>
          <p:txBody>
            <a:bodyPr lIns="45720" tIns="45720" rIns="45720" bIns="45720" rtlCol="0" anchor="ctr"/>
            <a:lstStyle/>
            <a:p>
              <a:pPr algn="ctr">
                <a:lnSpc>
                  <a:spcPts val="2823"/>
                </a:lnSpc>
              </a:pPr>
              <a:endParaRPr/>
            </a:p>
          </p:txBody>
        </p:sp>
      </p:grpSp>
      <p:sp>
        <p:nvSpPr>
          <p:cNvPr id="6" name="Freeform 6"/>
          <p:cNvSpPr/>
          <p:nvPr/>
        </p:nvSpPr>
        <p:spPr>
          <a:xfrm>
            <a:off x="1075324" y="3738873"/>
            <a:ext cx="8880943" cy="2755961"/>
          </a:xfrm>
          <a:custGeom>
            <a:avLst/>
            <a:gdLst/>
            <a:ahLst/>
            <a:cxnLst/>
            <a:rect l="l" t="t" r="r" b="b"/>
            <a:pathLst>
              <a:path w="8880943" h="2755961">
                <a:moveTo>
                  <a:pt x="0" y="0"/>
                </a:moveTo>
                <a:lnTo>
                  <a:pt x="8880943" y="0"/>
                </a:lnTo>
                <a:lnTo>
                  <a:pt x="8880943" y="2755961"/>
                </a:lnTo>
                <a:lnTo>
                  <a:pt x="0" y="2755961"/>
                </a:lnTo>
                <a:lnTo>
                  <a:pt x="0" y="0"/>
                </a:lnTo>
                <a:close/>
              </a:path>
            </a:pathLst>
          </a:custGeom>
          <a:blipFill>
            <a:blip r:embed="rId3">
              <a:alphaModFix amt="95000"/>
              <a:extLst>
                <a:ext uri="{96DAC541-7B7A-43D3-8B79-37D633B846F1}">
                  <asvg:svgBlip xmlns:asvg="http://schemas.microsoft.com/office/drawing/2016/SVG/main" r:embed="rId4"/>
                </a:ext>
              </a:extLst>
            </a:blip>
            <a:stretch>
              <a:fillRect t="-154842"/>
            </a:stretch>
          </a:blipFill>
        </p:spPr>
      </p:sp>
      <p:grpSp>
        <p:nvGrpSpPr>
          <p:cNvPr id="7" name="Group 7"/>
          <p:cNvGrpSpPr/>
          <p:nvPr/>
        </p:nvGrpSpPr>
        <p:grpSpPr>
          <a:xfrm>
            <a:off x="805246" y="3455013"/>
            <a:ext cx="9421100" cy="1874338"/>
            <a:chOff x="0" y="0"/>
            <a:chExt cx="2156186" cy="428975"/>
          </a:xfrm>
        </p:grpSpPr>
        <p:sp>
          <p:nvSpPr>
            <p:cNvPr id="8" name="Freeform 8"/>
            <p:cNvSpPr/>
            <p:nvPr/>
          </p:nvSpPr>
          <p:spPr>
            <a:xfrm>
              <a:off x="0" y="0"/>
              <a:ext cx="2156186" cy="428975"/>
            </a:xfrm>
            <a:custGeom>
              <a:avLst/>
              <a:gdLst/>
              <a:ahLst/>
              <a:cxnLst/>
              <a:rect l="l" t="t" r="r" b="b"/>
              <a:pathLst>
                <a:path w="2156186" h="428975">
                  <a:moveTo>
                    <a:pt x="24653" y="0"/>
                  </a:moveTo>
                  <a:lnTo>
                    <a:pt x="2131533" y="0"/>
                  </a:lnTo>
                  <a:cubicBezTo>
                    <a:pt x="2145149" y="0"/>
                    <a:pt x="2156186" y="11037"/>
                    <a:pt x="2156186" y="24653"/>
                  </a:cubicBezTo>
                  <a:lnTo>
                    <a:pt x="2156186" y="404322"/>
                  </a:lnTo>
                  <a:cubicBezTo>
                    <a:pt x="2156186" y="417938"/>
                    <a:pt x="2145149" y="428975"/>
                    <a:pt x="2131533" y="428975"/>
                  </a:cubicBezTo>
                  <a:lnTo>
                    <a:pt x="24653" y="428975"/>
                  </a:lnTo>
                  <a:cubicBezTo>
                    <a:pt x="11037" y="428975"/>
                    <a:pt x="0" y="417938"/>
                    <a:pt x="0" y="404322"/>
                  </a:cubicBezTo>
                  <a:lnTo>
                    <a:pt x="0" y="24653"/>
                  </a:lnTo>
                  <a:cubicBezTo>
                    <a:pt x="0" y="11037"/>
                    <a:pt x="11037" y="0"/>
                    <a:pt x="24653" y="0"/>
                  </a:cubicBezTo>
                  <a:close/>
                </a:path>
              </a:pathLst>
            </a:custGeom>
            <a:solidFill>
              <a:srgbClr val="2E3B43">
                <a:alpha val="94902"/>
              </a:srgbClr>
            </a:solidFill>
          </p:spPr>
        </p:sp>
        <p:sp>
          <p:nvSpPr>
            <p:cNvPr id="9" name="TextBox 9"/>
            <p:cNvSpPr txBox="1"/>
            <p:nvPr/>
          </p:nvSpPr>
          <p:spPr>
            <a:xfrm>
              <a:off x="0" y="-38100"/>
              <a:ext cx="2156186" cy="467075"/>
            </a:xfrm>
            <a:prstGeom prst="rect">
              <a:avLst/>
            </a:prstGeom>
          </p:spPr>
          <p:txBody>
            <a:bodyPr lIns="45720" tIns="45720" rIns="45720" bIns="45720" rtlCol="0" anchor="ctr"/>
            <a:lstStyle/>
            <a:p>
              <a:pPr algn="ctr">
                <a:lnSpc>
                  <a:spcPts val="2823"/>
                </a:lnSpc>
              </a:pPr>
              <a:endParaRPr/>
            </a:p>
          </p:txBody>
        </p:sp>
      </p:grpSp>
      <p:sp>
        <p:nvSpPr>
          <p:cNvPr id="10" name="AutoShape 10"/>
          <p:cNvSpPr/>
          <p:nvPr/>
        </p:nvSpPr>
        <p:spPr>
          <a:xfrm flipV="1">
            <a:off x="2759127" y="3899619"/>
            <a:ext cx="0" cy="985124"/>
          </a:xfrm>
          <a:prstGeom prst="line">
            <a:avLst/>
          </a:prstGeom>
          <a:ln w="28575" cap="flat">
            <a:solidFill>
              <a:srgbClr val="FFFFFF">
                <a:alpha val="94902"/>
              </a:srgbClr>
            </a:solidFill>
            <a:prstDash val="solid"/>
            <a:headEnd type="none" w="sm" len="sm"/>
            <a:tailEnd type="none" w="sm" len="sm"/>
          </a:ln>
        </p:spPr>
      </p:sp>
      <p:sp>
        <p:nvSpPr>
          <p:cNvPr id="11" name="AutoShape 11"/>
          <p:cNvSpPr/>
          <p:nvPr/>
        </p:nvSpPr>
        <p:spPr>
          <a:xfrm flipV="1">
            <a:off x="2759127" y="6285484"/>
            <a:ext cx="0" cy="985124"/>
          </a:xfrm>
          <a:prstGeom prst="line">
            <a:avLst/>
          </a:prstGeom>
          <a:ln w="28575" cap="flat">
            <a:solidFill>
              <a:srgbClr val="FFFFFF">
                <a:alpha val="94902"/>
              </a:srgbClr>
            </a:solidFill>
            <a:prstDash val="solid"/>
            <a:headEnd type="none" w="sm" len="sm"/>
            <a:tailEnd type="none" w="sm" len="sm"/>
          </a:ln>
        </p:spPr>
      </p:sp>
      <p:sp>
        <p:nvSpPr>
          <p:cNvPr id="12" name="TextBox 12"/>
          <p:cNvSpPr txBox="1"/>
          <p:nvPr/>
        </p:nvSpPr>
        <p:spPr>
          <a:xfrm>
            <a:off x="5515796" y="1228725"/>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13" name="TextBox 13"/>
          <p:cNvSpPr txBox="1"/>
          <p:nvPr/>
        </p:nvSpPr>
        <p:spPr>
          <a:xfrm>
            <a:off x="2950639" y="3645970"/>
            <a:ext cx="6855997" cy="1416223"/>
          </a:xfrm>
          <a:prstGeom prst="rect">
            <a:avLst/>
          </a:prstGeom>
        </p:spPr>
        <p:txBody>
          <a:bodyPr lIns="0" tIns="0" rIns="0" bIns="0" rtlCol="0" anchor="t">
            <a:spAutoFit/>
          </a:bodyPr>
          <a:lstStyle/>
          <a:p>
            <a:pPr algn="ctr">
              <a:lnSpc>
                <a:spcPts val="5681"/>
              </a:lnSpc>
            </a:pPr>
            <a:r>
              <a:rPr lang="en-US" sz="4058" spc="129">
                <a:solidFill>
                  <a:srgbClr val="FFFFFF">
                    <a:alpha val="94902"/>
                  </a:srgbClr>
                </a:solidFill>
                <a:latin typeface="Barlow Semi-Bold"/>
              </a:rPr>
              <a:t>FORECAST</a:t>
            </a:r>
          </a:p>
          <a:p>
            <a:pPr algn="ctr">
              <a:lnSpc>
                <a:spcPts val="5681"/>
              </a:lnSpc>
              <a:spcBef>
                <a:spcPct val="0"/>
              </a:spcBef>
            </a:pPr>
            <a:r>
              <a:rPr lang="en-US" sz="4058" spc="129">
                <a:solidFill>
                  <a:srgbClr val="FFFFFF">
                    <a:alpha val="94902"/>
                  </a:srgbClr>
                </a:solidFill>
                <a:latin typeface="Barlow Semi-Bold"/>
              </a:rPr>
              <a:t> $72.41 Billion </a:t>
            </a:r>
          </a:p>
        </p:txBody>
      </p:sp>
      <p:sp>
        <p:nvSpPr>
          <p:cNvPr id="14" name="TextBox 14"/>
          <p:cNvSpPr txBox="1"/>
          <p:nvPr/>
        </p:nvSpPr>
        <p:spPr>
          <a:xfrm>
            <a:off x="2950639" y="6051511"/>
            <a:ext cx="6855997" cy="1416223"/>
          </a:xfrm>
          <a:prstGeom prst="rect">
            <a:avLst/>
          </a:prstGeom>
        </p:spPr>
        <p:txBody>
          <a:bodyPr lIns="0" tIns="0" rIns="0" bIns="0" rtlCol="0" anchor="t">
            <a:spAutoFit/>
          </a:bodyPr>
          <a:lstStyle/>
          <a:p>
            <a:pPr algn="ctr">
              <a:lnSpc>
                <a:spcPts val="5681"/>
              </a:lnSpc>
            </a:pPr>
            <a:r>
              <a:rPr lang="en-US" sz="4058" spc="129">
                <a:solidFill>
                  <a:srgbClr val="FFFFFF">
                    <a:alpha val="94902"/>
                  </a:srgbClr>
                </a:solidFill>
                <a:latin typeface="Barlow Semi-Bold"/>
              </a:rPr>
              <a:t>CAGR</a:t>
            </a:r>
          </a:p>
          <a:p>
            <a:pPr algn="ctr">
              <a:lnSpc>
                <a:spcPts val="5681"/>
              </a:lnSpc>
              <a:spcBef>
                <a:spcPct val="0"/>
              </a:spcBef>
            </a:pPr>
            <a:r>
              <a:rPr lang="en-US" sz="4058" spc="129">
                <a:solidFill>
                  <a:srgbClr val="FFFFFF">
                    <a:alpha val="94902"/>
                  </a:srgbClr>
                </a:solidFill>
                <a:latin typeface="Barlow Semi-Bold"/>
              </a:rPr>
              <a:t>24.41%</a:t>
            </a:r>
          </a:p>
        </p:txBody>
      </p:sp>
      <p:sp>
        <p:nvSpPr>
          <p:cNvPr id="15" name="TextBox 15"/>
          <p:cNvSpPr txBox="1"/>
          <p:nvPr/>
        </p:nvSpPr>
        <p:spPr>
          <a:xfrm>
            <a:off x="1035383" y="4033672"/>
            <a:ext cx="1704416" cy="694672"/>
          </a:xfrm>
          <a:prstGeom prst="rect">
            <a:avLst/>
          </a:prstGeom>
        </p:spPr>
        <p:txBody>
          <a:bodyPr lIns="0" tIns="0" rIns="0" bIns="0" rtlCol="0" anchor="t">
            <a:spAutoFit/>
          </a:bodyPr>
          <a:lstStyle/>
          <a:p>
            <a:pPr algn="ctr">
              <a:lnSpc>
                <a:spcPts val="5681"/>
              </a:lnSpc>
              <a:spcBef>
                <a:spcPct val="0"/>
              </a:spcBef>
            </a:pPr>
            <a:r>
              <a:rPr lang="en-US" sz="4058" spc="129">
                <a:solidFill>
                  <a:srgbClr val="FFFFFF">
                    <a:alpha val="94902"/>
                  </a:srgbClr>
                </a:solidFill>
                <a:latin typeface="Barlow Semi-Bold"/>
              </a:rPr>
              <a:t>2028</a:t>
            </a:r>
          </a:p>
        </p:txBody>
      </p:sp>
      <p:sp>
        <p:nvSpPr>
          <p:cNvPr id="16" name="TextBox 16"/>
          <p:cNvSpPr txBox="1"/>
          <p:nvPr/>
        </p:nvSpPr>
        <p:spPr>
          <a:xfrm>
            <a:off x="956206" y="6031835"/>
            <a:ext cx="1704416" cy="1416223"/>
          </a:xfrm>
          <a:prstGeom prst="rect">
            <a:avLst/>
          </a:prstGeom>
        </p:spPr>
        <p:txBody>
          <a:bodyPr lIns="0" tIns="0" rIns="0" bIns="0" rtlCol="0" anchor="t">
            <a:spAutoFit/>
          </a:bodyPr>
          <a:lstStyle/>
          <a:p>
            <a:pPr algn="ctr">
              <a:lnSpc>
                <a:spcPts val="5681"/>
              </a:lnSpc>
            </a:pPr>
            <a:r>
              <a:rPr lang="en-US" sz="4058" spc="129">
                <a:solidFill>
                  <a:srgbClr val="FFFFFF">
                    <a:alpha val="94902"/>
                  </a:srgbClr>
                </a:solidFill>
                <a:latin typeface="Barlow Semi-Bold"/>
              </a:rPr>
              <a:t>2023-</a:t>
            </a:r>
          </a:p>
          <a:p>
            <a:pPr algn="ctr">
              <a:lnSpc>
                <a:spcPts val="5681"/>
              </a:lnSpc>
              <a:spcBef>
                <a:spcPct val="0"/>
              </a:spcBef>
            </a:pPr>
            <a:r>
              <a:rPr lang="en-US" sz="4058" spc="129">
                <a:solidFill>
                  <a:srgbClr val="FFFFFF">
                    <a:alpha val="94902"/>
                  </a:srgbClr>
                </a:solidFill>
                <a:latin typeface="Barlow Semi-Bold"/>
              </a:rPr>
              <a:t>2030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05" b="-1130"/>
            </a:stretch>
          </a:blipFill>
        </p:spPr>
      </p:sp>
      <p:sp>
        <p:nvSpPr>
          <p:cNvPr id="3" name="TextBox 3"/>
          <p:cNvSpPr txBox="1"/>
          <p:nvPr/>
        </p:nvSpPr>
        <p:spPr>
          <a:xfrm>
            <a:off x="804928" y="388301"/>
            <a:ext cx="16678145" cy="1109348"/>
          </a:xfrm>
          <a:prstGeom prst="rect">
            <a:avLst/>
          </a:prstGeom>
        </p:spPr>
        <p:txBody>
          <a:bodyPr lIns="0" tIns="0" rIns="0" bIns="0" rtlCol="0" anchor="t">
            <a:spAutoFit/>
          </a:bodyPr>
          <a:lstStyle/>
          <a:p>
            <a:pPr algn="ctr">
              <a:lnSpc>
                <a:spcPts val="8679"/>
              </a:lnSpc>
            </a:pPr>
            <a:r>
              <a:rPr lang="en-US" sz="6199">
                <a:solidFill>
                  <a:srgbClr val="FFFFFF"/>
                </a:solidFill>
                <a:latin typeface="Poppins"/>
              </a:rPr>
              <a:t>REVENUE MARKET SHARE BY SEGMENTS 2022</a:t>
            </a:r>
          </a:p>
        </p:txBody>
      </p:sp>
      <p:grpSp>
        <p:nvGrpSpPr>
          <p:cNvPr id="4" name="Group 4"/>
          <p:cNvGrpSpPr/>
          <p:nvPr/>
        </p:nvGrpSpPr>
        <p:grpSpPr>
          <a:xfrm>
            <a:off x="1522268" y="5610035"/>
            <a:ext cx="2137023" cy="2137023"/>
            <a:chOff x="0" y="0"/>
            <a:chExt cx="812800" cy="812800"/>
          </a:xfrm>
        </p:grpSpPr>
        <p:sp>
          <p:nvSpPr>
            <p:cNvPr id="5" name="Freeform 5"/>
            <p:cNvSpPr/>
            <p:nvPr/>
          </p:nvSpPr>
          <p:spPr>
            <a:xfrm>
              <a:off x="0" y="0"/>
              <a:ext cx="812800" cy="812800"/>
            </a:xfrm>
            <a:custGeom>
              <a:avLst/>
              <a:gdLst/>
              <a:ahLst/>
              <a:cxnLst/>
              <a:rect l="l" t="t" r="r" b="b"/>
              <a:pathLst>
                <a:path w="812800" h="812800">
                  <a:moveTo>
                    <a:pt x="72455" y="0"/>
                  </a:moveTo>
                  <a:lnTo>
                    <a:pt x="740345" y="0"/>
                  </a:lnTo>
                  <a:cubicBezTo>
                    <a:pt x="780361" y="0"/>
                    <a:pt x="812800" y="32439"/>
                    <a:pt x="812800" y="72455"/>
                  </a:cubicBezTo>
                  <a:lnTo>
                    <a:pt x="812800" y="740345"/>
                  </a:lnTo>
                  <a:cubicBezTo>
                    <a:pt x="812800" y="780361"/>
                    <a:pt x="780361" y="812800"/>
                    <a:pt x="740345" y="812800"/>
                  </a:cubicBezTo>
                  <a:lnTo>
                    <a:pt x="72455" y="812800"/>
                  </a:lnTo>
                  <a:cubicBezTo>
                    <a:pt x="32439" y="812800"/>
                    <a:pt x="0" y="780361"/>
                    <a:pt x="0" y="740345"/>
                  </a:cubicBezTo>
                  <a:lnTo>
                    <a:pt x="0" y="72455"/>
                  </a:lnTo>
                  <a:cubicBezTo>
                    <a:pt x="0" y="32439"/>
                    <a:pt x="32439" y="0"/>
                    <a:pt x="72455" y="0"/>
                  </a:cubicBezTo>
                  <a:close/>
                </a:path>
              </a:pathLst>
            </a:custGeom>
            <a:solidFill>
              <a:srgbClr val="1B1B18"/>
            </a:solidFill>
          </p:spPr>
        </p:sp>
        <p:sp>
          <p:nvSpPr>
            <p:cNvPr id="6" name="TextBox 6"/>
            <p:cNvSpPr txBox="1"/>
            <p:nvPr/>
          </p:nvSpPr>
          <p:spPr>
            <a:xfrm>
              <a:off x="0" y="-47625"/>
              <a:ext cx="812800" cy="860425"/>
            </a:xfrm>
            <a:prstGeom prst="rect">
              <a:avLst/>
            </a:prstGeom>
          </p:spPr>
          <p:txBody>
            <a:bodyPr lIns="50800" tIns="50800" rIns="50800" bIns="50800" rtlCol="0" anchor="ctr"/>
            <a:lstStyle/>
            <a:p>
              <a:pPr algn="ctr">
                <a:lnSpc>
                  <a:spcPts val="3079"/>
                </a:lnSpc>
              </a:pPr>
              <a:endParaRPr/>
            </a:p>
          </p:txBody>
        </p:sp>
      </p:grpSp>
      <p:grpSp>
        <p:nvGrpSpPr>
          <p:cNvPr id="7" name="Group 7"/>
          <p:cNvGrpSpPr/>
          <p:nvPr/>
        </p:nvGrpSpPr>
        <p:grpSpPr>
          <a:xfrm>
            <a:off x="1749936" y="5837703"/>
            <a:ext cx="5906768" cy="2978076"/>
            <a:chOff x="0" y="0"/>
            <a:chExt cx="1511671" cy="762155"/>
          </a:xfrm>
        </p:grpSpPr>
        <p:sp>
          <p:nvSpPr>
            <p:cNvPr id="8" name="Freeform 8"/>
            <p:cNvSpPr/>
            <p:nvPr/>
          </p:nvSpPr>
          <p:spPr>
            <a:xfrm>
              <a:off x="0" y="0"/>
              <a:ext cx="1511671" cy="762155"/>
            </a:xfrm>
            <a:custGeom>
              <a:avLst/>
              <a:gdLst/>
              <a:ahLst/>
              <a:cxnLst/>
              <a:rect l="l" t="t" r="r" b="b"/>
              <a:pathLst>
                <a:path w="1511671" h="762155">
                  <a:moveTo>
                    <a:pt x="26214" y="0"/>
                  </a:moveTo>
                  <a:lnTo>
                    <a:pt x="1485457" y="0"/>
                  </a:lnTo>
                  <a:cubicBezTo>
                    <a:pt x="1492410" y="0"/>
                    <a:pt x="1499077" y="2762"/>
                    <a:pt x="1503993" y="7678"/>
                  </a:cubicBezTo>
                  <a:cubicBezTo>
                    <a:pt x="1508909" y="12594"/>
                    <a:pt x="1511671" y="19261"/>
                    <a:pt x="1511671" y="26214"/>
                  </a:cubicBezTo>
                  <a:lnTo>
                    <a:pt x="1511671" y="735941"/>
                  </a:lnTo>
                  <a:cubicBezTo>
                    <a:pt x="1511671" y="742893"/>
                    <a:pt x="1508909" y="749561"/>
                    <a:pt x="1503993" y="754477"/>
                  </a:cubicBezTo>
                  <a:cubicBezTo>
                    <a:pt x="1499077" y="759393"/>
                    <a:pt x="1492410" y="762155"/>
                    <a:pt x="1485457" y="762155"/>
                  </a:cubicBezTo>
                  <a:lnTo>
                    <a:pt x="26214" y="762155"/>
                  </a:lnTo>
                  <a:cubicBezTo>
                    <a:pt x="19261" y="762155"/>
                    <a:pt x="12594" y="759393"/>
                    <a:pt x="7678" y="754477"/>
                  </a:cubicBezTo>
                  <a:cubicBezTo>
                    <a:pt x="2762" y="749561"/>
                    <a:pt x="0" y="742893"/>
                    <a:pt x="0" y="735941"/>
                  </a:cubicBezTo>
                  <a:lnTo>
                    <a:pt x="0" y="26214"/>
                  </a:lnTo>
                  <a:cubicBezTo>
                    <a:pt x="0" y="19261"/>
                    <a:pt x="2762" y="12594"/>
                    <a:pt x="7678" y="7678"/>
                  </a:cubicBezTo>
                  <a:cubicBezTo>
                    <a:pt x="12594" y="2762"/>
                    <a:pt x="19261" y="0"/>
                    <a:pt x="26214" y="0"/>
                  </a:cubicBezTo>
                  <a:close/>
                </a:path>
              </a:pathLst>
            </a:custGeom>
            <a:solidFill>
              <a:srgbClr val="FFFFFF"/>
            </a:solidFill>
            <a:ln w="38100" cap="sq">
              <a:solidFill>
                <a:srgbClr val="48ABFF"/>
              </a:solidFill>
              <a:prstDash val="solid"/>
              <a:miter/>
            </a:ln>
          </p:spPr>
        </p:sp>
        <p:sp>
          <p:nvSpPr>
            <p:cNvPr id="9" name="TextBox 9"/>
            <p:cNvSpPr txBox="1"/>
            <p:nvPr/>
          </p:nvSpPr>
          <p:spPr>
            <a:xfrm>
              <a:off x="0" y="-47625"/>
              <a:ext cx="1511671" cy="809780"/>
            </a:xfrm>
            <a:prstGeom prst="rect">
              <a:avLst/>
            </a:prstGeom>
          </p:spPr>
          <p:txBody>
            <a:bodyPr lIns="50800" tIns="50800" rIns="50800" bIns="50800" rtlCol="0" anchor="ctr"/>
            <a:lstStyle/>
            <a:p>
              <a:pPr algn="ctr">
                <a:lnSpc>
                  <a:spcPts val="3079"/>
                </a:lnSpc>
              </a:pPr>
              <a:endParaRPr/>
            </a:p>
          </p:txBody>
        </p:sp>
      </p:grpSp>
      <p:sp>
        <p:nvSpPr>
          <p:cNvPr id="10" name="TextBox 10"/>
          <p:cNvSpPr txBox="1"/>
          <p:nvPr/>
        </p:nvSpPr>
        <p:spPr>
          <a:xfrm>
            <a:off x="1806900" y="6243628"/>
            <a:ext cx="5734636" cy="547663"/>
          </a:xfrm>
          <a:prstGeom prst="rect">
            <a:avLst/>
          </a:prstGeom>
        </p:spPr>
        <p:txBody>
          <a:bodyPr lIns="0" tIns="0" rIns="0" bIns="0" rtlCol="0" anchor="t">
            <a:spAutoFit/>
          </a:bodyPr>
          <a:lstStyle/>
          <a:p>
            <a:pPr algn="ctr">
              <a:lnSpc>
                <a:spcPts val="3985"/>
              </a:lnSpc>
            </a:pPr>
            <a:r>
              <a:rPr lang="en-US" sz="4380" spc="140">
                <a:solidFill>
                  <a:srgbClr val="000000"/>
                </a:solidFill>
                <a:latin typeface="Barlow Semi-Bold"/>
              </a:rPr>
              <a:t>REVENUE</a:t>
            </a:r>
          </a:p>
        </p:txBody>
      </p:sp>
      <p:sp>
        <p:nvSpPr>
          <p:cNvPr id="11" name="TextBox 11"/>
          <p:cNvSpPr txBox="1"/>
          <p:nvPr/>
        </p:nvSpPr>
        <p:spPr>
          <a:xfrm>
            <a:off x="1806845" y="7265956"/>
            <a:ext cx="5792951" cy="1189870"/>
          </a:xfrm>
          <a:prstGeom prst="rect">
            <a:avLst/>
          </a:prstGeom>
        </p:spPr>
        <p:txBody>
          <a:bodyPr lIns="0" tIns="0" rIns="0" bIns="0" rtlCol="0" anchor="t">
            <a:spAutoFit/>
          </a:bodyPr>
          <a:lstStyle/>
          <a:p>
            <a:pPr algn="ctr">
              <a:lnSpc>
                <a:spcPts val="4691"/>
              </a:lnSpc>
            </a:pPr>
            <a:r>
              <a:rPr lang="en-US" sz="3942" spc="126">
                <a:solidFill>
                  <a:srgbClr val="000000"/>
                </a:solidFill>
                <a:latin typeface="Barlow Semi-Bold"/>
              </a:rPr>
              <a:t>Films and Television</a:t>
            </a:r>
          </a:p>
          <a:p>
            <a:pPr algn="ctr">
              <a:lnSpc>
                <a:spcPts val="4691"/>
              </a:lnSpc>
            </a:pPr>
            <a:r>
              <a:rPr lang="en-US" sz="3942" spc="126">
                <a:solidFill>
                  <a:srgbClr val="000000"/>
                </a:solidFill>
                <a:latin typeface="Barlow Semi-Bold"/>
              </a:rPr>
              <a:t> 27.54%</a:t>
            </a:r>
          </a:p>
        </p:txBody>
      </p:sp>
      <p:grpSp>
        <p:nvGrpSpPr>
          <p:cNvPr id="12" name="Group 12"/>
          <p:cNvGrpSpPr/>
          <p:nvPr/>
        </p:nvGrpSpPr>
        <p:grpSpPr>
          <a:xfrm>
            <a:off x="10688782" y="5610035"/>
            <a:ext cx="2137023" cy="2137023"/>
            <a:chOff x="0" y="0"/>
            <a:chExt cx="812800" cy="812800"/>
          </a:xfrm>
        </p:grpSpPr>
        <p:sp>
          <p:nvSpPr>
            <p:cNvPr id="13" name="Freeform 13"/>
            <p:cNvSpPr/>
            <p:nvPr/>
          </p:nvSpPr>
          <p:spPr>
            <a:xfrm>
              <a:off x="0" y="0"/>
              <a:ext cx="812800" cy="812800"/>
            </a:xfrm>
            <a:custGeom>
              <a:avLst/>
              <a:gdLst/>
              <a:ahLst/>
              <a:cxnLst/>
              <a:rect l="l" t="t" r="r" b="b"/>
              <a:pathLst>
                <a:path w="812800" h="812800">
                  <a:moveTo>
                    <a:pt x="72455" y="0"/>
                  </a:moveTo>
                  <a:lnTo>
                    <a:pt x="740345" y="0"/>
                  </a:lnTo>
                  <a:cubicBezTo>
                    <a:pt x="780361" y="0"/>
                    <a:pt x="812800" y="32439"/>
                    <a:pt x="812800" y="72455"/>
                  </a:cubicBezTo>
                  <a:lnTo>
                    <a:pt x="812800" y="740345"/>
                  </a:lnTo>
                  <a:cubicBezTo>
                    <a:pt x="812800" y="780361"/>
                    <a:pt x="780361" y="812800"/>
                    <a:pt x="740345" y="812800"/>
                  </a:cubicBezTo>
                  <a:lnTo>
                    <a:pt x="72455" y="812800"/>
                  </a:lnTo>
                  <a:cubicBezTo>
                    <a:pt x="32439" y="812800"/>
                    <a:pt x="0" y="780361"/>
                    <a:pt x="0" y="740345"/>
                  </a:cubicBezTo>
                  <a:lnTo>
                    <a:pt x="0" y="72455"/>
                  </a:lnTo>
                  <a:cubicBezTo>
                    <a:pt x="0" y="32439"/>
                    <a:pt x="32439" y="0"/>
                    <a:pt x="72455" y="0"/>
                  </a:cubicBezTo>
                  <a:close/>
                </a:path>
              </a:pathLst>
            </a:custGeom>
            <a:solidFill>
              <a:srgbClr val="1B1B18"/>
            </a:solidFill>
          </p:spPr>
        </p:sp>
        <p:sp>
          <p:nvSpPr>
            <p:cNvPr id="14" name="TextBox 14"/>
            <p:cNvSpPr txBox="1"/>
            <p:nvPr/>
          </p:nvSpPr>
          <p:spPr>
            <a:xfrm>
              <a:off x="0" y="-47625"/>
              <a:ext cx="812800" cy="860425"/>
            </a:xfrm>
            <a:prstGeom prst="rect">
              <a:avLst/>
            </a:prstGeom>
          </p:spPr>
          <p:txBody>
            <a:bodyPr lIns="50800" tIns="50800" rIns="50800" bIns="50800" rtlCol="0" anchor="ctr"/>
            <a:lstStyle/>
            <a:p>
              <a:pPr algn="ctr">
                <a:lnSpc>
                  <a:spcPts val="3079"/>
                </a:lnSpc>
              </a:pPr>
              <a:endParaRPr/>
            </a:p>
          </p:txBody>
        </p:sp>
      </p:grpSp>
      <p:grpSp>
        <p:nvGrpSpPr>
          <p:cNvPr id="15" name="Group 15"/>
          <p:cNvGrpSpPr/>
          <p:nvPr/>
        </p:nvGrpSpPr>
        <p:grpSpPr>
          <a:xfrm>
            <a:off x="10916450" y="5837703"/>
            <a:ext cx="5906768" cy="2864242"/>
            <a:chOff x="0" y="0"/>
            <a:chExt cx="1511671" cy="733022"/>
          </a:xfrm>
        </p:grpSpPr>
        <p:sp>
          <p:nvSpPr>
            <p:cNvPr id="16" name="Freeform 16"/>
            <p:cNvSpPr/>
            <p:nvPr/>
          </p:nvSpPr>
          <p:spPr>
            <a:xfrm>
              <a:off x="0" y="0"/>
              <a:ext cx="1511671" cy="733022"/>
            </a:xfrm>
            <a:custGeom>
              <a:avLst/>
              <a:gdLst/>
              <a:ahLst/>
              <a:cxnLst/>
              <a:rect l="l" t="t" r="r" b="b"/>
              <a:pathLst>
                <a:path w="1511671" h="733022">
                  <a:moveTo>
                    <a:pt x="26214" y="0"/>
                  </a:moveTo>
                  <a:lnTo>
                    <a:pt x="1485457" y="0"/>
                  </a:lnTo>
                  <a:cubicBezTo>
                    <a:pt x="1492410" y="0"/>
                    <a:pt x="1499077" y="2762"/>
                    <a:pt x="1503993" y="7678"/>
                  </a:cubicBezTo>
                  <a:cubicBezTo>
                    <a:pt x="1508909" y="12594"/>
                    <a:pt x="1511671" y="19261"/>
                    <a:pt x="1511671" y="26214"/>
                  </a:cubicBezTo>
                  <a:lnTo>
                    <a:pt x="1511671" y="706808"/>
                  </a:lnTo>
                  <a:cubicBezTo>
                    <a:pt x="1511671" y="713761"/>
                    <a:pt x="1508909" y="720428"/>
                    <a:pt x="1503993" y="725344"/>
                  </a:cubicBezTo>
                  <a:cubicBezTo>
                    <a:pt x="1499077" y="730260"/>
                    <a:pt x="1492410" y="733022"/>
                    <a:pt x="1485457" y="733022"/>
                  </a:cubicBezTo>
                  <a:lnTo>
                    <a:pt x="26214" y="733022"/>
                  </a:lnTo>
                  <a:cubicBezTo>
                    <a:pt x="19261" y="733022"/>
                    <a:pt x="12594" y="730260"/>
                    <a:pt x="7678" y="725344"/>
                  </a:cubicBezTo>
                  <a:cubicBezTo>
                    <a:pt x="2762" y="720428"/>
                    <a:pt x="0" y="713761"/>
                    <a:pt x="0" y="706808"/>
                  </a:cubicBezTo>
                  <a:lnTo>
                    <a:pt x="0" y="26214"/>
                  </a:lnTo>
                  <a:cubicBezTo>
                    <a:pt x="0" y="19261"/>
                    <a:pt x="2762" y="12594"/>
                    <a:pt x="7678" y="7678"/>
                  </a:cubicBezTo>
                  <a:cubicBezTo>
                    <a:pt x="12594" y="2762"/>
                    <a:pt x="19261" y="0"/>
                    <a:pt x="26214" y="0"/>
                  </a:cubicBezTo>
                  <a:close/>
                </a:path>
              </a:pathLst>
            </a:custGeom>
            <a:solidFill>
              <a:srgbClr val="FFFFFF"/>
            </a:solidFill>
            <a:ln w="38100" cap="sq">
              <a:solidFill>
                <a:srgbClr val="48ABFF"/>
              </a:solidFill>
              <a:prstDash val="solid"/>
              <a:miter/>
            </a:ln>
          </p:spPr>
        </p:sp>
        <p:sp>
          <p:nvSpPr>
            <p:cNvPr id="17" name="TextBox 17"/>
            <p:cNvSpPr txBox="1"/>
            <p:nvPr/>
          </p:nvSpPr>
          <p:spPr>
            <a:xfrm>
              <a:off x="0" y="-47625"/>
              <a:ext cx="1511671" cy="780647"/>
            </a:xfrm>
            <a:prstGeom prst="rect">
              <a:avLst/>
            </a:prstGeom>
          </p:spPr>
          <p:txBody>
            <a:bodyPr lIns="50800" tIns="50800" rIns="50800" bIns="50800" rtlCol="0" anchor="ctr"/>
            <a:lstStyle/>
            <a:p>
              <a:pPr algn="ctr">
                <a:lnSpc>
                  <a:spcPts val="3079"/>
                </a:lnSpc>
              </a:pPr>
              <a:endParaRPr/>
            </a:p>
          </p:txBody>
        </p:sp>
      </p:grpSp>
      <p:sp>
        <p:nvSpPr>
          <p:cNvPr id="18" name="TextBox 18"/>
          <p:cNvSpPr txBox="1"/>
          <p:nvPr/>
        </p:nvSpPr>
        <p:spPr>
          <a:xfrm>
            <a:off x="11088582" y="6130883"/>
            <a:ext cx="5734636" cy="547663"/>
          </a:xfrm>
          <a:prstGeom prst="rect">
            <a:avLst/>
          </a:prstGeom>
        </p:spPr>
        <p:txBody>
          <a:bodyPr lIns="0" tIns="0" rIns="0" bIns="0" rtlCol="0" anchor="t">
            <a:spAutoFit/>
          </a:bodyPr>
          <a:lstStyle/>
          <a:p>
            <a:pPr algn="ctr">
              <a:lnSpc>
                <a:spcPts val="3985"/>
              </a:lnSpc>
            </a:pPr>
            <a:r>
              <a:rPr lang="en-US" sz="4380" spc="140">
                <a:solidFill>
                  <a:srgbClr val="000000"/>
                </a:solidFill>
                <a:latin typeface="Barlow Semi-Bold"/>
              </a:rPr>
              <a:t>SIZE SEGMENT</a:t>
            </a:r>
          </a:p>
        </p:txBody>
      </p:sp>
      <p:sp>
        <p:nvSpPr>
          <p:cNvPr id="19" name="TextBox 19"/>
          <p:cNvSpPr txBox="1"/>
          <p:nvPr/>
        </p:nvSpPr>
        <p:spPr>
          <a:xfrm>
            <a:off x="10973358" y="7152123"/>
            <a:ext cx="5792951" cy="1189870"/>
          </a:xfrm>
          <a:prstGeom prst="rect">
            <a:avLst/>
          </a:prstGeom>
        </p:spPr>
        <p:txBody>
          <a:bodyPr lIns="0" tIns="0" rIns="0" bIns="0" rtlCol="0" anchor="t">
            <a:spAutoFit/>
          </a:bodyPr>
          <a:lstStyle/>
          <a:p>
            <a:pPr algn="ctr">
              <a:lnSpc>
                <a:spcPts val="4691"/>
              </a:lnSpc>
            </a:pPr>
            <a:r>
              <a:rPr lang="en-US" sz="3942" spc="126">
                <a:solidFill>
                  <a:srgbClr val="000000"/>
                </a:solidFill>
                <a:latin typeface="Barlow Semi-Bold"/>
              </a:rPr>
              <a:t>Medium Size</a:t>
            </a:r>
          </a:p>
          <a:p>
            <a:pPr algn="ctr">
              <a:lnSpc>
                <a:spcPts val="4691"/>
              </a:lnSpc>
            </a:pPr>
            <a:r>
              <a:rPr lang="en-US" sz="3942" spc="126">
                <a:solidFill>
                  <a:srgbClr val="000000"/>
                </a:solidFill>
                <a:latin typeface="Barlow Semi-Bold"/>
              </a:rPr>
              <a:t>42.17%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028700"/>
            <a:ext cx="11205204" cy="9258300"/>
          </a:xfrm>
          <a:custGeom>
            <a:avLst/>
            <a:gdLst/>
            <a:ahLst/>
            <a:cxnLst/>
            <a:rect l="l" t="t" r="r" b="b"/>
            <a:pathLst>
              <a:path w="11205204" h="9258300">
                <a:moveTo>
                  <a:pt x="0" y="0"/>
                </a:moveTo>
                <a:lnTo>
                  <a:pt x="11205204" y="0"/>
                </a:lnTo>
                <a:lnTo>
                  <a:pt x="11205204" y="9258300"/>
                </a:lnTo>
                <a:lnTo>
                  <a:pt x="0" y="92583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271967" y="210983"/>
            <a:ext cx="18016033" cy="695961"/>
          </a:xfrm>
          <a:prstGeom prst="rect">
            <a:avLst/>
          </a:prstGeom>
        </p:spPr>
        <p:txBody>
          <a:bodyPr lIns="0" tIns="0" rIns="0" bIns="0" rtlCol="0" anchor="t">
            <a:spAutoFit/>
          </a:bodyPr>
          <a:lstStyle/>
          <a:p>
            <a:pPr algn="ctr">
              <a:lnSpc>
                <a:spcPts val="5739"/>
              </a:lnSpc>
              <a:spcBef>
                <a:spcPct val="0"/>
              </a:spcBef>
            </a:pPr>
            <a:r>
              <a:rPr lang="en-US" sz="4099" spc="131">
                <a:solidFill>
                  <a:srgbClr val="000000"/>
                </a:solidFill>
                <a:latin typeface="Canva Sans"/>
              </a:rPr>
              <a:t>GLOBAL CIVIL DRONE MARKET REVENUE SHARE FOR 2022</a:t>
            </a:r>
          </a:p>
        </p:txBody>
      </p:sp>
      <p:sp>
        <p:nvSpPr>
          <p:cNvPr id="4" name="TextBox 4"/>
          <p:cNvSpPr txBox="1"/>
          <p:nvPr/>
        </p:nvSpPr>
        <p:spPr>
          <a:xfrm>
            <a:off x="9724321" y="5680446"/>
            <a:ext cx="7976592" cy="1772918"/>
          </a:xfrm>
          <a:prstGeom prst="rect">
            <a:avLst/>
          </a:prstGeom>
        </p:spPr>
        <p:txBody>
          <a:bodyPr lIns="0" tIns="0" rIns="0" bIns="0" rtlCol="0" anchor="t">
            <a:spAutoFit/>
          </a:bodyPr>
          <a:lstStyle/>
          <a:p>
            <a:pPr algn="ctr">
              <a:lnSpc>
                <a:spcPts val="6889"/>
              </a:lnSpc>
            </a:pPr>
            <a:r>
              <a:rPr lang="en-US" sz="6499" spc="207">
                <a:solidFill>
                  <a:srgbClr val="212526"/>
                </a:solidFill>
                <a:latin typeface="Barlow Semi-Bold"/>
              </a:rPr>
              <a:t>North America </a:t>
            </a:r>
          </a:p>
          <a:p>
            <a:pPr algn="ctr">
              <a:lnSpc>
                <a:spcPts val="6889"/>
              </a:lnSpc>
            </a:pPr>
            <a:r>
              <a:rPr lang="en-US" sz="6499" spc="207">
                <a:solidFill>
                  <a:srgbClr val="212526"/>
                </a:solidFill>
                <a:latin typeface="Barlow Semi-Bold"/>
              </a:rPr>
              <a:t>36.56%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sp>
      <p:grpSp>
        <p:nvGrpSpPr>
          <p:cNvPr id="3" name="Group 3"/>
          <p:cNvGrpSpPr/>
          <p:nvPr/>
        </p:nvGrpSpPr>
        <p:grpSpPr>
          <a:xfrm>
            <a:off x="6217234" y="2137998"/>
            <a:ext cx="7975016" cy="2939379"/>
            <a:chOff x="0" y="0"/>
            <a:chExt cx="6848186" cy="2524059"/>
          </a:xfrm>
        </p:grpSpPr>
        <p:sp>
          <p:nvSpPr>
            <p:cNvPr id="4" name="Freeform 4"/>
            <p:cNvSpPr/>
            <p:nvPr/>
          </p:nvSpPr>
          <p:spPr>
            <a:xfrm>
              <a:off x="0" y="0"/>
              <a:ext cx="6848187" cy="2524060"/>
            </a:xfrm>
            <a:custGeom>
              <a:avLst/>
              <a:gdLst/>
              <a:ahLst/>
              <a:cxnLst/>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sp>
      </p:grpSp>
      <p:grpSp>
        <p:nvGrpSpPr>
          <p:cNvPr id="5" name="Group 5"/>
          <p:cNvGrpSpPr/>
          <p:nvPr/>
        </p:nvGrpSpPr>
        <p:grpSpPr>
          <a:xfrm>
            <a:off x="5473078" y="5398932"/>
            <a:ext cx="8719172" cy="3296968"/>
            <a:chOff x="0" y="0"/>
            <a:chExt cx="7487197" cy="2831123"/>
          </a:xfrm>
        </p:grpSpPr>
        <p:sp>
          <p:nvSpPr>
            <p:cNvPr id="6" name="Freeform 6"/>
            <p:cNvSpPr/>
            <p:nvPr/>
          </p:nvSpPr>
          <p:spPr>
            <a:xfrm>
              <a:off x="0" y="0"/>
              <a:ext cx="7487197" cy="2831124"/>
            </a:xfrm>
            <a:custGeom>
              <a:avLst/>
              <a:gdLst/>
              <a:ahLst/>
              <a:cxnLst/>
              <a:rect l="l" t="t" r="r" b="b"/>
              <a:pathLst>
                <a:path w="7487197" h="2831124">
                  <a:moveTo>
                    <a:pt x="7362737" y="2831123"/>
                  </a:moveTo>
                  <a:lnTo>
                    <a:pt x="124460" y="2831123"/>
                  </a:lnTo>
                  <a:cubicBezTo>
                    <a:pt x="55880" y="2831123"/>
                    <a:pt x="0" y="2775243"/>
                    <a:pt x="0" y="2706663"/>
                  </a:cubicBezTo>
                  <a:lnTo>
                    <a:pt x="0" y="124460"/>
                  </a:lnTo>
                  <a:cubicBezTo>
                    <a:pt x="0" y="55880"/>
                    <a:pt x="55880" y="0"/>
                    <a:pt x="124460" y="0"/>
                  </a:cubicBezTo>
                  <a:lnTo>
                    <a:pt x="7362737" y="0"/>
                  </a:lnTo>
                  <a:cubicBezTo>
                    <a:pt x="7431317" y="0"/>
                    <a:pt x="7487197" y="55880"/>
                    <a:pt x="7487197" y="124460"/>
                  </a:cubicBezTo>
                  <a:lnTo>
                    <a:pt x="7487197" y="2706663"/>
                  </a:lnTo>
                  <a:cubicBezTo>
                    <a:pt x="7487197" y="2775243"/>
                    <a:pt x="7431317" y="2831124"/>
                    <a:pt x="7362737" y="2831124"/>
                  </a:cubicBezTo>
                  <a:close/>
                </a:path>
              </a:pathLst>
            </a:custGeom>
            <a:solidFill>
              <a:srgbClr val="24201E"/>
            </a:solidFill>
          </p:spPr>
        </p:sp>
      </p:grpSp>
      <p:grpSp>
        <p:nvGrpSpPr>
          <p:cNvPr id="7" name="Group 7"/>
          <p:cNvGrpSpPr/>
          <p:nvPr/>
        </p:nvGrpSpPr>
        <p:grpSpPr>
          <a:xfrm>
            <a:off x="5473078" y="2137998"/>
            <a:ext cx="8719172" cy="2939379"/>
            <a:chOff x="0" y="0"/>
            <a:chExt cx="7487197" cy="2524059"/>
          </a:xfrm>
        </p:grpSpPr>
        <p:sp>
          <p:nvSpPr>
            <p:cNvPr id="8" name="Freeform 8"/>
            <p:cNvSpPr/>
            <p:nvPr/>
          </p:nvSpPr>
          <p:spPr>
            <a:xfrm>
              <a:off x="0" y="0"/>
              <a:ext cx="7487197" cy="2524060"/>
            </a:xfrm>
            <a:custGeom>
              <a:avLst/>
              <a:gdLst/>
              <a:ahLst/>
              <a:cxnLst/>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93979B"/>
            </a:solidFill>
          </p:spPr>
        </p:sp>
      </p:grpSp>
      <p:grpSp>
        <p:nvGrpSpPr>
          <p:cNvPr id="9" name="Group 9"/>
          <p:cNvGrpSpPr/>
          <p:nvPr/>
        </p:nvGrpSpPr>
        <p:grpSpPr>
          <a:xfrm>
            <a:off x="4353114" y="2592762"/>
            <a:ext cx="2239928" cy="2029850"/>
            <a:chOff x="0" y="0"/>
            <a:chExt cx="1923438" cy="1743043"/>
          </a:xfrm>
        </p:grpSpPr>
        <p:sp>
          <p:nvSpPr>
            <p:cNvPr id="10" name="Freeform 10"/>
            <p:cNvSpPr/>
            <p:nvPr/>
          </p:nvSpPr>
          <p:spPr>
            <a:xfrm>
              <a:off x="0" y="0"/>
              <a:ext cx="1923438" cy="1743043"/>
            </a:xfrm>
            <a:custGeom>
              <a:avLst/>
              <a:gdLst/>
              <a:ahLst/>
              <a:cxnLst/>
              <a:rect l="l" t="t" r="r" b="b"/>
              <a:pathLst>
                <a:path w="1923438" h="1743043">
                  <a:moveTo>
                    <a:pt x="1798977" y="1743042"/>
                  </a:moveTo>
                  <a:lnTo>
                    <a:pt x="124460" y="1743042"/>
                  </a:lnTo>
                  <a:cubicBezTo>
                    <a:pt x="55880" y="1743042"/>
                    <a:pt x="0" y="1687163"/>
                    <a:pt x="0" y="1618583"/>
                  </a:cubicBezTo>
                  <a:lnTo>
                    <a:pt x="0" y="124460"/>
                  </a:lnTo>
                  <a:cubicBezTo>
                    <a:pt x="0" y="55880"/>
                    <a:pt x="55880" y="0"/>
                    <a:pt x="124460" y="0"/>
                  </a:cubicBezTo>
                  <a:lnTo>
                    <a:pt x="1798978" y="0"/>
                  </a:lnTo>
                  <a:cubicBezTo>
                    <a:pt x="1867558" y="0"/>
                    <a:pt x="1923438" y="55880"/>
                    <a:pt x="1923438" y="124460"/>
                  </a:cubicBezTo>
                  <a:lnTo>
                    <a:pt x="1923438" y="1618583"/>
                  </a:lnTo>
                  <a:cubicBezTo>
                    <a:pt x="1923438" y="1687163"/>
                    <a:pt x="1867558" y="1743043"/>
                    <a:pt x="1798978" y="1743043"/>
                  </a:cubicBezTo>
                  <a:close/>
                </a:path>
              </a:pathLst>
            </a:custGeom>
            <a:solidFill>
              <a:srgbClr val="24201E"/>
            </a:solidFill>
          </p:spPr>
        </p:sp>
      </p:grpSp>
      <p:grpSp>
        <p:nvGrpSpPr>
          <p:cNvPr id="11" name="Group 11"/>
          <p:cNvGrpSpPr/>
          <p:nvPr/>
        </p:nvGrpSpPr>
        <p:grpSpPr>
          <a:xfrm>
            <a:off x="4095750" y="5853697"/>
            <a:ext cx="2497292" cy="2029850"/>
            <a:chOff x="0" y="0"/>
            <a:chExt cx="2144437" cy="1743043"/>
          </a:xfrm>
        </p:grpSpPr>
        <p:sp>
          <p:nvSpPr>
            <p:cNvPr id="12" name="Freeform 12"/>
            <p:cNvSpPr/>
            <p:nvPr/>
          </p:nvSpPr>
          <p:spPr>
            <a:xfrm>
              <a:off x="0" y="0"/>
              <a:ext cx="2144437" cy="1743043"/>
            </a:xfrm>
            <a:custGeom>
              <a:avLst/>
              <a:gdLst/>
              <a:ahLst/>
              <a:cxnLst/>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93979B"/>
            </a:solidFill>
          </p:spPr>
        </p:sp>
      </p:grpSp>
      <p:grpSp>
        <p:nvGrpSpPr>
          <p:cNvPr id="13" name="Group 13"/>
          <p:cNvGrpSpPr>
            <a:grpSpLocks noChangeAspect="1"/>
          </p:cNvGrpSpPr>
          <p:nvPr/>
        </p:nvGrpSpPr>
        <p:grpSpPr>
          <a:xfrm rot="5400000">
            <a:off x="6474795" y="3313927"/>
            <a:ext cx="678429" cy="587519"/>
            <a:chOff x="0" y="0"/>
            <a:chExt cx="6350000" cy="5499100"/>
          </a:xfrm>
        </p:grpSpPr>
        <p:sp>
          <p:nvSpPr>
            <p:cNvPr id="14" name="Freeform 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24201E"/>
            </a:solidFill>
          </p:spPr>
        </p:sp>
      </p:grpSp>
      <p:grpSp>
        <p:nvGrpSpPr>
          <p:cNvPr id="15" name="Group 15"/>
          <p:cNvGrpSpPr>
            <a:grpSpLocks noChangeAspect="1"/>
          </p:cNvGrpSpPr>
          <p:nvPr/>
        </p:nvGrpSpPr>
        <p:grpSpPr>
          <a:xfrm rot="5400000">
            <a:off x="6474795" y="6574862"/>
            <a:ext cx="678429" cy="587519"/>
            <a:chOff x="0" y="0"/>
            <a:chExt cx="6350000" cy="5499100"/>
          </a:xfrm>
        </p:grpSpPr>
        <p:sp>
          <p:nvSpPr>
            <p:cNvPr id="16" name="Freeform 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93979B"/>
            </a:solidFill>
          </p:spPr>
        </p:sp>
      </p:grpSp>
      <p:sp>
        <p:nvSpPr>
          <p:cNvPr id="17" name="TextBox 17"/>
          <p:cNvSpPr txBox="1"/>
          <p:nvPr/>
        </p:nvSpPr>
        <p:spPr>
          <a:xfrm>
            <a:off x="4353114" y="3268623"/>
            <a:ext cx="2239928" cy="523009"/>
          </a:xfrm>
          <a:prstGeom prst="rect">
            <a:avLst/>
          </a:prstGeom>
        </p:spPr>
        <p:txBody>
          <a:bodyPr lIns="0" tIns="0" rIns="0" bIns="0" rtlCol="0" anchor="t">
            <a:spAutoFit/>
          </a:bodyPr>
          <a:lstStyle/>
          <a:p>
            <a:pPr algn="ctr">
              <a:lnSpc>
                <a:spcPts val="4351"/>
              </a:lnSpc>
              <a:spcBef>
                <a:spcPct val="0"/>
              </a:spcBef>
            </a:pPr>
            <a:r>
              <a:rPr lang="en-US" sz="3108" spc="99">
                <a:solidFill>
                  <a:srgbClr val="FFFFFF"/>
                </a:solidFill>
                <a:latin typeface="Garet Bold"/>
              </a:rPr>
              <a:t>Drivers</a:t>
            </a:r>
          </a:p>
        </p:txBody>
      </p:sp>
      <p:sp>
        <p:nvSpPr>
          <p:cNvPr id="18" name="TextBox 18"/>
          <p:cNvSpPr txBox="1"/>
          <p:nvPr/>
        </p:nvSpPr>
        <p:spPr>
          <a:xfrm>
            <a:off x="4095750" y="6578542"/>
            <a:ext cx="2754656" cy="523009"/>
          </a:xfrm>
          <a:prstGeom prst="rect">
            <a:avLst/>
          </a:prstGeom>
        </p:spPr>
        <p:txBody>
          <a:bodyPr lIns="0" tIns="0" rIns="0" bIns="0" rtlCol="0" anchor="t">
            <a:spAutoFit/>
          </a:bodyPr>
          <a:lstStyle/>
          <a:p>
            <a:pPr algn="ctr">
              <a:lnSpc>
                <a:spcPts val="4351"/>
              </a:lnSpc>
              <a:spcBef>
                <a:spcPct val="0"/>
              </a:spcBef>
            </a:pPr>
            <a:r>
              <a:rPr lang="en-US" sz="3108" spc="99">
                <a:solidFill>
                  <a:srgbClr val="FFFFFF"/>
                </a:solidFill>
                <a:latin typeface="Garet Bold"/>
              </a:rPr>
              <a:t>Restraints</a:t>
            </a:r>
          </a:p>
        </p:txBody>
      </p:sp>
      <p:sp>
        <p:nvSpPr>
          <p:cNvPr id="19" name="TextBox 19"/>
          <p:cNvSpPr txBox="1"/>
          <p:nvPr/>
        </p:nvSpPr>
        <p:spPr>
          <a:xfrm>
            <a:off x="7107770" y="2554662"/>
            <a:ext cx="6848905" cy="1270000"/>
          </a:xfrm>
          <a:prstGeom prst="rect">
            <a:avLst/>
          </a:prstGeom>
        </p:spPr>
        <p:txBody>
          <a:bodyPr lIns="0" tIns="0" rIns="0" bIns="0" rtlCol="0" anchor="t">
            <a:spAutoFit/>
          </a:bodyPr>
          <a:lstStyle/>
          <a:p>
            <a:pPr>
              <a:lnSpc>
                <a:spcPts val="5000"/>
              </a:lnSpc>
            </a:pPr>
            <a:r>
              <a:rPr lang="en-US" sz="4000" spc="128">
                <a:solidFill>
                  <a:srgbClr val="FFFFFF"/>
                </a:solidFill>
                <a:latin typeface="Barlow Semi-Bold"/>
              </a:rPr>
              <a:t>Rise in the use of civil drones in agricultural sector</a:t>
            </a:r>
          </a:p>
        </p:txBody>
      </p:sp>
      <p:sp>
        <p:nvSpPr>
          <p:cNvPr id="20" name="TextBox 20"/>
          <p:cNvSpPr txBox="1"/>
          <p:nvPr/>
        </p:nvSpPr>
        <p:spPr>
          <a:xfrm>
            <a:off x="7107770" y="5775347"/>
            <a:ext cx="6848905" cy="2108200"/>
          </a:xfrm>
          <a:prstGeom prst="rect">
            <a:avLst/>
          </a:prstGeom>
        </p:spPr>
        <p:txBody>
          <a:bodyPr lIns="0" tIns="0" rIns="0" bIns="0" rtlCol="0" anchor="t">
            <a:spAutoFit/>
          </a:bodyPr>
          <a:lstStyle/>
          <a:p>
            <a:pPr marL="863603" lvl="1" indent="-431801">
              <a:lnSpc>
                <a:spcPts val="5600"/>
              </a:lnSpc>
              <a:buFont typeface="Arial"/>
              <a:buChar char="•"/>
            </a:pPr>
            <a:r>
              <a:rPr lang="en-US" sz="4000" spc="128">
                <a:solidFill>
                  <a:srgbClr val="FFFFFF"/>
                </a:solidFill>
                <a:latin typeface="Barlow Semi-Bold"/>
              </a:rPr>
              <a:t>Regulatory Restrictions</a:t>
            </a:r>
          </a:p>
          <a:p>
            <a:pPr marL="863603" lvl="1" indent="-431801">
              <a:lnSpc>
                <a:spcPts val="5600"/>
              </a:lnSpc>
              <a:buFont typeface="Arial"/>
              <a:buChar char="•"/>
            </a:pPr>
            <a:r>
              <a:rPr lang="en-US" sz="4000" spc="128">
                <a:solidFill>
                  <a:srgbClr val="FFFFFF"/>
                </a:solidFill>
                <a:latin typeface="Barlow Semi-Bold"/>
              </a:rPr>
              <a:t>Privacy and Security Concerns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sp>
      <p:sp>
        <p:nvSpPr>
          <p:cNvPr id="3" name="TextBox 3"/>
          <p:cNvSpPr txBox="1"/>
          <p:nvPr/>
        </p:nvSpPr>
        <p:spPr>
          <a:xfrm>
            <a:off x="4363371" y="650558"/>
            <a:ext cx="9561259" cy="832484"/>
          </a:xfrm>
          <a:prstGeom prst="rect">
            <a:avLst/>
          </a:prstGeom>
        </p:spPr>
        <p:txBody>
          <a:bodyPr lIns="0" tIns="0" rIns="0" bIns="0" rtlCol="0" anchor="t">
            <a:spAutoFit/>
          </a:bodyPr>
          <a:lstStyle/>
          <a:p>
            <a:pPr algn="ctr">
              <a:lnSpc>
                <a:spcPts val="6419"/>
              </a:lnSpc>
              <a:spcBef>
                <a:spcPct val="0"/>
              </a:spcBef>
            </a:pPr>
            <a:r>
              <a:rPr lang="en-US" sz="5999">
                <a:solidFill>
                  <a:srgbClr val="000000"/>
                </a:solidFill>
                <a:latin typeface="Canva Sans"/>
              </a:rPr>
              <a:t>AUTHOR'S PERSPECTIVE</a:t>
            </a:r>
          </a:p>
        </p:txBody>
      </p:sp>
      <p:sp>
        <p:nvSpPr>
          <p:cNvPr id="4" name="TextBox 4"/>
          <p:cNvSpPr txBox="1"/>
          <p:nvPr/>
        </p:nvSpPr>
        <p:spPr>
          <a:xfrm>
            <a:off x="526716" y="4569853"/>
            <a:ext cx="17234567" cy="5043171"/>
          </a:xfrm>
          <a:prstGeom prst="rect">
            <a:avLst/>
          </a:prstGeom>
        </p:spPr>
        <p:txBody>
          <a:bodyPr lIns="0" tIns="0" rIns="0" bIns="0" rtlCol="0" anchor="t">
            <a:spAutoFit/>
          </a:bodyPr>
          <a:lstStyle/>
          <a:p>
            <a:pPr marL="690872" lvl="1" indent="-345436">
              <a:lnSpc>
                <a:spcPts val="4479"/>
              </a:lnSpc>
              <a:buFont typeface="Arial"/>
              <a:buChar char="•"/>
            </a:pPr>
            <a:r>
              <a:rPr lang="en-US" sz="3199" spc="102">
                <a:solidFill>
                  <a:srgbClr val="FFFFFF"/>
                </a:solidFill>
                <a:latin typeface="Barlow Semi-Bold"/>
              </a:rPr>
              <a:t>In the near future, civil drones will be providing jobs for 100,000 Americans</a:t>
            </a:r>
          </a:p>
          <a:p>
            <a:pPr marL="690872" lvl="1" indent="-345436">
              <a:lnSpc>
                <a:spcPts val="4479"/>
              </a:lnSpc>
              <a:buFont typeface="Arial"/>
              <a:buChar char="•"/>
            </a:pPr>
            <a:r>
              <a:rPr lang="en-US" sz="3199" spc="102">
                <a:solidFill>
                  <a:srgbClr val="FFFFFF"/>
                </a:solidFill>
                <a:latin typeface="Barlow Semi-Bold"/>
              </a:rPr>
              <a:t>Microdrones has updated the md4-1000 and md4-3000 platforms and received an official Remote ID Declaration of Compliance from the FAA.</a:t>
            </a:r>
          </a:p>
          <a:p>
            <a:pPr marL="690872" lvl="1" indent="-345436">
              <a:lnSpc>
                <a:spcPts val="4479"/>
              </a:lnSpc>
              <a:buFont typeface="Arial"/>
              <a:buChar char="•"/>
            </a:pPr>
            <a:r>
              <a:rPr lang="en-US" sz="3199" spc="102">
                <a:solidFill>
                  <a:srgbClr val="FFFFFF"/>
                </a:solidFill>
                <a:latin typeface="Barlow Semi-Bold"/>
              </a:rPr>
              <a:t>Multi-rotor drones are one of the easiest and cheapest options for aerial photography and surveillance.</a:t>
            </a:r>
          </a:p>
          <a:p>
            <a:pPr marL="690872" lvl="1" indent="-345436">
              <a:lnSpc>
                <a:spcPts val="4479"/>
              </a:lnSpc>
              <a:buFont typeface="Arial"/>
              <a:buChar char="•"/>
            </a:pPr>
            <a:r>
              <a:rPr lang="en-US" sz="3199" spc="102">
                <a:solidFill>
                  <a:srgbClr val="FFFFFF"/>
                </a:solidFill>
                <a:latin typeface="Barlow Semi-Bold"/>
              </a:rPr>
              <a:t>This can be attributed owing to the high adoption of usage of drones in entertainment sector. Further, rising demand from clients and owners for advertising resorts, hotels, tourist spots, public places, and amusement parks through aerial photography is awaited to boost the segment’s growth.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sp>
      <p:sp>
        <p:nvSpPr>
          <p:cNvPr id="3" name="Freeform 3"/>
          <p:cNvSpPr/>
          <p:nvPr/>
        </p:nvSpPr>
        <p:spPr>
          <a:xfrm>
            <a:off x="385328" y="2453000"/>
            <a:ext cx="5835141" cy="1378790"/>
          </a:xfrm>
          <a:custGeom>
            <a:avLst/>
            <a:gdLst/>
            <a:ahLst/>
            <a:cxnLst/>
            <a:rect l="l" t="t" r="r" b="b"/>
            <a:pathLst>
              <a:path w="5835141" h="1378790">
                <a:moveTo>
                  <a:pt x="0" y="0"/>
                </a:moveTo>
                <a:lnTo>
                  <a:pt x="5835141" y="0"/>
                </a:lnTo>
                <a:lnTo>
                  <a:pt x="5835141" y="1378791"/>
                </a:lnTo>
                <a:lnTo>
                  <a:pt x="0" y="1378791"/>
                </a:lnTo>
                <a:lnTo>
                  <a:pt x="0" y="0"/>
                </a:lnTo>
                <a:close/>
              </a:path>
            </a:pathLst>
          </a:custGeom>
          <a:blipFill>
            <a:blip r:embed="rId3"/>
            <a:stretch>
              <a:fillRect l="-6935" t="-77245" r="-6298" b="-73652"/>
            </a:stretch>
          </a:blipFill>
        </p:spPr>
      </p:sp>
      <p:sp>
        <p:nvSpPr>
          <p:cNvPr id="4" name="Freeform 4"/>
          <p:cNvSpPr/>
          <p:nvPr/>
        </p:nvSpPr>
        <p:spPr>
          <a:xfrm>
            <a:off x="6935720" y="2146979"/>
            <a:ext cx="3326355" cy="1915426"/>
          </a:xfrm>
          <a:custGeom>
            <a:avLst/>
            <a:gdLst/>
            <a:ahLst/>
            <a:cxnLst/>
            <a:rect l="l" t="t" r="r" b="b"/>
            <a:pathLst>
              <a:path w="3326355" h="1915426">
                <a:moveTo>
                  <a:pt x="0" y="0"/>
                </a:moveTo>
                <a:lnTo>
                  <a:pt x="3326355" y="0"/>
                </a:lnTo>
                <a:lnTo>
                  <a:pt x="3326355" y="1915426"/>
                </a:lnTo>
                <a:lnTo>
                  <a:pt x="0" y="1915426"/>
                </a:lnTo>
                <a:lnTo>
                  <a:pt x="0" y="0"/>
                </a:lnTo>
                <a:close/>
              </a:path>
            </a:pathLst>
          </a:custGeom>
          <a:blipFill>
            <a:blip r:embed="rId4"/>
            <a:stretch>
              <a:fillRect/>
            </a:stretch>
          </a:blipFill>
        </p:spPr>
      </p:sp>
      <p:sp>
        <p:nvSpPr>
          <p:cNvPr id="5" name="Freeform 5"/>
          <p:cNvSpPr/>
          <p:nvPr/>
        </p:nvSpPr>
        <p:spPr>
          <a:xfrm>
            <a:off x="168256" y="4734255"/>
            <a:ext cx="6052213" cy="1176819"/>
          </a:xfrm>
          <a:custGeom>
            <a:avLst/>
            <a:gdLst/>
            <a:ahLst/>
            <a:cxnLst/>
            <a:rect l="l" t="t" r="r" b="b"/>
            <a:pathLst>
              <a:path w="6052213" h="1176819">
                <a:moveTo>
                  <a:pt x="0" y="0"/>
                </a:moveTo>
                <a:lnTo>
                  <a:pt x="6052213" y="0"/>
                </a:lnTo>
                <a:lnTo>
                  <a:pt x="6052213" y="1176819"/>
                </a:lnTo>
                <a:lnTo>
                  <a:pt x="0" y="1176819"/>
                </a:lnTo>
                <a:lnTo>
                  <a:pt x="0" y="0"/>
                </a:lnTo>
                <a:close/>
              </a:path>
            </a:pathLst>
          </a:custGeom>
          <a:blipFill>
            <a:blip r:embed="rId5"/>
            <a:stretch>
              <a:fillRect l="-3418" t="-17582" r="-3418" b="-19780"/>
            </a:stretch>
          </a:blipFill>
        </p:spPr>
      </p:sp>
      <p:sp>
        <p:nvSpPr>
          <p:cNvPr id="6" name="Freeform 6"/>
          <p:cNvSpPr/>
          <p:nvPr/>
        </p:nvSpPr>
        <p:spPr>
          <a:xfrm>
            <a:off x="638382" y="6816446"/>
            <a:ext cx="4600073" cy="1259819"/>
          </a:xfrm>
          <a:custGeom>
            <a:avLst/>
            <a:gdLst/>
            <a:ahLst/>
            <a:cxnLst/>
            <a:rect l="l" t="t" r="r" b="b"/>
            <a:pathLst>
              <a:path w="4600073" h="1259819">
                <a:moveTo>
                  <a:pt x="0" y="0"/>
                </a:moveTo>
                <a:lnTo>
                  <a:pt x="4600073" y="0"/>
                </a:lnTo>
                <a:lnTo>
                  <a:pt x="4600073" y="1259819"/>
                </a:lnTo>
                <a:lnTo>
                  <a:pt x="0" y="1259819"/>
                </a:lnTo>
                <a:lnTo>
                  <a:pt x="0" y="0"/>
                </a:lnTo>
                <a:close/>
              </a:path>
            </a:pathLst>
          </a:custGeom>
          <a:blipFill>
            <a:blip r:embed="rId6"/>
            <a:stretch>
              <a:fillRect t="-22935" r="-502" b="-23853"/>
            </a:stretch>
          </a:blipFill>
        </p:spPr>
      </p:sp>
      <p:sp>
        <p:nvSpPr>
          <p:cNvPr id="7" name="Freeform 7"/>
          <p:cNvSpPr/>
          <p:nvPr/>
        </p:nvSpPr>
        <p:spPr>
          <a:xfrm>
            <a:off x="6660957" y="4316154"/>
            <a:ext cx="5119276" cy="2013019"/>
          </a:xfrm>
          <a:custGeom>
            <a:avLst/>
            <a:gdLst/>
            <a:ahLst/>
            <a:cxnLst/>
            <a:rect l="l" t="t" r="r" b="b"/>
            <a:pathLst>
              <a:path w="5119276" h="2013019">
                <a:moveTo>
                  <a:pt x="0" y="0"/>
                </a:moveTo>
                <a:lnTo>
                  <a:pt x="5119276" y="0"/>
                </a:lnTo>
                <a:lnTo>
                  <a:pt x="5119276" y="2013020"/>
                </a:lnTo>
                <a:lnTo>
                  <a:pt x="0" y="2013020"/>
                </a:lnTo>
                <a:lnTo>
                  <a:pt x="0" y="0"/>
                </a:lnTo>
                <a:close/>
              </a:path>
            </a:pathLst>
          </a:custGeom>
          <a:blipFill>
            <a:blip r:embed="rId7"/>
            <a:stretch>
              <a:fillRect t="-13493" b="-17157"/>
            </a:stretch>
          </a:blipFill>
        </p:spPr>
      </p:sp>
      <p:sp>
        <p:nvSpPr>
          <p:cNvPr id="8" name="Freeform 8"/>
          <p:cNvSpPr/>
          <p:nvPr/>
        </p:nvSpPr>
        <p:spPr>
          <a:xfrm>
            <a:off x="569178" y="8790640"/>
            <a:ext cx="5250369" cy="1203743"/>
          </a:xfrm>
          <a:custGeom>
            <a:avLst/>
            <a:gdLst/>
            <a:ahLst/>
            <a:cxnLst/>
            <a:rect l="l" t="t" r="r" b="b"/>
            <a:pathLst>
              <a:path w="5250369" h="1203743">
                <a:moveTo>
                  <a:pt x="0" y="0"/>
                </a:moveTo>
                <a:lnTo>
                  <a:pt x="5250369" y="0"/>
                </a:lnTo>
                <a:lnTo>
                  <a:pt x="5250369" y="1203743"/>
                </a:lnTo>
                <a:lnTo>
                  <a:pt x="0" y="1203743"/>
                </a:lnTo>
                <a:lnTo>
                  <a:pt x="0" y="0"/>
                </a:lnTo>
                <a:close/>
              </a:path>
            </a:pathLst>
          </a:custGeom>
          <a:blipFill>
            <a:blip r:embed="rId8"/>
            <a:stretch>
              <a:fillRect l="-13658" t="-34042" r="-13983" b="-38297"/>
            </a:stretch>
          </a:blipFill>
        </p:spPr>
      </p:sp>
      <p:sp>
        <p:nvSpPr>
          <p:cNvPr id="9" name="TextBox 9"/>
          <p:cNvSpPr txBox="1"/>
          <p:nvPr/>
        </p:nvSpPr>
        <p:spPr>
          <a:xfrm>
            <a:off x="5162248" y="700088"/>
            <a:ext cx="7963503"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
        <p:nvSpPr>
          <p:cNvPr id="10" name="Freeform 10"/>
          <p:cNvSpPr/>
          <p:nvPr/>
        </p:nvSpPr>
        <p:spPr>
          <a:xfrm>
            <a:off x="8530770" y="8447740"/>
            <a:ext cx="1469294" cy="1839260"/>
          </a:xfrm>
          <a:custGeom>
            <a:avLst/>
            <a:gdLst/>
            <a:ahLst/>
            <a:cxnLst/>
            <a:rect l="l" t="t" r="r" b="b"/>
            <a:pathLst>
              <a:path w="1469294" h="1839260">
                <a:moveTo>
                  <a:pt x="0" y="0"/>
                </a:moveTo>
                <a:lnTo>
                  <a:pt x="1469293" y="0"/>
                </a:lnTo>
                <a:lnTo>
                  <a:pt x="1469293" y="1839260"/>
                </a:lnTo>
                <a:lnTo>
                  <a:pt x="0" y="1839260"/>
                </a:lnTo>
                <a:lnTo>
                  <a:pt x="0" y="0"/>
                </a:lnTo>
                <a:close/>
              </a:path>
            </a:pathLst>
          </a:custGeom>
          <a:blipFill>
            <a:blip r:embed="rId9"/>
            <a:stretch>
              <a:fillRect l="-24460" t="-9770" r="-19424" b="-5172"/>
            </a:stretch>
          </a:blipFill>
        </p:spPr>
      </p:sp>
      <p:sp>
        <p:nvSpPr>
          <p:cNvPr id="11" name="Freeform 11"/>
          <p:cNvSpPr/>
          <p:nvPr/>
        </p:nvSpPr>
        <p:spPr>
          <a:xfrm>
            <a:off x="6220469" y="6726914"/>
            <a:ext cx="5202132" cy="1323085"/>
          </a:xfrm>
          <a:custGeom>
            <a:avLst/>
            <a:gdLst/>
            <a:ahLst/>
            <a:cxnLst/>
            <a:rect l="l" t="t" r="r" b="b"/>
            <a:pathLst>
              <a:path w="5202132" h="1323085">
                <a:moveTo>
                  <a:pt x="0" y="0"/>
                </a:moveTo>
                <a:lnTo>
                  <a:pt x="5202132" y="0"/>
                </a:lnTo>
                <a:lnTo>
                  <a:pt x="5202132" y="1323086"/>
                </a:lnTo>
                <a:lnTo>
                  <a:pt x="0" y="1323086"/>
                </a:lnTo>
                <a:lnTo>
                  <a:pt x="0" y="0"/>
                </a:lnTo>
                <a:close/>
              </a:path>
            </a:pathLst>
          </a:custGeom>
          <a:blipFill>
            <a:blip r:embed="rId10"/>
            <a:stretch>
              <a:fillRect l="-1849" t="-63181" r="-2196" b="-64090"/>
            </a:stretch>
          </a:blipFill>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05" b="-32828"/>
            </a:stretch>
          </a:blipFill>
        </p:spPr>
      </p:sp>
      <p:grpSp>
        <p:nvGrpSpPr>
          <p:cNvPr id="3" name="Group 3"/>
          <p:cNvGrpSpPr/>
          <p:nvPr/>
        </p:nvGrpSpPr>
        <p:grpSpPr>
          <a:xfrm>
            <a:off x="0" y="0"/>
            <a:ext cx="18288000" cy="10287000"/>
            <a:chOff x="0" y="0"/>
            <a:chExt cx="4816593" cy="2709333"/>
          </a:xfrm>
        </p:grpSpPr>
        <p:sp>
          <p:nvSpPr>
            <p:cNvPr id="4" name="Freeform 4"/>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000000">
                <a:alpha val="49804"/>
              </a:srgbClr>
            </a:solidFill>
          </p:spPr>
        </p:sp>
        <p:sp>
          <p:nvSpPr>
            <p:cNvPr id="5" name="TextBox 5"/>
            <p:cNvSpPr txBox="1"/>
            <p:nvPr/>
          </p:nvSpPr>
          <p:spPr>
            <a:xfrm>
              <a:off x="0" y="-47625"/>
              <a:ext cx="4816593" cy="2756958"/>
            </a:xfrm>
            <a:prstGeom prst="rect">
              <a:avLst/>
            </a:prstGeom>
          </p:spPr>
          <p:txBody>
            <a:bodyPr lIns="50800" tIns="50800" rIns="50800" bIns="50800" rtlCol="0" anchor="ctr"/>
            <a:lstStyle/>
            <a:p>
              <a:pPr algn="ctr">
                <a:lnSpc>
                  <a:spcPts val="3079"/>
                </a:lnSpc>
              </a:pPr>
              <a:endParaRPr/>
            </a:p>
          </p:txBody>
        </p:sp>
      </p:grpSp>
      <p:sp>
        <p:nvSpPr>
          <p:cNvPr id="6" name="TextBox 6"/>
          <p:cNvSpPr txBox="1"/>
          <p:nvPr/>
        </p:nvSpPr>
        <p:spPr>
          <a:xfrm>
            <a:off x="5345680" y="736901"/>
            <a:ext cx="7331614" cy="414468"/>
          </a:xfrm>
          <a:prstGeom prst="rect">
            <a:avLst/>
          </a:prstGeom>
        </p:spPr>
        <p:txBody>
          <a:bodyPr lIns="0" tIns="0" rIns="0" bIns="0" rtlCol="0" anchor="t">
            <a:spAutoFit/>
          </a:bodyPr>
          <a:lstStyle/>
          <a:p>
            <a:pPr algn="ctr">
              <a:lnSpc>
                <a:spcPts val="3072"/>
              </a:lnSpc>
            </a:pPr>
            <a:r>
              <a:rPr lang="en-US" sz="3234">
                <a:solidFill>
                  <a:srgbClr val="FFFFFF"/>
                </a:solidFill>
                <a:latin typeface="Georgia Pro Bold"/>
              </a:rPr>
              <a:t>For Full Report</a:t>
            </a:r>
          </a:p>
        </p:txBody>
      </p:sp>
      <p:sp>
        <p:nvSpPr>
          <p:cNvPr id="7" name="TextBox 7"/>
          <p:cNvSpPr txBox="1"/>
          <p:nvPr/>
        </p:nvSpPr>
        <p:spPr>
          <a:xfrm>
            <a:off x="4173452" y="866774"/>
            <a:ext cx="9941097" cy="1461636"/>
          </a:xfrm>
          <a:prstGeom prst="rect">
            <a:avLst/>
          </a:prstGeom>
        </p:spPr>
        <p:txBody>
          <a:bodyPr lIns="0" tIns="0" rIns="0" bIns="0" rtlCol="0" anchor="t">
            <a:spAutoFit/>
          </a:bodyPr>
          <a:lstStyle/>
          <a:p>
            <a:pPr algn="ctr">
              <a:lnSpc>
                <a:spcPts val="11907"/>
              </a:lnSpc>
            </a:pPr>
            <a:r>
              <a:rPr lang="en-US" sz="8505">
                <a:solidFill>
                  <a:srgbClr val="FFFFFF"/>
                </a:solidFill>
                <a:latin typeface="Canva Sans Bold"/>
              </a:rPr>
              <a:t>Contact us</a:t>
            </a:r>
          </a:p>
        </p:txBody>
      </p:sp>
      <p:sp>
        <p:nvSpPr>
          <p:cNvPr id="8" name="Freeform 8"/>
          <p:cNvSpPr/>
          <p:nvPr/>
        </p:nvSpPr>
        <p:spPr>
          <a:xfrm>
            <a:off x="7256191" y="2180069"/>
            <a:ext cx="3510592" cy="2232225"/>
          </a:xfrm>
          <a:custGeom>
            <a:avLst/>
            <a:gdLst/>
            <a:ahLst/>
            <a:cxnLst/>
            <a:rect l="l" t="t" r="r" b="b"/>
            <a:pathLst>
              <a:path w="3510592" h="2232225">
                <a:moveTo>
                  <a:pt x="0" y="0"/>
                </a:moveTo>
                <a:lnTo>
                  <a:pt x="3510591" y="0"/>
                </a:lnTo>
                <a:lnTo>
                  <a:pt x="3510591" y="2232225"/>
                </a:lnTo>
                <a:lnTo>
                  <a:pt x="0" y="2232225"/>
                </a:lnTo>
                <a:lnTo>
                  <a:pt x="0" y="0"/>
                </a:lnTo>
                <a:close/>
              </a:path>
            </a:pathLst>
          </a:custGeom>
          <a:blipFill>
            <a:blip r:embed="rId3"/>
            <a:stretch>
              <a:fillRect/>
            </a:stretch>
          </a:blipFill>
        </p:spPr>
      </p:sp>
      <p:sp>
        <p:nvSpPr>
          <p:cNvPr id="9" name="TextBox 9"/>
          <p:cNvSpPr txBox="1"/>
          <p:nvPr/>
        </p:nvSpPr>
        <p:spPr>
          <a:xfrm>
            <a:off x="362281" y="4288469"/>
            <a:ext cx="17563438" cy="1062609"/>
          </a:xfrm>
          <a:prstGeom prst="rect">
            <a:avLst/>
          </a:prstGeom>
        </p:spPr>
        <p:txBody>
          <a:bodyPr lIns="0" tIns="0" rIns="0" bIns="0" rtlCol="0" anchor="t">
            <a:spAutoFit/>
          </a:bodyPr>
          <a:lstStyle/>
          <a:p>
            <a:pPr algn="ctr">
              <a:lnSpc>
                <a:spcPts val="8626"/>
              </a:lnSpc>
              <a:spcBef>
                <a:spcPct val="0"/>
              </a:spcBef>
            </a:pPr>
            <a:r>
              <a:rPr lang="en-US" sz="6161">
                <a:solidFill>
                  <a:srgbClr val="FFFFFF"/>
                </a:solidFill>
                <a:latin typeface="Lato Bold"/>
              </a:rPr>
              <a:t>COGNITIVE MARKET RESEARCH</a:t>
            </a:r>
          </a:p>
        </p:txBody>
      </p:sp>
      <p:sp>
        <p:nvSpPr>
          <p:cNvPr id="10" name="TextBox 10"/>
          <p:cNvSpPr txBox="1"/>
          <p:nvPr/>
        </p:nvSpPr>
        <p:spPr>
          <a:xfrm>
            <a:off x="4452266" y="5569313"/>
            <a:ext cx="9813972" cy="1082905"/>
          </a:xfrm>
          <a:prstGeom prst="rect">
            <a:avLst/>
          </a:prstGeom>
        </p:spPr>
        <p:txBody>
          <a:bodyPr lIns="0" tIns="0" rIns="0" bIns="0" rtlCol="0" anchor="t">
            <a:spAutoFit/>
          </a:bodyPr>
          <a:lstStyle/>
          <a:p>
            <a:pPr algn="ctr">
              <a:lnSpc>
                <a:spcPts val="4365"/>
              </a:lnSpc>
              <a:spcBef>
                <a:spcPct val="0"/>
              </a:spcBef>
            </a:pPr>
            <a:r>
              <a:rPr lang="en-US" sz="3118" spc="311">
                <a:solidFill>
                  <a:srgbClr val="FFFFFF"/>
                </a:solidFill>
                <a:latin typeface="Lato"/>
              </a:rPr>
              <a:t>Tel: +1 312-376-8303 | +44 020-8123-0732</a:t>
            </a:r>
          </a:p>
          <a:p>
            <a:pPr algn="ctr">
              <a:lnSpc>
                <a:spcPts val="4365"/>
              </a:lnSpc>
              <a:spcBef>
                <a:spcPct val="0"/>
              </a:spcBef>
            </a:pPr>
            <a:r>
              <a:rPr lang="en-US" sz="3118" spc="311">
                <a:solidFill>
                  <a:srgbClr val="FFFFFF"/>
                </a:solidFill>
                <a:latin typeface="Lato"/>
              </a:rPr>
              <a:t>India: (+91) 983-496-8611</a:t>
            </a:r>
          </a:p>
        </p:txBody>
      </p:sp>
      <p:sp>
        <p:nvSpPr>
          <p:cNvPr id="11" name="TextBox 11"/>
          <p:cNvSpPr txBox="1"/>
          <p:nvPr/>
        </p:nvSpPr>
        <p:spPr>
          <a:xfrm>
            <a:off x="2825577" y="6870452"/>
            <a:ext cx="12636846" cy="535280"/>
          </a:xfrm>
          <a:prstGeom prst="rect">
            <a:avLst/>
          </a:prstGeom>
        </p:spPr>
        <p:txBody>
          <a:bodyPr lIns="0" tIns="0" rIns="0" bIns="0" rtlCol="0" anchor="t">
            <a:spAutoFit/>
          </a:bodyPr>
          <a:lstStyle/>
          <a:p>
            <a:pPr algn="ctr">
              <a:lnSpc>
                <a:spcPts val="4360"/>
              </a:lnSpc>
            </a:pPr>
            <a:r>
              <a:rPr lang="en-US" sz="3114" spc="317">
                <a:solidFill>
                  <a:srgbClr val="FFFFFF"/>
                </a:solidFill>
                <a:latin typeface="Lato"/>
              </a:rPr>
              <a:t>sales@cognitivemarketresearch.com</a:t>
            </a:r>
          </a:p>
        </p:txBody>
      </p:sp>
      <p:sp>
        <p:nvSpPr>
          <p:cNvPr id="12" name="TextBox 12"/>
          <p:cNvSpPr txBox="1"/>
          <p:nvPr/>
        </p:nvSpPr>
        <p:spPr>
          <a:xfrm>
            <a:off x="1829091" y="7615282"/>
            <a:ext cx="15060323" cy="663091"/>
          </a:xfrm>
          <a:prstGeom prst="rect">
            <a:avLst/>
          </a:prstGeom>
        </p:spPr>
        <p:txBody>
          <a:bodyPr lIns="0" tIns="0" rIns="0" bIns="0" rtlCol="0" anchor="t">
            <a:spAutoFit/>
          </a:bodyPr>
          <a:lstStyle/>
          <a:p>
            <a:pPr algn="ctr">
              <a:lnSpc>
                <a:spcPts val="5451"/>
              </a:lnSpc>
              <a:spcBef>
                <a:spcPct val="0"/>
              </a:spcBef>
            </a:pPr>
            <a:r>
              <a:rPr lang="en-US" sz="3894" spc="389">
                <a:solidFill>
                  <a:srgbClr val="FFFFFF"/>
                </a:solidFill>
                <a:latin typeface="Lato"/>
              </a:rPr>
              <a:t>Access the Full Report : </a:t>
            </a:r>
            <a:r>
              <a:rPr lang="en-US" sz="3894" u="sng" spc="389">
                <a:solidFill>
                  <a:srgbClr val="FFFFFF"/>
                </a:solidFill>
                <a:latin typeface="Lato"/>
                <a:hlinkClick r:id="rId4" tooltip="https://tinyurl.com/2kn48dtx"/>
              </a:rPr>
              <a:t>https://tinyurl.com/2kn48dtx</a:t>
            </a:r>
          </a:p>
        </p:txBody>
      </p:sp>
      <p:sp>
        <p:nvSpPr>
          <p:cNvPr id="13" name="TextBox 13"/>
          <p:cNvSpPr txBox="1"/>
          <p:nvPr/>
        </p:nvSpPr>
        <p:spPr>
          <a:xfrm>
            <a:off x="5046026" y="9346339"/>
            <a:ext cx="8507676" cy="758820"/>
          </a:xfrm>
          <a:prstGeom prst="rect">
            <a:avLst/>
          </a:prstGeom>
        </p:spPr>
        <p:txBody>
          <a:bodyPr lIns="0" tIns="0" rIns="0" bIns="0" rtlCol="0" anchor="t">
            <a:spAutoFit/>
          </a:bodyPr>
          <a:lstStyle/>
          <a:p>
            <a:pPr algn="ctr">
              <a:lnSpc>
                <a:spcPts val="2974"/>
              </a:lnSpc>
            </a:pPr>
            <a:r>
              <a:rPr lang="en-US" sz="2833" spc="283">
                <a:solidFill>
                  <a:srgbClr val="FFFFFF"/>
                </a:solidFill>
                <a:latin typeface="Lato"/>
              </a:rPr>
              <a:t>Please visit our website:</a:t>
            </a:r>
          </a:p>
          <a:p>
            <a:pPr algn="ctr">
              <a:lnSpc>
                <a:spcPts val="2974"/>
              </a:lnSpc>
            </a:pPr>
            <a:r>
              <a:rPr lang="en-US" sz="2833" u="sng" spc="283">
                <a:solidFill>
                  <a:srgbClr val="FFFFFF"/>
                </a:solidFill>
                <a:latin typeface="Lato"/>
                <a:hlinkClick r:id="rId5" tooltip="https://www.cognitivemarketresearch.com"/>
              </a:rPr>
              <a:t>https://www.cognitivemarketresearch.com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313</Words>
  <Application>Microsoft Office PowerPoint</Application>
  <PresentationFormat>Custom</PresentationFormat>
  <Paragraphs>43</Paragraphs>
  <Slides>9</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9</vt:i4>
      </vt:variant>
    </vt:vector>
  </HeadingPairs>
  <TitlesOfParts>
    <vt:vector size="21" baseType="lpstr">
      <vt:lpstr>Arial</vt:lpstr>
      <vt:lpstr>DM Sans</vt:lpstr>
      <vt:lpstr>Lato</vt:lpstr>
      <vt:lpstr>Barlow Semi-Bold</vt:lpstr>
      <vt:lpstr>Georgia Pro Bold</vt:lpstr>
      <vt:lpstr>Canva Sans</vt:lpstr>
      <vt:lpstr>Garet Bold</vt:lpstr>
      <vt:lpstr>Calibri</vt:lpstr>
      <vt:lpstr>Poppins</vt:lpstr>
      <vt:lpstr>Canva Sans Bold</vt:lpstr>
      <vt:lpstr>Lato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Civil Drone Market Report</dc:title>
  <cp:lastModifiedBy>decipher market</cp:lastModifiedBy>
  <cp:revision>2</cp:revision>
  <dcterms:created xsi:type="dcterms:W3CDTF">2006-08-16T00:00:00Z</dcterms:created>
  <dcterms:modified xsi:type="dcterms:W3CDTF">2024-02-15T08:31:45Z</dcterms:modified>
  <dc:identifier>DAFyWSVYdr4</dc:identifier>
</cp:coreProperties>
</file>