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jpg"/><Relationship Id="rId8" Type="http://schemas.openxmlformats.org/officeDocument/2006/relationships/image" Target="../media/image9.jp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15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854" y="1335968"/>
            <a:ext cx="10823233" cy="8890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43213" y="238384"/>
            <a:ext cx="16873855" cy="802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09496" y="2169657"/>
            <a:ext cx="3971940" cy="146684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88761" y="1871651"/>
            <a:ext cx="2076449" cy="206692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384804" y="2474762"/>
            <a:ext cx="4876799" cy="85724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82682" y="4356262"/>
            <a:ext cx="4752990" cy="96202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384804" y="3960601"/>
            <a:ext cx="4086240" cy="144779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586105" y="5738560"/>
            <a:ext cx="3629039" cy="146684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159050" y="6033302"/>
            <a:ext cx="5648309" cy="87629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539142" y="9388509"/>
            <a:ext cx="4057649" cy="67625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760031" y="7610611"/>
            <a:ext cx="3838589" cy="115252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746846" y="7811017"/>
            <a:ext cx="4541153" cy="46670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134362" y="7431968"/>
            <a:ext cx="2266949" cy="182879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575780" y="8649613"/>
            <a:ext cx="2495549" cy="14763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48690" y="39008"/>
            <a:ext cx="16457168" cy="2165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502351" y="2560282"/>
            <a:ext cx="7611109" cy="6426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Relationship Id="rId4" Type="http://schemas.openxmlformats.org/officeDocument/2006/relationships/hyperlink" Target="http://tinyurl.com/yt6hkwc3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9845" y="2573529"/>
            <a:ext cx="4660265" cy="157035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0100" spc="-775"/>
              <a:t>GLOBAL</a:t>
            </a:r>
            <a:endParaRPr sz="10100"/>
          </a:p>
        </p:txBody>
      </p:sp>
      <p:sp>
        <p:nvSpPr>
          <p:cNvPr id="4" name="object 4" descr=""/>
          <p:cNvSpPr txBox="1"/>
          <p:nvPr/>
        </p:nvSpPr>
        <p:spPr>
          <a:xfrm>
            <a:off x="319845" y="3735579"/>
            <a:ext cx="9776460" cy="333565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ts val="12060"/>
              </a:lnSpc>
              <a:spcBef>
                <a:spcPts val="135"/>
              </a:spcBef>
            </a:pPr>
            <a:r>
              <a:rPr dirty="0" sz="10100" spc="-805">
                <a:latin typeface="Verdana"/>
                <a:cs typeface="Verdana"/>
              </a:rPr>
              <a:t>CINEMA</a:t>
            </a:r>
            <a:r>
              <a:rPr dirty="0" sz="10100" spc="-1675">
                <a:latin typeface="Verdana"/>
                <a:cs typeface="Verdana"/>
              </a:rPr>
              <a:t> </a:t>
            </a:r>
            <a:r>
              <a:rPr dirty="0" sz="10100" spc="-680">
                <a:latin typeface="Verdana"/>
                <a:cs typeface="Verdana"/>
              </a:rPr>
              <a:t>CAMERA</a:t>
            </a:r>
            <a:endParaRPr sz="10100">
              <a:latin typeface="Verdana"/>
              <a:cs typeface="Verdana"/>
            </a:endParaRPr>
          </a:p>
          <a:p>
            <a:pPr marL="198120" marR="3917315">
              <a:lnSpc>
                <a:spcPts val="6709"/>
              </a:lnSpc>
              <a:spcBef>
                <a:spcPts val="645"/>
              </a:spcBef>
            </a:pPr>
            <a:r>
              <a:rPr dirty="0" sz="6100" spc="-540">
                <a:latin typeface="Verdana"/>
                <a:cs typeface="Verdana"/>
              </a:rPr>
              <a:t>MARKET</a:t>
            </a:r>
            <a:r>
              <a:rPr dirty="0" sz="6100" spc="-994">
                <a:latin typeface="Verdana"/>
                <a:cs typeface="Verdana"/>
              </a:rPr>
              <a:t> </a:t>
            </a:r>
            <a:r>
              <a:rPr dirty="0" sz="6100" spc="-625">
                <a:latin typeface="Verdana"/>
                <a:cs typeface="Verdana"/>
              </a:rPr>
              <a:t>REPORT </a:t>
            </a:r>
            <a:r>
              <a:rPr dirty="0" sz="6100" spc="-20">
                <a:latin typeface="Verdana"/>
                <a:cs typeface="Verdana"/>
              </a:rPr>
              <a:t>2024</a:t>
            </a:r>
            <a:endParaRPr sz="61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29357" y="8912225"/>
            <a:ext cx="7333615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 spc="-10">
                <a:latin typeface="Arial"/>
                <a:cs typeface="Arial"/>
              </a:rPr>
              <a:t>Global,Regional,CountryAnalysis</a:t>
            </a:r>
            <a:endParaRPr sz="3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58193" rIns="0" bIns="0" rtlCol="0" vert="horz">
            <a:spAutoFit/>
          </a:bodyPr>
          <a:lstStyle/>
          <a:p>
            <a:pPr marL="1007872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100"/>
              </a:lnSpc>
              <a:spcBef>
                <a:spcPts val="100"/>
              </a:spcBef>
            </a:pPr>
            <a:r>
              <a:rPr dirty="0" spc="-70"/>
              <a:t>Cinema</a:t>
            </a:r>
            <a:r>
              <a:rPr dirty="0" spc="-204"/>
              <a:t> </a:t>
            </a:r>
            <a:r>
              <a:rPr dirty="0" spc="-75"/>
              <a:t>cameras</a:t>
            </a:r>
            <a:r>
              <a:rPr dirty="0" spc="-200"/>
              <a:t> </a:t>
            </a:r>
            <a:r>
              <a:rPr dirty="0" spc="-80"/>
              <a:t>are</a:t>
            </a:r>
            <a:r>
              <a:rPr dirty="0" spc="-200"/>
              <a:t> </a:t>
            </a:r>
            <a:r>
              <a:rPr dirty="0" spc="-35"/>
              <a:t>specialized</a:t>
            </a:r>
            <a:r>
              <a:rPr dirty="0" spc="-200"/>
              <a:t> </a:t>
            </a:r>
            <a:r>
              <a:rPr dirty="0" spc="-75"/>
              <a:t>cameras</a:t>
            </a:r>
            <a:r>
              <a:rPr dirty="0" spc="-200"/>
              <a:t> </a:t>
            </a:r>
            <a:r>
              <a:rPr dirty="0" spc="-45"/>
              <a:t>used</a:t>
            </a:r>
            <a:r>
              <a:rPr dirty="0" spc="-204"/>
              <a:t> </a:t>
            </a:r>
            <a:r>
              <a:rPr dirty="0" spc="-25"/>
              <a:t>for </a:t>
            </a:r>
            <a:r>
              <a:rPr dirty="0" spc="-30"/>
              <a:t>professional</a:t>
            </a:r>
            <a:r>
              <a:rPr dirty="0" spc="-180"/>
              <a:t> </a:t>
            </a:r>
            <a:r>
              <a:rPr dirty="0" spc="-85"/>
              <a:t>filmmaking</a:t>
            </a:r>
            <a:r>
              <a:rPr dirty="0" spc="-180"/>
              <a:t> </a:t>
            </a:r>
            <a:r>
              <a:rPr dirty="0" spc="-50"/>
              <a:t>and</a:t>
            </a:r>
            <a:r>
              <a:rPr dirty="0" spc="-180"/>
              <a:t> </a:t>
            </a:r>
            <a:r>
              <a:rPr dirty="0" spc="-25"/>
              <a:t>video</a:t>
            </a:r>
            <a:r>
              <a:rPr dirty="0" spc="-180"/>
              <a:t> </a:t>
            </a:r>
            <a:r>
              <a:rPr dirty="0" spc="-30"/>
              <a:t>production.</a:t>
            </a:r>
            <a:r>
              <a:rPr dirty="0" spc="-180"/>
              <a:t> </a:t>
            </a:r>
            <a:r>
              <a:rPr dirty="0" spc="-10"/>
              <a:t>These </a:t>
            </a:r>
            <a:r>
              <a:rPr dirty="0" spc="-75"/>
              <a:t>cameras</a:t>
            </a:r>
            <a:r>
              <a:rPr dirty="0" spc="-190"/>
              <a:t> </a:t>
            </a:r>
            <a:r>
              <a:rPr dirty="0" spc="-80"/>
              <a:t>are</a:t>
            </a:r>
            <a:r>
              <a:rPr dirty="0" spc="-190"/>
              <a:t> </a:t>
            </a:r>
            <a:r>
              <a:rPr dirty="0" spc="-55"/>
              <a:t>designed</a:t>
            </a:r>
            <a:r>
              <a:rPr dirty="0" spc="-185"/>
              <a:t> </a:t>
            </a:r>
            <a:r>
              <a:rPr dirty="0"/>
              <a:t>to</a:t>
            </a:r>
            <a:r>
              <a:rPr dirty="0" spc="-190"/>
              <a:t> </a:t>
            </a:r>
            <a:r>
              <a:rPr dirty="0" spc="-30"/>
              <a:t>capture</a:t>
            </a:r>
            <a:r>
              <a:rPr dirty="0" spc="-185"/>
              <a:t> </a:t>
            </a:r>
            <a:r>
              <a:rPr dirty="0" spc="-100"/>
              <a:t>high-</a:t>
            </a:r>
            <a:r>
              <a:rPr dirty="0" spc="-60"/>
              <a:t>quality,</a:t>
            </a:r>
            <a:r>
              <a:rPr dirty="0" spc="-190"/>
              <a:t> </a:t>
            </a:r>
            <a:r>
              <a:rPr dirty="0" spc="-10"/>
              <a:t>high- </a:t>
            </a:r>
            <a:r>
              <a:rPr dirty="0" spc="-25"/>
              <a:t>resolution</a:t>
            </a:r>
            <a:r>
              <a:rPr dirty="0" spc="-195"/>
              <a:t> </a:t>
            </a:r>
            <a:r>
              <a:rPr dirty="0" spc="-25"/>
              <a:t>video</a:t>
            </a:r>
            <a:r>
              <a:rPr dirty="0" spc="-190"/>
              <a:t> </a:t>
            </a:r>
            <a:r>
              <a:rPr dirty="0" spc="-45"/>
              <a:t>footage</a:t>
            </a:r>
            <a:r>
              <a:rPr dirty="0" spc="-190"/>
              <a:t> </a:t>
            </a:r>
            <a:r>
              <a:rPr dirty="0" spc="-40"/>
              <a:t>with</a:t>
            </a:r>
            <a:r>
              <a:rPr dirty="0" spc="-190"/>
              <a:t> </a:t>
            </a:r>
            <a:r>
              <a:rPr dirty="0" spc="-40"/>
              <a:t>superior</a:t>
            </a:r>
            <a:r>
              <a:rPr dirty="0" spc="-190"/>
              <a:t> </a:t>
            </a:r>
            <a:r>
              <a:rPr dirty="0"/>
              <a:t>color</a:t>
            </a:r>
            <a:r>
              <a:rPr dirty="0" spc="-190"/>
              <a:t> </a:t>
            </a:r>
            <a:r>
              <a:rPr dirty="0" spc="-10"/>
              <a:t>accuracy </a:t>
            </a:r>
            <a:r>
              <a:rPr dirty="0" spc="-50"/>
              <a:t>and</a:t>
            </a:r>
            <a:r>
              <a:rPr dirty="0" spc="-220"/>
              <a:t> </a:t>
            </a:r>
            <a:r>
              <a:rPr dirty="0" spc="-50"/>
              <a:t>dynamic</a:t>
            </a:r>
            <a:r>
              <a:rPr dirty="0" spc="-215"/>
              <a:t> </a:t>
            </a:r>
            <a:r>
              <a:rPr dirty="0" spc="-120"/>
              <a:t>range.</a:t>
            </a:r>
            <a:r>
              <a:rPr dirty="0" spc="-215"/>
              <a:t> </a:t>
            </a:r>
            <a:r>
              <a:rPr dirty="0" spc="-70"/>
              <a:t>They</a:t>
            </a:r>
            <a:r>
              <a:rPr dirty="0" spc="-220"/>
              <a:t> </a:t>
            </a:r>
            <a:r>
              <a:rPr dirty="0" spc="-80"/>
              <a:t>are</a:t>
            </a:r>
            <a:r>
              <a:rPr dirty="0" spc="-215"/>
              <a:t> </a:t>
            </a:r>
            <a:r>
              <a:rPr dirty="0" spc="-45"/>
              <a:t>used</a:t>
            </a:r>
            <a:r>
              <a:rPr dirty="0" spc="-215"/>
              <a:t> </a:t>
            </a:r>
            <a:r>
              <a:rPr dirty="0" spc="-30"/>
              <a:t>in</a:t>
            </a:r>
            <a:r>
              <a:rPr dirty="0" spc="-220"/>
              <a:t> </a:t>
            </a:r>
            <a:r>
              <a:rPr dirty="0" spc="-120"/>
              <a:t>a</a:t>
            </a:r>
            <a:r>
              <a:rPr dirty="0" spc="-215"/>
              <a:t> </a:t>
            </a:r>
            <a:r>
              <a:rPr dirty="0" spc="-55"/>
              <a:t>variety</a:t>
            </a:r>
            <a:r>
              <a:rPr dirty="0" spc="-215"/>
              <a:t> </a:t>
            </a:r>
            <a:r>
              <a:rPr dirty="0" spc="-25"/>
              <a:t>of </a:t>
            </a:r>
            <a:r>
              <a:rPr dirty="0" spc="-40"/>
              <a:t>applications,</a:t>
            </a:r>
            <a:r>
              <a:rPr dirty="0" spc="-190"/>
              <a:t> </a:t>
            </a:r>
            <a:r>
              <a:rPr dirty="0" spc="-30"/>
              <a:t>including</a:t>
            </a:r>
            <a:r>
              <a:rPr dirty="0" spc="-190"/>
              <a:t> </a:t>
            </a:r>
            <a:r>
              <a:rPr dirty="0" spc="-40"/>
              <a:t>feature</a:t>
            </a:r>
            <a:r>
              <a:rPr dirty="0" spc="-185"/>
              <a:t> </a:t>
            </a:r>
            <a:r>
              <a:rPr dirty="0" spc="-65"/>
              <a:t>films,</a:t>
            </a:r>
            <a:r>
              <a:rPr dirty="0" spc="-190"/>
              <a:t> </a:t>
            </a:r>
            <a:r>
              <a:rPr dirty="0" spc="-30"/>
              <a:t>television</a:t>
            </a:r>
            <a:r>
              <a:rPr dirty="0" spc="-185"/>
              <a:t> </a:t>
            </a:r>
            <a:r>
              <a:rPr dirty="0" spc="-20"/>
              <a:t>shows, </a:t>
            </a:r>
            <a:r>
              <a:rPr dirty="0" spc="-55"/>
              <a:t>documentaries,</a:t>
            </a:r>
            <a:r>
              <a:rPr dirty="0" spc="-200"/>
              <a:t> </a:t>
            </a:r>
            <a:r>
              <a:rPr dirty="0" spc="-60"/>
              <a:t>commercials,</a:t>
            </a:r>
            <a:r>
              <a:rPr dirty="0" spc="-195"/>
              <a:t> </a:t>
            </a:r>
            <a:r>
              <a:rPr dirty="0" spc="-50"/>
              <a:t>and</a:t>
            </a:r>
            <a:r>
              <a:rPr dirty="0" spc="-200"/>
              <a:t> </a:t>
            </a:r>
            <a:r>
              <a:rPr dirty="0" spc="-45"/>
              <a:t>music</a:t>
            </a:r>
            <a:r>
              <a:rPr dirty="0" spc="-195"/>
              <a:t> </a:t>
            </a:r>
            <a:r>
              <a:rPr dirty="0" spc="-65"/>
              <a:t>videos.</a:t>
            </a:r>
            <a:r>
              <a:rPr dirty="0" spc="-195"/>
              <a:t> </a:t>
            </a:r>
            <a:r>
              <a:rPr dirty="0" spc="-25"/>
              <a:t>The </a:t>
            </a:r>
            <a:r>
              <a:rPr dirty="0" spc="-55"/>
              <a:t>cinema</a:t>
            </a:r>
            <a:r>
              <a:rPr dirty="0" spc="-220"/>
              <a:t> </a:t>
            </a:r>
            <a:r>
              <a:rPr dirty="0" spc="-75"/>
              <a:t>cameras</a:t>
            </a:r>
            <a:r>
              <a:rPr dirty="0" spc="-215"/>
              <a:t> </a:t>
            </a:r>
            <a:r>
              <a:rPr dirty="0" spc="-100"/>
              <a:t>market</a:t>
            </a:r>
            <a:r>
              <a:rPr dirty="0" spc="-215"/>
              <a:t> </a:t>
            </a:r>
            <a:r>
              <a:rPr dirty="0" spc="-70"/>
              <a:t>has</a:t>
            </a:r>
            <a:r>
              <a:rPr dirty="0" spc="-215"/>
              <a:t> </a:t>
            </a:r>
            <a:r>
              <a:rPr dirty="0" spc="-40"/>
              <a:t>been</a:t>
            </a:r>
            <a:r>
              <a:rPr dirty="0" spc="-215"/>
              <a:t> </a:t>
            </a:r>
            <a:r>
              <a:rPr dirty="0" spc="-10"/>
              <a:t>experiencing </a:t>
            </a:r>
            <a:r>
              <a:rPr dirty="0" spc="-35"/>
              <a:t>significant</a:t>
            </a:r>
            <a:r>
              <a:rPr dirty="0" spc="-215"/>
              <a:t> </a:t>
            </a:r>
            <a:r>
              <a:rPr dirty="0" spc="-60"/>
              <a:t>growth</a:t>
            </a:r>
            <a:r>
              <a:rPr dirty="0" spc="-210"/>
              <a:t> </a:t>
            </a:r>
            <a:r>
              <a:rPr dirty="0" spc="-30"/>
              <a:t>in</a:t>
            </a:r>
            <a:r>
              <a:rPr dirty="0" spc="-210"/>
              <a:t> </a:t>
            </a:r>
            <a:r>
              <a:rPr dirty="0" spc="-25"/>
              <a:t>recent</a:t>
            </a:r>
            <a:r>
              <a:rPr dirty="0" spc="-215"/>
              <a:t> </a:t>
            </a:r>
            <a:r>
              <a:rPr dirty="0" spc="-80"/>
              <a:t>years</a:t>
            </a:r>
            <a:r>
              <a:rPr dirty="0" spc="-210"/>
              <a:t> </a:t>
            </a:r>
            <a:r>
              <a:rPr dirty="0" spc="-35"/>
              <a:t>due</a:t>
            </a:r>
            <a:r>
              <a:rPr dirty="0" spc="-210"/>
              <a:t> </a:t>
            </a:r>
            <a:r>
              <a:rPr dirty="0"/>
              <a:t>to</a:t>
            </a:r>
            <a:r>
              <a:rPr dirty="0" spc="-215"/>
              <a:t> </a:t>
            </a:r>
            <a:r>
              <a:rPr dirty="0" spc="-10"/>
              <a:t>cumulative </a:t>
            </a:r>
            <a:r>
              <a:rPr dirty="0" spc="-55"/>
              <a:t>demand</a:t>
            </a:r>
            <a:r>
              <a:rPr dirty="0" spc="-204"/>
              <a:t> </a:t>
            </a:r>
            <a:r>
              <a:rPr dirty="0"/>
              <a:t>for</a:t>
            </a:r>
            <a:r>
              <a:rPr dirty="0" spc="-204"/>
              <a:t> </a:t>
            </a:r>
            <a:r>
              <a:rPr dirty="0" spc="-100"/>
              <a:t>high-</a:t>
            </a:r>
            <a:r>
              <a:rPr dirty="0" spc="-30"/>
              <a:t>quality</a:t>
            </a:r>
            <a:r>
              <a:rPr dirty="0" spc="-204"/>
              <a:t> </a:t>
            </a:r>
            <a:r>
              <a:rPr dirty="0" spc="-25"/>
              <a:t>video</a:t>
            </a:r>
            <a:r>
              <a:rPr dirty="0" spc="-204"/>
              <a:t> </a:t>
            </a:r>
            <a:r>
              <a:rPr dirty="0" spc="-10"/>
              <a:t>content</a:t>
            </a:r>
            <a:r>
              <a:rPr dirty="0" spc="-204"/>
              <a:t> </a:t>
            </a:r>
            <a:r>
              <a:rPr dirty="0" spc="-40"/>
              <a:t>across</a:t>
            </a:r>
            <a:r>
              <a:rPr dirty="0" spc="-204"/>
              <a:t> </a:t>
            </a:r>
            <a:r>
              <a:rPr dirty="0" spc="-10"/>
              <a:t>various </a:t>
            </a:r>
            <a:r>
              <a:rPr dirty="0" spc="-55"/>
              <a:t>industries.</a:t>
            </a:r>
            <a:r>
              <a:rPr dirty="0" spc="-185"/>
              <a:t> </a:t>
            </a:r>
            <a:r>
              <a:rPr dirty="0" spc="-35"/>
              <a:t>Additionally,</a:t>
            </a:r>
            <a:r>
              <a:rPr dirty="0" spc="-185"/>
              <a:t> </a:t>
            </a:r>
            <a:r>
              <a:rPr dirty="0" spc="-75"/>
              <a:t>camera</a:t>
            </a:r>
            <a:r>
              <a:rPr dirty="0" spc="-185"/>
              <a:t> </a:t>
            </a:r>
            <a:r>
              <a:rPr dirty="0" spc="-50"/>
              <a:t>manufacturers</a:t>
            </a:r>
            <a:r>
              <a:rPr dirty="0" spc="-180"/>
              <a:t> </a:t>
            </a:r>
            <a:r>
              <a:rPr dirty="0" spc="-25"/>
              <a:t>are constantly</a:t>
            </a:r>
            <a:r>
              <a:rPr dirty="0" spc="-190"/>
              <a:t> </a:t>
            </a:r>
            <a:r>
              <a:rPr dirty="0" spc="-55"/>
              <a:t>innovating</a:t>
            </a:r>
            <a:r>
              <a:rPr dirty="0" spc="-185"/>
              <a:t> </a:t>
            </a:r>
            <a:r>
              <a:rPr dirty="0" spc="-50"/>
              <a:t>and</a:t>
            </a:r>
            <a:r>
              <a:rPr dirty="0" spc="-185"/>
              <a:t> </a:t>
            </a:r>
            <a:r>
              <a:rPr dirty="0" spc="-30"/>
              <a:t>introducing</a:t>
            </a:r>
            <a:r>
              <a:rPr dirty="0" spc="-185"/>
              <a:t> </a:t>
            </a:r>
            <a:r>
              <a:rPr dirty="0" spc="-70"/>
              <a:t>new</a:t>
            </a:r>
            <a:r>
              <a:rPr dirty="0" spc="-185"/>
              <a:t> </a:t>
            </a:r>
            <a:r>
              <a:rPr dirty="0" spc="-10"/>
              <a:t>features </a:t>
            </a:r>
            <a:r>
              <a:rPr dirty="0" spc="-50"/>
              <a:t>and</a:t>
            </a:r>
            <a:r>
              <a:rPr dirty="0" spc="-210"/>
              <a:t> </a:t>
            </a:r>
            <a:r>
              <a:rPr dirty="0" spc="-30"/>
              <a:t>technologies</a:t>
            </a:r>
            <a:r>
              <a:rPr dirty="0" spc="-204"/>
              <a:t> </a:t>
            </a:r>
            <a:r>
              <a:rPr dirty="0"/>
              <a:t>to</a:t>
            </a:r>
            <a:r>
              <a:rPr dirty="0" spc="-204"/>
              <a:t> </a:t>
            </a:r>
            <a:r>
              <a:rPr dirty="0" spc="-50"/>
              <a:t>improve</a:t>
            </a:r>
            <a:r>
              <a:rPr dirty="0" spc="-204"/>
              <a:t> </a:t>
            </a:r>
            <a:r>
              <a:rPr dirty="0" spc="-30"/>
              <a:t>the</a:t>
            </a:r>
            <a:r>
              <a:rPr dirty="0" spc="-210"/>
              <a:t> </a:t>
            </a:r>
            <a:r>
              <a:rPr dirty="0" spc="-30"/>
              <a:t>quality</a:t>
            </a:r>
            <a:r>
              <a:rPr dirty="0" spc="-204"/>
              <a:t> </a:t>
            </a:r>
            <a:r>
              <a:rPr dirty="0" spc="-25"/>
              <a:t>and </a:t>
            </a:r>
            <a:r>
              <a:rPr dirty="0" spc="-10"/>
              <a:t>functionality</a:t>
            </a:r>
            <a:r>
              <a:rPr dirty="0" spc="-220"/>
              <a:t> </a:t>
            </a:r>
            <a:r>
              <a:rPr dirty="0"/>
              <a:t>of</a:t>
            </a:r>
            <a:r>
              <a:rPr dirty="0" spc="-220"/>
              <a:t> </a:t>
            </a:r>
            <a:r>
              <a:rPr dirty="0" spc="-55"/>
              <a:t>cinema</a:t>
            </a:r>
            <a:r>
              <a:rPr dirty="0" spc="-215"/>
              <a:t> </a:t>
            </a:r>
            <a:r>
              <a:rPr dirty="0" spc="-95"/>
              <a:t>cameras.</a:t>
            </a:r>
            <a:r>
              <a:rPr dirty="0" spc="-220"/>
              <a:t> </a:t>
            </a:r>
            <a:r>
              <a:rPr dirty="0" spc="-60"/>
              <a:t>This</a:t>
            </a:r>
            <a:r>
              <a:rPr dirty="0" spc="-215"/>
              <a:t> </a:t>
            </a:r>
            <a:r>
              <a:rPr dirty="0" spc="-70"/>
              <a:t>has</a:t>
            </a:r>
            <a:r>
              <a:rPr dirty="0" spc="-220"/>
              <a:t> </a:t>
            </a:r>
            <a:r>
              <a:rPr dirty="0"/>
              <a:t>led</a:t>
            </a:r>
            <a:r>
              <a:rPr dirty="0" spc="-215"/>
              <a:t> </a:t>
            </a:r>
            <a:r>
              <a:rPr dirty="0"/>
              <a:t>to</a:t>
            </a:r>
            <a:r>
              <a:rPr dirty="0" spc="-220"/>
              <a:t> </a:t>
            </a:r>
            <a:r>
              <a:rPr dirty="0" spc="-25"/>
              <a:t>an </a:t>
            </a:r>
            <a:r>
              <a:rPr dirty="0" spc="-50"/>
              <a:t>increase</a:t>
            </a:r>
            <a:r>
              <a:rPr dirty="0" spc="-220"/>
              <a:t> </a:t>
            </a:r>
            <a:r>
              <a:rPr dirty="0" spc="-30"/>
              <a:t>in</a:t>
            </a:r>
            <a:r>
              <a:rPr dirty="0" spc="-215"/>
              <a:t> </a:t>
            </a:r>
            <a:r>
              <a:rPr dirty="0" spc="-55"/>
              <a:t>demand</a:t>
            </a:r>
            <a:r>
              <a:rPr dirty="0" spc="-215"/>
              <a:t> </a:t>
            </a:r>
            <a:r>
              <a:rPr dirty="0"/>
              <a:t>for</a:t>
            </a:r>
            <a:r>
              <a:rPr dirty="0" spc="-215"/>
              <a:t> </a:t>
            </a:r>
            <a:r>
              <a:rPr dirty="0" spc="-65"/>
              <a:t>newer</a:t>
            </a:r>
            <a:r>
              <a:rPr dirty="0" spc="-215"/>
              <a:t> </a:t>
            </a:r>
            <a:r>
              <a:rPr dirty="0" spc="-50"/>
              <a:t>and</a:t>
            </a:r>
            <a:r>
              <a:rPr dirty="0" spc="-215"/>
              <a:t> </a:t>
            </a:r>
            <a:r>
              <a:rPr dirty="0" spc="-65"/>
              <a:t>more</a:t>
            </a:r>
            <a:r>
              <a:rPr dirty="0" spc="-215"/>
              <a:t> </a:t>
            </a:r>
            <a:r>
              <a:rPr dirty="0" spc="-10"/>
              <a:t>advanced </a:t>
            </a:r>
            <a:r>
              <a:rPr dirty="0" spc="-75"/>
              <a:t>camera</a:t>
            </a:r>
            <a:r>
              <a:rPr dirty="0" spc="-204"/>
              <a:t> </a:t>
            </a:r>
            <a:r>
              <a:rPr dirty="0" spc="-10"/>
              <a:t>models.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0016642" y="2827882"/>
            <a:ext cx="7640955" cy="2313305"/>
            <a:chOff x="10016642" y="2827882"/>
            <a:chExt cx="7640955" cy="2313305"/>
          </a:xfrm>
        </p:grpSpPr>
        <p:sp>
          <p:nvSpPr>
            <p:cNvPr id="4" name="object 4" descr=""/>
            <p:cNvSpPr/>
            <p:nvPr/>
          </p:nvSpPr>
          <p:spPr>
            <a:xfrm>
              <a:off x="10016642" y="2827882"/>
              <a:ext cx="7640955" cy="2313305"/>
            </a:xfrm>
            <a:custGeom>
              <a:avLst/>
              <a:gdLst/>
              <a:ahLst/>
              <a:cxnLst/>
              <a:rect l="l" t="t" r="r" b="b"/>
              <a:pathLst>
                <a:path w="7640955" h="2313304">
                  <a:moveTo>
                    <a:pt x="6687975" y="2313114"/>
                  </a:moveTo>
                  <a:lnTo>
                    <a:pt x="952384" y="2313114"/>
                  </a:lnTo>
                  <a:lnTo>
                    <a:pt x="902129" y="2311786"/>
                  </a:lnTo>
                  <a:lnTo>
                    <a:pt x="852129" y="2307817"/>
                  </a:lnTo>
                  <a:lnTo>
                    <a:pt x="802595" y="2301250"/>
                  </a:lnTo>
                  <a:lnTo>
                    <a:pt x="753620" y="2292125"/>
                  </a:lnTo>
                  <a:lnTo>
                    <a:pt x="705300" y="2280480"/>
                  </a:lnTo>
                  <a:lnTo>
                    <a:pt x="657729" y="2266356"/>
                  </a:lnTo>
                  <a:lnTo>
                    <a:pt x="611002" y="2249791"/>
                  </a:lnTo>
                  <a:lnTo>
                    <a:pt x="565215" y="2230825"/>
                  </a:lnTo>
                  <a:lnTo>
                    <a:pt x="520461" y="2209497"/>
                  </a:lnTo>
                  <a:lnTo>
                    <a:pt x="476835" y="2185847"/>
                  </a:lnTo>
                  <a:lnTo>
                    <a:pt x="434433" y="2159913"/>
                  </a:lnTo>
                  <a:lnTo>
                    <a:pt x="393349" y="2131736"/>
                  </a:lnTo>
                  <a:lnTo>
                    <a:pt x="353677" y="2101354"/>
                  </a:lnTo>
                  <a:lnTo>
                    <a:pt x="315514" y="2068807"/>
                  </a:lnTo>
                  <a:lnTo>
                    <a:pt x="278952" y="2034134"/>
                  </a:lnTo>
                  <a:lnTo>
                    <a:pt x="244280" y="1997573"/>
                  </a:lnTo>
                  <a:lnTo>
                    <a:pt x="211734" y="1959410"/>
                  </a:lnTo>
                  <a:lnTo>
                    <a:pt x="181354" y="1919741"/>
                  </a:lnTo>
                  <a:lnTo>
                    <a:pt x="153179" y="1878659"/>
                  </a:lnTo>
                  <a:lnTo>
                    <a:pt x="127248" y="1836259"/>
                  </a:lnTo>
                  <a:lnTo>
                    <a:pt x="103600" y="1792636"/>
                  </a:lnTo>
                  <a:lnTo>
                    <a:pt x="82275" y="1747885"/>
                  </a:lnTo>
                  <a:lnTo>
                    <a:pt x="63312" y="1702101"/>
                  </a:lnTo>
                  <a:lnTo>
                    <a:pt x="46750" y="1655377"/>
                  </a:lnTo>
                  <a:lnTo>
                    <a:pt x="32629" y="1607809"/>
                  </a:lnTo>
                  <a:lnTo>
                    <a:pt x="20987" y="1559492"/>
                  </a:lnTo>
                  <a:lnTo>
                    <a:pt x="11864" y="1510519"/>
                  </a:lnTo>
                  <a:lnTo>
                    <a:pt x="5298" y="1460986"/>
                  </a:lnTo>
                  <a:lnTo>
                    <a:pt x="1331" y="1410987"/>
                  </a:lnTo>
                  <a:lnTo>
                    <a:pt x="0" y="1360626"/>
                  </a:lnTo>
                  <a:lnTo>
                    <a:pt x="0" y="952482"/>
                  </a:lnTo>
                  <a:lnTo>
                    <a:pt x="1331" y="902121"/>
                  </a:lnTo>
                  <a:lnTo>
                    <a:pt x="5298" y="852122"/>
                  </a:lnTo>
                  <a:lnTo>
                    <a:pt x="11864" y="802589"/>
                  </a:lnTo>
                  <a:lnTo>
                    <a:pt x="20987" y="753616"/>
                  </a:lnTo>
                  <a:lnTo>
                    <a:pt x="32629" y="705299"/>
                  </a:lnTo>
                  <a:lnTo>
                    <a:pt x="46750" y="657731"/>
                  </a:lnTo>
                  <a:lnTo>
                    <a:pt x="63312" y="611007"/>
                  </a:lnTo>
                  <a:lnTo>
                    <a:pt x="82275" y="565222"/>
                  </a:lnTo>
                  <a:lnTo>
                    <a:pt x="103600" y="520471"/>
                  </a:lnTo>
                  <a:lnTo>
                    <a:pt x="127248" y="476849"/>
                  </a:lnTo>
                  <a:lnTo>
                    <a:pt x="153179" y="434449"/>
                  </a:lnTo>
                  <a:lnTo>
                    <a:pt x="181354" y="393367"/>
                  </a:lnTo>
                  <a:lnTo>
                    <a:pt x="211734" y="353697"/>
                  </a:lnTo>
                  <a:lnTo>
                    <a:pt x="244280" y="315535"/>
                  </a:lnTo>
                  <a:lnTo>
                    <a:pt x="278952" y="278974"/>
                  </a:lnTo>
                  <a:lnTo>
                    <a:pt x="315514" y="244299"/>
                  </a:lnTo>
                  <a:lnTo>
                    <a:pt x="353677" y="211752"/>
                  </a:lnTo>
                  <a:lnTo>
                    <a:pt x="393349" y="181370"/>
                  </a:lnTo>
                  <a:lnTo>
                    <a:pt x="434433" y="153192"/>
                  </a:lnTo>
                  <a:lnTo>
                    <a:pt x="476835" y="127260"/>
                  </a:lnTo>
                  <a:lnTo>
                    <a:pt x="520461" y="103610"/>
                  </a:lnTo>
                  <a:lnTo>
                    <a:pt x="565215" y="82283"/>
                  </a:lnTo>
                  <a:lnTo>
                    <a:pt x="611002" y="63319"/>
                  </a:lnTo>
                  <a:lnTo>
                    <a:pt x="657729" y="46755"/>
                  </a:lnTo>
                  <a:lnTo>
                    <a:pt x="705300" y="32632"/>
                  </a:lnTo>
                  <a:lnTo>
                    <a:pt x="753620" y="20989"/>
                  </a:lnTo>
                  <a:lnTo>
                    <a:pt x="802595" y="11865"/>
                  </a:lnTo>
                  <a:lnTo>
                    <a:pt x="852129" y="5299"/>
                  </a:lnTo>
                  <a:lnTo>
                    <a:pt x="902129" y="1331"/>
                  </a:lnTo>
                  <a:lnTo>
                    <a:pt x="952497" y="0"/>
                  </a:lnTo>
                  <a:lnTo>
                    <a:pt x="6687862" y="0"/>
                  </a:lnTo>
                  <a:lnTo>
                    <a:pt x="6738230" y="1331"/>
                  </a:lnTo>
                  <a:lnTo>
                    <a:pt x="6788228" y="5299"/>
                  </a:lnTo>
                  <a:lnTo>
                    <a:pt x="6837761" y="11865"/>
                  </a:lnTo>
                  <a:lnTo>
                    <a:pt x="6886734" y="20989"/>
                  </a:lnTo>
                  <a:lnTo>
                    <a:pt x="6935052" y="32632"/>
                  </a:lnTo>
                  <a:lnTo>
                    <a:pt x="6982619" y="46755"/>
                  </a:lnTo>
                  <a:lnTo>
                    <a:pt x="7029343" y="63319"/>
                  </a:lnTo>
                  <a:lnTo>
                    <a:pt x="7075128" y="82283"/>
                  </a:lnTo>
                  <a:lnTo>
                    <a:pt x="7119879" y="103610"/>
                  </a:lnTo>
                  <a:lnTo>
                    <a:pt x="7163501" y="127260"/>
                  </a:lnTo>
                  <a:lnTo>
                    <a:pt x="7205901" y="153192"/>
                  </a:lnTo>
                  <a:lnTo>
                    <a:pt x="7246983" y="181370"/>
                  </a:lnTo>
                  <a:lnTo>
                    <a:pt x="7286653" y="211752"/>
                  </a:lnTo>
                  <a:lnTo>
                    <a:pt x="7324815" y="244299"/>
                  </a:lnTo>
                  <a:lnTo>
                    <a:pt x="7361376" y="278974"/>
                  </a:lnTo>
                  <a:lnTo>
                    <a:pt x="7396049" y="315535"/>
                  </a:lnTo>
                  <a:lnTo>
                    <a:pt x="7428596" y="353697"/>
                  </a:lnTo>
                  <a:lnTo>
                    <a:pt x="7458978" y="393367"/>
                  </a:lnTo>
                  <a:lnTo>
                    <a:pt x="7487155" y="434449"/>
                  </a:lnTo>
                  <a:lnTo>
                    <a:pt x="7513089" y="476849"/>
                  </a:lnTo>
                  <a:lnTo>
                    <a:pt x="7536739" y="520471"/>
                  </a:lnTo>
                  <a:lnTo>
                    <a:pt x="7558067" y="565222"/>
                  </a:lnTo>
                  <a:lnTo>
                    <a:pt x="7577033" y="611007"/>
                  </a:lnTo>
                  <a:lnTo>
                    <a:pt x="7593598" y="657731"/>
                  </a:lnTo>
                  <a:lnTo>
                    <a:pt x="7607723" y="705299"/>
                  </a:lnTo>
                  <a:lnTo>
                    <a:pt x="7619367" y="753616"/>
                  </a:lnTo>
                  <a:lnTo>
                    <a:pt x="7628492" y="802589"/>
                  </a:lnTo>
                  <a:lnTo>
                    <a:pt x="7635059" y="852122"/>
                  </a:lnTo>
                  <a:lnTo>
                    <a:pt x="7639028" y="902121"/>
                  </a:lnTo>
                  <a:lnTo>
                    <a:pt x="7640360" y="952482"/>
                  </a:lnTo>
                  <a:lnTo>
                    <a:pt x="7640360" y="1360626"/>
                  </a:lnTo>
                  <a:lnTo>
                    <a:pt x="7639028" y="1410987"/>
                  </a:lnTo>
                  <a:lnTo>
                    <a:pt x="7635059" y="1460986"/>
                  </a:lnTo>
                  <a:lnTo>
                    <a:pt x="7628492" y="1510519"/>
                  </a:lnTo>
                  <a:lnTo>
                    <a:pt x="7619367" y="1559492"/>
                  </a:lnTo>
                  <a:lnTo>
                    <a:pt x="7607723" y="1607809"/>
                  </a:lnTo>
                  <a:lnTo>
                    <a:pt x="7593598" y="1655377"/>
                  </a:lnTo>
                  <a:lnTo>
                    <a:pt x="7577033" y="1702101"/>
                  </a:lnTo>
                  <a:lnTo>
                    <a:pt x="7558067" y="1747885"/>
                  </a:lnTo>
                  <a:lnTo>
                    <a:pt x="7536739" y="1792636"/>
                  </a:lnTo>
                  <a:lnTo>
                    <a:pt x="7513089" y="1836259"/>
                  </a:lnTo>
                  <a:lnTo>
                    <a:pt x="7487155" y="1878659"/>
                  </a:lnTo>
                  <a:lnTo>
                    <a:pt x="7458978" y="1919741"/>
                  </a:lnTo>
                  <a:lnTo>
                    <a:pt x="7428596" y="1959410"/>
                  </a:lnTo>
                  <a:lnTo>
                    <a:pt x="7396049" y="1997573"/>
                  </a:lnTo>
                  <a:lnTo>
                    <a:pt x="7361376" y="2034134"/>
                  </a:lnTo>
                  <a:lnTo>
                    <a:pt x="7324815" y="2068807"/>
                  </a:lnTo>
                  <a:lnTo>
                    <a:pt x="7286653" y="2101354"/>
                  </a:lnTo>
                  <a:lnTo>
                    <a:pt x="7246983" y="2131736"/>
                  </a:lnTo>
                  <a:lnTo>
                    <a:pt x="7205901" y="2159913"/>
                  </a:lnTo>
                  <a:lnTo>
                    <a:pt x="7163501" y="2185847"/>
                  </a:lnTo>
                  <a:lnTo>
                    <a:pt x="7119879" y="2209497"/>
                  </a:lnTo>
                  <a:lnTo>
                    <a:pt x="7075128" y="2230825"/>
                  </a:lnTo>
                  <a:lnTo>
                    <a:pt x="7029343" y="2249791"/>
                  </a:lnTo>
                  <a:lnTo>
                    <a:pt x="6982619" y="2266356"/>
                  </a:lnTo>
                  <a:lnTo>
                    <a:pt x="6935052" y="2280480"/>
                  </a:lnTo>
                  <a:lnTo>
                    <a:pt x="6886734" y="2292125"/>
                  </a:lnTo>
                  <a:lnTo>
                    <a:pt x="6837761" y="2301250"/>
                  </a:lnTo>
                  <a:lnTo>
                    <a:pt x="6788228" y="2307817"/>
                  </a:lnTo>
                  <a:lnTo>
                    <a:pt x="6738230" y="2311786"/>
                  </a:lnTo>
                  <a:lnTo>
                    <a:pt x="6687975" y="2313114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31134" y="3112099"/>
              <a:ext cx="1866899" cy="18668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287655" y="3037502"/>
              <a:ext cx="1838960" cy="1838960"/>
            </a:xfrm>
            <a:custGeom>
              <a:avLst/>
              <a:gdLst/>
              <a:ahLst/>
              <a:cxnLst/>
              <a:rect l="l" t="t" r="r" b="b"/>
              <a:pathLst>
                <a:path w="1838959" h="1838960">
                  <a:moveTo>
                    <a:pt x="919322" y="1838687"/>
                  </a:moveTo>
                  <a:lnTo>
                    <a:pt x="870497" y="1837413"/>
                  </a:lnTo>
                  <a:lnTo>
                    <a:pt x="822336" y="1833632"/>
                  </a:lnTo>
                  <a:lnTo>
                    <a:pt x="774902" y="1827409"/>
                  </a:lnTo>
                  <a:lnTo>
                    <a:pt x="728259" y="1818806"/>
                  </a:lnTo>
                  <a:lnTo>
                    <a:pt x="682470" y="1807888"/>
                  </a:lnTo>
                  <a:lnTo>
                    <a:pt x="637599" y="1794717"/>
                  </a:lnTo>
                  <a:lnTo>
                    <a:pt x="593709" y="1779358"/>
                  </a:lnTo>
                  <a:lnTo>
                    <a:pt x="550865" y="1761874"/>
                  </a:lnTo>
                  <a:lnTo>
                    <a:pt x="509129" y="1742328"/>
                  </a:lnTo>
                  <a:lnTo>
                    <a:pt x="468565" y="1720785"/>
                  </a:lnTo>
                  <a:lnTo>
                    <a:pt x="429236" y="1697307"/>
                  </a:lnTo>
                  <a:lnTo>
                    <a:pt x="391207" y="1671957"/>
                  </a:lnTo>
                  <a:lnTo>
                    <a:pt x="354540" y="1644801"/>
                  </a:lnTo>
                  <a:lnTo>
                    <a:pt x="319300" y="1615901"/>
                  </a:lnTo>
                  <a:lnTo>
                    <a:pt x="285549" y="1585320"/>
                  </a:lnTo>
                  <a:lnTo>
                    <a:pt x="253352" y="1553122"/>
                  </a:lnTo>
                  <a:lnTo>
                    <a:pt x="222771" y="1519372"/>
                  </a:lnTo>
                  <a:lnTo>
                    <a:pt x="193870" y="1484131"/>
                  </a:lnTo>
                  <a:lnTo>
                    <a:pt x="166714" y="1447464"/>
                  </a:lnTo>
                  <a:lnTo>
                    <a:pt x="141365" y="1409435"/>
                  </a:lnTo>
                  <a:lnTo>
                    <a:pt x="117887" y="1370107"/>
                  </a:lnTo>
                  <a:lnTo>
                    <a:pt x="96343" y="1329543"/>
                  </a:lnTo>
                  <a:lnTo>
                    <a:pt x="76797" y="1287807"/>
                  </a:lnTo>
                  <a:lnTo>
                    <a:pt x="59313" y="1244962"/>
                  </a:lnTo>
                  <a:lnTo>
                    <a:pt x="43954" y="1201073"/>
                  </a:lnTo>
                  <a:lnTo>
                    <a:pt x="30784" y="1156202"/>
                  </a:lnTo>
                  <a:lnTo>
                    <a:pt x="19865" y="1110413"/>
                  </a:lnTo>
                  <a:lnTo>
                    <a:pt x="11263" y="1063770"/>
                  </a:lnTo>
                  <a:lnTo>
                    <a:pt x="5039" y="1016336"/>
                  </a:lnTo>
                  <a:lnTo>
                    <a:pt x="1259" y="968174"/>
                  </a:lnTo>
                  <a:lnTo>
                    <a:pt x="0" y="919933"/>
                  </a:lnTo>
                  <a:lnTo>
                    <a:pt x="0" y="918766"/>
                  </a:lnTo>
                  <a:lnTo>
                    <a:pt x="1259" y="870524"/>
                  </a:lnTo>
                  <a:lnTo>
                    <a:pt x="5039" y="822363"/>
                  </a:lnTo>
                  <a:lnTo>
                    <a:pt x="11263" y="774929"/>
                  </a:lnTo>
                  <a:lnTo>
                    <a:pt x="19865" y="728285"/>
                  </a:lnTo>
                  <a:lnTo>
                    <a:pt x="30784" y="682496"/>
                  </a:lnTo>
                  <a:lnTo>
                    <a:pt x="43954" y="637625"/>
                  </a:lnTo>
                  <a:lnTo>
                    <a:pt x="59313" y="593735"/>
                  </a:lnTo>
                  <a:lnTo>
                    <a:pt x="76797" y="550890"/>
                  </a:lnTo>
                  <a:lnTo>
                    <a:pt x="96343" y="509154"/>
                  </a:lnTo>
                  <a:lnTo>
                    <a:pt x="117887" y="468589"/>
                  </a:lnTo>
                  <a:lnTo>
                    <a:pt x="141365" y="429260"/>
                  </a:lnTo>
                  <a:lnTo>
                    <a:pt x="166714" y="391230"/>
                  </a:lnTo>
                  <a:lnTo>
                    <a:pt x="193870" y="354563"/>
                  </a:lnTo>
                  <a:lnTo>
                    <a:pt x="222771" y="319322"/>
                  </a:lnTo>
                  <a:lnTo>
                    <a:pt x="253352" y="285571"/>
                  </a:lnTo>
                  <a:lnTo>
                    <a:pt x="285549" y="253373"/>
                  </a:lnTo>
                  <a:lnTo>
                    <a:pt x="319300" y="222791"/>
                  </a:lnTo>
                  <a:lnTo>
                    <a:pt x="354540" y="193890"/>
                  </a:lnTo>
                  <a:lnTo>
                    <a:pt x="391207" y="166733"/>
                  </a:lnTo>
                  <a:lnTo>
                    <a:pt x="429236" y="141384"/>
                  </a:lnTo>
                  <a:lnTo>
                    <a:pt x="468565" y="117905"/>
                  </a:lnTo>
                  <a:lnTo>
                    <a:pt x="509129" y="96361"/>
                  </a:lnTo>
                  <a:lnTo>
                    <a:pt x="550865" y="76814"/>
                  </a:lnTo>
                  <a:lnTo>
                    <a:pt x="593709" y="59330"/>
                  </a:lnTo>
                  <a:lnTo>
                    <a:pt x="637599" y="43970"/>
                  </a:lnTo>
                  <a:lnTo>
                    <a:pt x="682470" y="30800"/>
                  </a:lnTo>
                  <a:lnTo>
                    <a:pt x="728259" y="19881"/>
                  </a:lnTo>
                  <a:lnTo>
                    <a:pt x="774902" y="11278"/>
                  </a:lnTo>
                  <a:lnTo>
                    <a:pt x="822336" y="5055"/>
                  </a:lnTo>
                  <a:lnTo>
                    <a:pt x="870497" y="1274"/>
                  </a:lnTo>
                  <a:lnTo>
                    <a:pt x="919319" y="0"/>
                  </a:lnTo>
                  <a:lnTo>
                    <a:pt x="968147" y="1274"/>
                  </a:lnTo>
                  <a:lnTo>
                    <a:pt x="1016309" y="5055"/>
                  </a:lnTo>
                  <a:lnTo>
                    <a:pt x="1063743" y="11278"/>
                  </a:lnTo>
                  <a:lnTo>
                    <a:pt x="1110387" y="19881"/>
                  </a:lnTo>
                  <a:lnTo>
                    <a:pt x="1156176" y="30800"/>
                  </a:lnTo>
                  <a:lnTo>
                    <a:pt x="1201048" y="43970"/>
                  </a:lnTo>
                  <a:lnTo>
                    <a:pt x="1244939" y="59330"/>
                  </a:lnTo>
                  <a:lnTo>
                    <a:pt x="1287784" y="76814"/>
                  </a:lnTo>
                  <a:lnTo>
                    <a:pt x="1329522" y="96361"/>
                  </a:lnTo>
                  <a:lnTo>
                    <a:pt x="1370087" y="117905"/>
                  </a:lnTo>
                  <a:lnTo>
                    <a:pt x="1409417" y="141384"/>
                  </a:lnTo>
                  <a:lnTo>
                    <a:pt x="1447447" y="166733"/>
                  </a:lnTo>
                  <a:lnTo>
                    <a:pt x="1484115" y="193890"/>
                  </a:lnTo>
                  <a:lnTo>
                    <a:pt x="1519357" y="222791"/>
                  </a:lnTo>
                  <a:lnTo>
                    <a:pt x="1553109" y="253373"/>
                  </a:lnTo>
                  <a:lnTo>
                    <a:pt x="1585308" y="285571"/>
                  </a:lnTo>
                  <a:lnTo>
                    <a:pt x="1615891" y="319322"/>
                  </a:lnTo>
                  <a:lnTo>
                    <a:pt x="1644792" y="354563"/>
                  </a:lnTo>
                  <a:lnTo>
                    <a:pt x="1671950" y="391230"/>
                  </a:lnTo>
                  <a:lnTo>
                    <a:pt x="1697301" y="429260"/>
                  </a:lnTo>
                  <a:lnTo>
                    <a:pt x="1720780" y="468589"/>
                  </a:lnTo>
                  <a:lnTo>
                    <a:pt x="1742325" y="509154"/>
                  </a:lnTo>
                  <a:lnTo>
                    <a:pt x="1761872" y="550890"/>
                  </a:lnTo>
                  <a:lnTo>
                    <a:pt x="1779357" y="593735"/>
                  </a:lnTo>
                  <a:lnTo>
                    <a:pt x="1794718" y="637625"/>
                  </a:lnTo>
                  <a:lnTo>
                    <a:pt x="1807889" y="682496"/>
                  </a:lnTo>
                  <a:lnTo>
                    <a:pt x="1818808" y="728285"/>
                  </a:lnTo>
                  <a:lnTo>
                    <a:pt x="1827411" y="774929"/>
                  </a:lnTo>
                  <a:lnTo>
                    <a:pt x="1833635" y="822363"/>
                  </a:lnTo>
                  <a:lnTo>
                    <a:pt x="1837416" y="870524"/>
                  </a:lnTo>
                  <a:lnTo>
                    <a:pt x="1838675" y="918766"/>
                  </a:lnTo>
                  <a:lnTo>
                    <a:pt x="1838675" y="919933"/>
                  </a:lnTo>
                  <a:lnTo>
                    <a:pt x="1837416" y="968174"/>
                  </a:lnTo>
                  <a:lnTo>
                    <a:pt x="1833635" y="1016336"/>
                  </a:lnTo>
                  <a:lnTo>
                    <a:pt x="1827411" y="1063770"/>
                  </a:lnTo>
                  <a:lnTo>
                    <a:pt x="1818808" y="1110413"/>
                  </a:lnTo>
                  <a:lnTo>
                    <a:pt x="1807889" y="1156202"/>
                  </a:lnTo>
                  <a:lnTo>
                    <a:pt x="1794718" y="1201073"/>
                  </a:lnTo>
                  <a:lnTo>
                    <a:pt x="1779357" y="1244962"/>
                  </a:lnTo>
                  <a:lnTo>
                    <a:pt x="1761872" y="1287807"/>
                  </a:lnTo>
                  <a:lnTo>
                    <a:pt x="1742325" y="1329543"/>
                  </a:lnTo>
                  <a:lnTo>
                    <a:pt x="1720780" y="1370107"/>
                  </a:lnTo>
                  <a:lnTo>
                    <a:pt x="1697301" y="1409435"/>
                  </a:lnTo>
                  <a:lnTo>
                    <a:pt x="1671950" y="1447464"/>
                  </a:lnTo>
                  <a:lnTo>
                    <a:pt x="1644792" y="1484131"/>
                  </a:lnTo>
                  <a:lnTo>
                    <a:pt x="1615891" y="1519372"/>
                  </a:lnTo>
                  <a:lnTo>
                    <a:pt x="1585308" y="1553122"/>
                  </a:lnTo>
                  <a:lnTo>
                    <a:pt x="1553109" y="1585320"/>
                  </a:lnTo>
                  <a:lnTo>
                    <a:pt x="1519357" y="1615901"/>
                  </a:lnTo>
                  <a:lnTo>
                    <a:pt x="1484115" y="1644801"/>
                  </a:lnTo>
                  <a:lnTo>
                    <a:pt x="1447447" y="1671957"/>
                  </a:lnTo>
                  <a:lnTo>
                    <a:pt x="1409417" y="1697307"/>
                  </a:lnTo>
                  <a:lnTo>
                    <a:pt x="1370087" y="1720785"/>
                  </a:lnTo>
                  <a:lnTo>
                    <a:pt x="1329522" y="1742328"/>
                  </a:lnTo>
                  <a:lnTo>
                    <a:pt x="1287784" y="1761874"/>
                  </a:lnTo>
                  <a:lnTo>
                    <a:pt x="1244939" y="1779358"/>
                  </a:lnTo>
                  <a:lnTo>
                    <a:pt x="1201048" y="1794717"/>
                  </a:lnTo>
                  <a:lnTo>
                    <a:pt x="1156176" y="1807888"/>
                  </a:lnTo>
                  <a:lnTo>
                    <a:pt x="1110387" y="1818806"/>
                  </a:lnTo>
                  <a:lnTo>
                    <a:pt x="1063743" y="1827409"/>
                  </a:lnTo>
                  <a:lnTo>
                    <a:pt x="1016309" y="1833632"/>
                  </a:lnTo>
                  <a:lnTo>
                    <a:pt x="968147" y="1837413"/>
                  </a:lnTo>
                  <a:lnTo>
                    <a:pt x="919322" y="18386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8000" cy="1205230"/>
          </a:xfrm>
          <a:custGeom>
            <a:avLst/>
            <a:gdLst/>
            <a:ahLst/>
            <a:cxnLst/>
            <a:rect l="l" t="t" r="r" b="b"/>
            <a:pathLst>
              <a:path w="18288000" h="1205230">
                <a:moveTo>
                  <a:pt x="0" y="1205076"/>
                </a:moveTo>
                <a:lnTo>
                  <a:pt x="0" y="0"/>
                </a:lnTo>
                <a:lnTo>
                  <a:pt x="18287570" y="0"/>
                </a:lnTo>
                <a:lnTo>
                  <a:pt x="18287570" y="1205076"/>
                </a:lnTo>
                <a:lnTo>
                  <a:pt x="0" y="1205076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10016642" y="5500816"/>
            <a:ext cx="7640955" cy="2313305"/>
            <a:chOff x="10016642" y="5500816"/>
            <a:chExt cx="7640955" cy="2313305"/>
          </a:xfrm>
        </p:grpSpPr>
        <p:sp>
          <p:nvSpPr>
            <p:cNvPr id="9" name="object 9" descr=""/>
            <p:cNvSpPr/>
            <p:nvPr/>
          </p:nvSpPr>
          <p:spPr>
            <a:xfrm>
              <a:off x="10016642" y="5500816"/>
              <a:ext cx="7640955" cy="2313305"/>
            </a:xfrm>
            <a:custGeom>
              <a:avLst/>
              <a:gdLst/>
              <a:ahLst/>
              <a:cxnLst/>
              <a:rect l="l" t="t" r="r" b="b"/>
              <a:pathLst>
                <a:path w="7640955" h="2313304">
                  <a:moveTo>
                    <a:pt x="6687860" y="2313096"/>
                  </a:moveTo>
                  <a:lnTo>
                    <a:pt x="952499" y="2313096"/>
                  </a:lnTo>
                  <a:lnTo>
                    <a:pt x="902129" y="2311765"/>
                  </a:lnTo>
                  <a:lnTo>
                    <a:pt x="852129" y="2307797"/>
                  </a:lnTo>
                  <a:lnTo>
                    <a:pt x="802595" y="2301232"/>
                  </a:lnTo>
                  <a:lnTo>
                    <a:pt x="753620" y="2292108"/>
                  </a:lnTo>
                  <a:lnTo>
                    <a:pt x="705300" y="2280466"/>
                  </a:lnTo>
                  <a:lnTo>
                    <a:pt x="657729" y="2266343"/>
                  </a:lnTo>
                  <a:lnTo>
                    <a:pt x="611002" y="2249780"/>
                  </a:lnTo>
                  <a:lnTo>
                    <a:pt x="565215" y="2230816"/>
                  </a:lnTo>
                  <a:lnTo>
                    <a:pt x="520461" y="2209489"/>
                  </a:lnTo>
                  <a:lnTo>
                    <a:pt x="476835" y="2185839"/>
                  </a:lnTo>
                  <a:lnTo>
                    <a:pt x="434433" y="2159905"/>
                  </a:lnTo>
                  <a:lnTo>
                    <a:pt x="393349" y="2131726"/>
                  </a:lnTo>
                  <a:lnTo>
                    <a:pt x="353677" y="2101342"/>
                  </a:lnTo>
                  <a:lnTo>
                    <a:pt x="315514" y="2068791"/>
                  </a:lnTo>
                  <a:lnTo>
                    <a:pt x="278952" y="2034113"/>
                  </a:lnTo>
                  <a:lnTo>
                    <a:pt x="244280" y="1997557"/>
                  </a:lnTo>
                  <a:lnTo>
                    <a:pt x="211734" y="1959398"/>
                  </a:lnTo>
                  <a:lnTo>
                    <a:pt x="181354" y="1919731"/>
                  </a:lnTo>
                  <a:lnTo>
                    <a:pt x="153179" y="1878650"/>
                  </a:lnTo>
                  <a:lnTo>
                    <a:pt x="127248" y="1836251"/>
                  </a:lnTo>
                  <a:lnTo>
                    <a:pt x="103600" y="1792628"/>
                  </a:lnTo>
                  <a:lnTo>
                    <a:pt x="82275" y="1747876"/>
                  </a:lnTo>
                  <a:lnTo>
                    <a:pt x="63312" y="1702090"/>
                  </a:lnTo>
                  <a:lnTo>
                    <a:pt x="46750" y="1655365"/>
                  </a:lnTo>
                  <a:lnTo>
                    <a:pt x="32629" y="1607795"/>
                  </a:lnTo>
                  <a:lnTo>
                    <a:pt x="20987" y="1559475"/>
                  </a:lnTo>
                  <a:lnTo>
                    <a:pt x="11864" y="1510500"/>
                  </a:lnTo>
                  <a:lnTo>
                    <a:pt x="5298" y="1460966"/>
                  </a:lnTo>
                  <a:lnTo>
                    <a:pt x="1331" y="1410966"/>
                  </a:lnTo>
                  <a:lnTo>
                    <a:pt x="0" y="1360605"/>
                  </a:lnTo>
                  <a:lnTo>
                    <a:pt x="0" y="952491"/>
                  </a:lnTo>
                  <a:lnTo>
                    <a:pt x="1331" y="902129"/>
                  </a:lnTo>
                  <a:lnTo>
                    <a:pt x="5298" y="852130"/>
                  </a:lnTo>
                  <a:lnTo>
                    <a:pt x="11864" y="802595"/>
                  </a:lnTo>
                  <a:lnTo>
                    <a:pt x="20987" y="753620"/>
                  </a:lnTo>
                  <a:lnTo>
                    <a:pt x="32629" y="705300"/>
                  </a:lnTo>
                  <a:lnTo>
                    <a:pt x="46750" y="657729"/>
                  </a:lnTo>
                  <a:lnTo>
                    <a:pt x="63312" y="611002"/>
                  </a:lnTo>
                  <a:lnTo>
                    <a:pt x="82275" y="565215"/>
                  </a:lnTo>
                  <a:lnTo>
                    <a:pt x="103600" y="520461"/>
                  </a:lnTo>
                  <a:lnTo>
                    <a:pt x="127248" y="476835"/>
                  </a:lnTo>
                  <a:lnTo>
                    <a:pt x="153179" y="434433"/>
                  </a:lnTo>
                  <a:lnTo>
                    <a:pt x="181354" y="393349"/>
                  </a:lnTo>
                  <a:lnTo>
                    <a:pt x="211734" y="353678"/>
                  </a:lnTo>
                  <a:lnTo>
                    <a:pt x="244280" y="315514"/>
                  </a:lnTo>
                  <a:lnTo>
                    <a:pt x="278952" y="278952"/>
                  </a:lnTo>
                  <a:lnTo>
                    <a:pt x="315514" y="244280"/>
                  </a:lnTo>
                  <a:lnTo>
                    <a:pt x="353677" y="211734"/>
                  </a:lnTo>
                  <a:lnTo>
                    <a:pt x="393349" y="181354"/>
                  </a:lnTo>
                  <a:lnTo>
                    <a:pt x="434433" y="153179"/>
                  </a:lnTo>
                  <a:lnTo>
                    <a:pt x="476835" y="127248"/>
                  </a:lnTo>
                  <a:lnTo>
                    <a:pt x="520461" y="103600"/>
                  </a:lnTo>
                  <a:lnTo>
                    <a:pt x="565215" y="82275"/>
                  </a:lnTo>
                  <a:lnTo>
                    <a:pt x="611002" y="63312"/>
                  </a:lnTo>
                  <a:lnTo>
                    <a:pt x="657729" y="46750"/>
                  </a:lnTo>
                  <a:lnTo>
                    <a:pt x="705300" y="32629"/>
                  </a:lnTo>
                  <a:lnTo>
                    <a:pt x="753620" y="20987"/>
                  </a:lnTo>
                  <a:lnTo>
                    <a:pt x="802595" y="11864"/>
                  </a:lnTo>
                  <a:lnTo>
                    <a:pt x="852129" y="5299"/>
                  </a:lnTo>
                  <a:lnTo>
                    <a:pt x="902129" y="1331"/>
                  </a:lnTo>
                  <a:lnTo>
                    <a:pt x="952495" y="0"/>
                  </a:lnTo>
                  <a:lnTo>
                    <a:pt x="6687864" y="0"/>
                  </a:lnTo>
                  <a:lnTo>
                    <a:pt x="6738230" y="1331"/>
                  </a:lnTo>
                  <a:lnTo>
                    <a:pt x="6788228" y="5299"/>
                  </a:lnTo>
                  <a:lnTo>
                    <a:pt x="6837761" y="11864"/>
                  </a:lnTo>
                  <a:lnTo>
                    <a:pt x="6886734" y="20987"/>
                  </a:lnTo>
                  <a:lnTo>
                    <a:pt x="6935052" y="32629"/>
                  </a:lnTo>
                  <a:lnTo>
                    <a:pt x="6982619" y="46750"/>
                  </a:lnTo>
                  <a:lnTo>
                    <a:pt x="7029343" y="63312"/>
                  </a:lnTo>
                  <a:lnTo>
                    <a:pt x="7075128" y="82275"/>
                  </a:lnTo>
                  <a:lnTo>
                    <a:pt x="7119879" y="103600"/>
                  </a:lnTo>
                  <a:lnTo>
                    <a:pt x="7163501" y="127248"/>
                  </a:lnTo>
                  <a:lnTo>
                    <a:pt x="7205901" y="153179"/>
                  </a:lnTo>
                  <a:lnTo>
                    <a:pt x="7246983" y="181354"/>
                  </a:lnTo>
                  <a:lnTo>
                    <a:pt x="7286653" y="211734"/>
                  </a:lnTo>
                  <a:lnTo>
                    <a:pt x="7324815" y="244280"/>
                  </a:lnTo>
                  <a:lnTo>
                    <a:pt x="7361376" y="278952"/>
                  </a:lnTo>
                  <a:lnTo>
                    <a:pt x="7396049" y="315514"/>
                  </a:lnTo>
                  <a:lnTo>
                    <a:pt x="7428596" y="353678"/>
                  </a:lnTo>
                  <a:lnTo>
                    <a:pt x="7458978" y="393349"/>
                  </a:lnTo>
                  <a:lnTo>
                    <a:pt x="7487155" y="434433"/>
                  </a:lnTo>
                  <a:lnTo>
                    <a:pt x="7513089" y="476835"/>
                  </a:lnTo>
                  <a:lnTo>
                    <a:pt x="7536739" y="520461"/>
                  </a:lnTo>
                  <a:lnTo>
                    <a:pt x="7558067" y="565215"/>
                  </a:lnTo>
                  <a:lnTo>
                    <a:pt x="7577033" y="611002"/>
                  </a:lnTo>
                  <a:lnTo>
                    <a:pt x="7593598" y="657729"/>
                  </a:lnTo>
                  <a:lnTo>
                    <a:pt x="7607723" y="705300"/>
                  </a:lnTo>
                  <a:lnTo>
                    <a:pt x="7619367" y="753620"/>
                  </a:lnTo>
                  <a:lnTo>
                    <a:pt x="7628492" y="802595"/>
                  </a:lnTo>
                  <a:lnTo>
                    <a:pt x="7635059" y="852130"/>
                  </a:lnTo>
                  <a:lnTo>
                    <a:pt x="7639028" y="902129"/>
                  </a:lnTo>
                  <a:lnTo>
                    <a:pt x="7640360" y="952491"/>
                  </a:lnTo>
                  <a:lnTo>
                    <a:pt x="7640360" y="1360605"/>
                  </a:lnTo>
                  <a:lnTo>
                    <a:pt x="7639028" y="1410966"/>
                  </a:lnTo>
                  <a:lnTo>
                    <a:pt x="7635059" y="1460966"/>
                  </a:lnTo>
                  <a:lnTo>
                    <a:pt x="7628492" y="1510500"/>
                  </a:lnTo>
                  <a:lnTo>
                    <a:pt x="7619367" y="1559475"/>
                  </a:lnTo>
                  <a:lnTo>
                    <a:pt x="7607723" y="1607795"/>
                  </a:lnTo>
                  <a:lnTo>
                    <a:pt x="7593598" y="1655365"/>
                  </a:lnTo>
                  <a:lnTo>
                    <a:pt x="7577033" y="1702090"/>
                  </a:lnTo>
                  <a:lnTo>
                    <a:pt x="7558067" y="1747876"/>
                  </a:lnTo>
                  <a:lnTo>
                    <a:pt x="7536739" y="1792628"/>
                  </a:lnTo>
                  <a:lnTo>
                    <a:pt x="7513089" y="1836251"/>
                  </a:lnTo>
                  <a:lnTo>
                    <a:pt x="7487155" y="1878650"/>
                  </a:lnTo>
                  <a:lnTo>
                    <a:pt x="7458978" y="1919731"/>
                  </a:lnTo>
                  <a:lnTo>
                    <a:pt x="7428596" y="1959398"/>
                  </a:lnTo>
                  <a:lnTo>
                    <a:pt x="7396049" y="1997557"/>
                  </a:lnTo>
                  <a:lnTo>
                    <a:pt x="7361376" y="2034113"/>
                  </a:lnTo>
                  <a:lnTo>
                    <a:pt x="7324815" y="2068791"/>
                  </a:lnTo>
                  <a:lnTo>
                    <a:pt x="7286653" y="2101342"/>
                  </a:lnTo>
                  <a:lnTo>
                    <a:pt x="7246983" y="2131726"/>
                  </a:lnTo>
                  <a:lnTo>
                    <a:pt x="7205901" y="2159905"/>
                  </a:lnTo>
                  <a:lnTo>
                    <a:pt x="7163501" y="2185839"/>
                  </a:lnTo>
                  <a:lnTo>
                    <a:pt x="7119879" y="2209489"/>
                  </a:lnTo>
                  <a:lnTo>
                    <a:pt x="7075128" y="2230816"/>
                  </a:lnTo>
                  <a:lnTo>
                    <a:pt x="7029343" y="2249780"/>
                  </a:lnTo>
                  <a:lnTo>
                    <a:pt x="6982619" y="2266343"/>
                  </a:lnTo>
                  <a:lnTo>
                    <a:pt x="6935052" y="2280466"/>
                  </a:lnTo>
                  <a:lnTo>
                    <a:pt x="6886734" y="2292108"/>
                  </a:lnTo>
                  <a:lnTo>
                    <a:pt x="6837761" y="2301232"/>
                  </a:lnTo>
                  <a:lnTo>
                    <a:pt x="6788228" y="2307797"/>
                  </a:lnTo>
                  <a:lnTo>
                    <a:pt x="6738230" y="2311765"/>
                  </a:lnTo>
                  <a:lnTo>
                    <a:pt x="6687860" y="2313096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31134" y="5785012"/>
              <a:ext cx="1866899" cy="186689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0287655" y="5710427"/>
              <a:ext cx="1838960" cy="1838960"/>
            </a:xfrm>
            <a:custGeom>
              <a:avLst/>
              <a:gdLst/>
              <a:ahLst/>
              <a:cxnLst/>
              <a:rect l="l" t="t" r="r" b="b"/>
              <a:pathLst>
                <a:path w="1838959" h="1838959">
                  <a:moveTo>
                    <a:pt x="919322" y="1838675"/>
                  </a:moveTo>
                  <a:lnTo>
                    <a:pt x="870497" y="1837401"/>
                  </a:lnTo>
                  <a:lnTo>
                    <a:pt x="822336" y="1833620"/>
                  </a:lnTo>
                  <a:lnTo>
                    <a:pt x="774902" y="1827397"/>
                  </a:lnTo>
                  <a:lnTo>
                    <a:pt x="728259" y="1818794"/>
                  </a:lnTo>
                  <a:lnTo>
                    <a:pt x="682470" y="1807876"/>
                  </a:lnTo>
                  <a:lnTo>
                    <a:pt x="637599" y="1794705"/>
                  </a:lnTo>
                  <a:lnTo>
                    <a:pt x="593709" y="1779346"/>
                  </a:lnTo>
                  <a:lnTo>
                    <a:pt x="550865" y="1761862"/>
                  </a:lnTo>
                  <a:lnTo>
                    <a:pt x="509129" y="1742316"/>
                  </a:lnTo>
                  <a:lnTo>
                    <a:pt x="468565" y="1720772"/>
                  </a:lnTo>
                  <a:lnTo>
                    <a:pt x="429236" y="1697294"/>
                  </a:lnTo>
                  <a:lnTo>
                    <a:pt x="391207" y="1671945"/>
                  </a:lnTo>
                  <a:lnTo>
                    <a:pt x="354540" y="1644789"/>
                  </a:lnTo>
                  <a:lnTo>
                    <a:pt x="319300" y="1615888"/>
                  </a:lnTo>
                  <a:lnTo>
                    <a:pt x="285549" y="1585308"/>
                  </a:lnTo>
                  <a:lnTo>
                    <a:pt x="253352" y="1553110"/>
                  </a:lnTo>
                  <a:lnTo>
                    <a:pt x="222771" y="1519359"/>
                  </a:lnTo>
                  <a:lnTo>
                    <a:pt x="193870" y="1484119"/>
                  </a:lnTo>
                  <a:lnTo>
                    <a:pt x="166714" y="1447452"/>
                  </a:lnTo>
                  <a:lnTo>
                    <a:pt x="141365" y="1409423"/>
                  </a:lnTo>
                  <a:lnTo>
                    <a:pt x="117887" y="1370094"/>
                  </a:lnTo>
                  <a:lnTo>
                    <a:pt x="96343" y="1329530"/>
                  </a:lnTo>
                  <a:lnTo>
                    <a:pt x="76797" y="1287794"/>
                  </a:lnTo>
                  <a:lnTo>
                    <a:pt x="59313" y="1244950"/>
                  </a:lnTo>
                  <a:lnTo>
                    <a:pt x="43954" y="1201060"/>
                  </a:lnTo>
                  <a:lnTo>
                    <a:pt x="30784" y="1156189"/>
                  </a:lnTo>
                  <a:lnTo>
                    <a:pt x="19865" y="1110401"/>
                  </a:lnTo>
                  <a:lnTo>
                    <a:pt x="11263" y="1063757"/>
                  </a:lnTo>
                  <a:lnTo>
                    <a:pt x="5039" y="1016323"/>
                  </a:lnTo>
                  <a:lnTo>
                    <a:pt x="1259" y="968162"/>
                  </a:lnTo>
                  <a:lnTo>
                    <a:pt x="0" y="919921"/>
                  </a:lnTo>
                  <a:lnTo>
                    <a:pt x="0" y="918753"/>
                  </a:lnTo>
                  <a:lnTo>
                    <a:pt x="1259" y="870512"/>
                  </a:lnTo>
                  <a:lnTo>
                    <a:pt x="5039" y="822351"/>
                  </a:lnTo>
                  <a:lnTo>
                    <a:pt x="11263" y="774917"/>
                  </a:lnTo>
                  <a:lnTo>
                    <a:pt x="19865" y="728274"/>
                  </a:lnTo>
                  <a:lnTo>
                    <a:pt x="30784" y="682485"/>
                  </a:lnTo>
                  <a:lnTo>
                    <a:pt x="43954" y="637614"/>
                  </a:lnTo>
                  <a:lnTo>
                    <a:pt x="59313" y="593724"/>
                  </a:lnTo>
                  <a:lnTo>
                    <a:pt x="76797" y="550880"/>
                  </a:lnTo>
                  <a:lnTo>
                    <a:pt x="96343" y="509144"/>
                  </a:lnTo>
                  <a:lnTo>
                    <a:pt x="117887" y="468580"/>
                  </a:lnTo>
                  <a:lnTo>
                    <a:pt x="141365" y="429251"/>
                  </a:lnTo>
                  <a:lnTo>
                    <a:pt x="166714" y="391222"/>
                  </a:lnTo>
                  <a:lnTo>
                    <a:pt x="193870" y="354555"/>
                  </a:lnTo>
                  <a:lnTo>
                    <a:pt x="222771" y="319315"/>
                  </a:lnTo>
                  <a:lnTo>
                    <a:pt x="253352" y="285564"/>
                  </a:lnTo>
                  <a:lnTo>
                    <a:pt x="285549" y="253367"/>
                  </a:lnTo>
                  <a:lnTo>
                    <a:pt x="319300" y="222786"/>
                  </a:lnTo>
                  <a:lnTo>
                    <a:pt x="354540" y="193886"/>
                  </a:lnTo>
                  <a:lnTo>
                    <a:pt x="391207" y="166729"/>
                  </a:lnTo>
                  <a:lnTo>
                    <a:pt x="429236" y="141380"/>
                  </a:lnTo>
                  <a:lnTo>
                    <a:pt x="468565" y="117902"/>
                  </a:lnTo>
                  <a:lnTo>
                    <a:pt x="509129" y="96358"/>
                  </a:lnTo>
                  <a:lnTo>
                    <a:pt x="550865" y="76812"/>
                  </a:lnTo>
                  <a:lnTo>
                    <a:pt x="593709" y="59328"/>
                  </a:lnTo>
                  <a:lnTo>
                    <a:pt x="637599" y="43969"/>
                  </a:lnTo>
                  <a:lnTo>
                    <a:pt x="682470" y="30799"/>
                  </a:lnTo>
                  <a:lnTo>
                    <a:pt x="728259" y="19880"/>
                  </a:lnTo>
                  <a:lnTo>
                    <a:pt x="774902" y="11278"/>
                  </a:lnTo>
                  <a:lnTo>
                    <a:pt x="822336" y="5054"/>
                  </a:lnTo>
                  <a:lnTo>
                    <a:pt x="870497" y="1274"/>
                  </a:lnTo>
                  <a:lnTo>
                    <a:pt x="919317" y="0"/>
                  </a:lnTo>
                  <a:lnTo>
                    <a:pt x="968147" y="1274"/>
                  </a:lnTo>
                  <a:lnTo>
                    <a:pt x="1016309" y="5054"/>
                  </a:lnTo>
                  <a:lnTo>
                    <a:pt x="1063743" y="11278"/>
                  </a:lnTo>
                  <a:lnTo>
                    <a:pt x="1110387" y="19880"/>
                  </a:lnTo>
                  <a:lnTo>
                    <a:pt x="1156176" y="30799"/>
                  </a:lnTo>
                  <a:lnTo>
                    <a:pt x="1201048" y="43969"/>
                  </a:lnTo>
                  <a:lnTo>
                    <a:pt x="1244939" y="59328"/>
                  </a:lnTo>
                  <a:lnTo>
                    <a:pt x="1287784" y="76812"/>
                  </a:lnTo>
                  <a:lnTo>
                    <a:pt x="1329522" y="96358"/>
                  </a:lnTo>
                  <a:lnTo>
                    <a:pt x="1370087" y="117902"/>
                  </a:lnTo>
                  <a:lnTo>
                    <a:pt x="1409417" y="141380"/>
                  </a:lnTo>
                  <a:lnTo>
                    <a:pt x="1447447" y="166729"/>
                  </a:lnTo>
                  <a:lnTo>
                    <a:pt x="1484115" y="193886"/>
                  </a:lnTo>
                  <a:lnTo>
                    <a:pt x="1519357" y="222786"/>
                  </a:lnTo>
                  <a:lnTo>
                    <a:pt x="1553109" y="253367"/>
                  </a:lnTo>
                  <a:lnTo>
                    <a:pt x="1585308" y="285564"/>
                  </a:lnTo>
                  <a:lnTo>
                    <a:pt x="1615891" y="319315"/>
                  </a:lnTo>
                  <a:lnTo>
                    <a:pt x="1644792" y="354555"/>
                  </a:lnTo>
                  <a:lnTo>
                    <a:pt x="1671950" y="391222"/>
                  </a:lnTo>
                  <a:lnTo>
                    <a:pt x="1697301" y="429251"/>
                  </a:lnTo>
                  <a:lnTo>
                    <a:pt x="1720780" y="468580"/>
                  </a:lnTo>
                  <a:lnTo>
                    <a:pt x="1742325" y="509144"/>
                  </a:lnTo>
                  <a:lnTo>
                    <a:pt x="1761872" y="550880"/>
                  </a:lnTo>
                  <a:lnTo>
                    <a:pt x="1779357" y="593724"/>
                  </a:lnTo>
                  <a:lnTo>
                    <a:pt x="1794718" y="637614"/>
                  </a:lnTo>
                  <a:lnTo>
                    <a:pt x="1807889" y="682485"/>
                  </a:lnTo>
                  <a:lnTo>
                    <a:pt x="1818808" y="728274"/>
                  </a:lnTo>
                  <a:lnTo>
                    <a:pt x="1827411" y="774917"/>
                  </a:lnTo>
                  <a:lnTo>
                    <a:pt x="1833635" y="822351"/>
                  </a:lnTo>
                  <a:lnTo>
                    <a:pt x="1837416" y="870512"/>
                  </a:lnTo>
                  <a:lnTo>
                    <a:pt x="1838675" y="918753"/>
                  </a:lnTo>
                  <a:lnTo>
                    <a:pt x="1838675" y="919921"/>
                  </a:lnTo>
                  <a:lnTo>
                    <a:pt x="1837416" y="968162"/>
                  </a:lnTo>
                  <a:lnTo>
                    <a:pt x="1833635" y="1016323"/>
                  </a:lnTo>
                  <a:lnTo>
                    <a:pt x="1827411" y="1063757"/>
                  </a:lnTo>
                  <a:lnTo>
                    <a:pt x="1818808" y="1110401"/>
                  </a:lnTo>
                  <a:lnTo>
                    <a:pt x="1807889" y="1156189"/>
                  </a:lnTo>
                  <a:lnTo>
                    <a:pt x="1794718" y="1201060"/>
                  </a:lnTo>
                  <a:lnTo>
                    <a:pt x="1779357" y="1244950"/>
                  </a:lnTo>
                  <a:lnTo>
                    <a:pt x="1761872" y="1287794"/>
                  </a:lnTo>
                  <a:lnTo>
                    <a:pt x="1742325" y="1329530"/>
                  </a:lnTo>
                  <a:lnTo>
                    <a:pt x="1720780" y="1370094"/>
                  </a:lnTo>
                  <a:lnTo>
                    <a:pt x="1697301" y="1409423"/>
                  </a:lnTo>
                  <a:lnTo>
                    <a:pt x="1671950" y="1447452"/>
                  </a:lnTo>
                  <a:lnTo>
                    <a:pt x="1644792" y="1484119"/>
                  </a:lnTo>
                  <a:lnTo>
                    <a:pt x="1615891" y="1519359"/>
                  </a:lnTo>
                  <a:lnTo>
                    <a:pt x="1585308" y="1553110"/>
                  </a:lnTo>
                  <a:lnTo>
                    <a:pt x="1553109" y="1585308"/>
                  </a:lnTo>
                  <a:lnTo>
                    <a:pt x="1519357" y="1615888"/>
                  </a:lnTo>
                  <a:lnTo>
                    <a:pt x="1484115" y="1644789"/>
                  </a:lnTo>
                  <a:lnTo>
                    <a:pt x="1447447" y="1671945"/>
                  </a:lnTo>
                  <a:lnTo>
                    <a:pt x="1409417" y="1697294"/>
                  </a:lnTo>
                  <a:lnTo>
                    <a:pt x="1370087" y="1720772"/>
                  </a:lnTo>
                  <a:lnTo>
                    <a:pt x="1329522" y="1742316"/>
                  </a:lnTo>
                  <a:lnTo>
                    <a:pt x="1287784" y="1761862"/>
                  </a:lnTo>
                  <a:lnTo>
                    <a:pt x="1244939" y="1779346"/>
                  </a:lnTo>
                  <a:lnTo>
                    <a:pt x="1201048" y="1794705"/>
                  </a:lnTo>
                  <a:lnTo>
                    <a:pt x="1156176" y="1807876"/>
                  </a:lnTo>
                  <a:lnTo>
                    <a:pt x="1110387" y="1818794"/>
                  </a:lnTo>
                  <a:lnTo>
                    <a:pt x="1063743" y="1827397"/>
                  </a:lnTo>
                  <a:lnTo>
                    <a:pt x="1016309" y="1833620"/>
                  </a:lnTo>
                  <a:lnTo>
                    <a:pt x="968147" y="1837401"/>
                  </a:lnTo>
                  <a:lnTo>
                    <a:pt x="919322" y="18386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12466515" y="3100001"/>
            <a:ext cx="4595495" cy="1587500"/>
          </a:xfrm>
          <a:prstGeom prst="rect">
            <a:avLst/>
          </a:prstGeom>
        </p:spPr>
        <p:txBody>
          <a:bodyPr wrap="square" lIns="0" tIns="123189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69"/>
              </a:spcBef>
            </a:pPr>
            <a:r>
              <a:rPr dirty="0" sz="4400" spc="-30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4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00" spc="-41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69"/>
              </a:spcBef>
            </a:pPr>
            <a:r>
              <a:rPr dirty="0" sz="4400" spc="-235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4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00" spc="-95">
                <a:solidFill>
                  <a:srgbClr val="FFFFFF"/>
                </a:solidFill>
                <a:latin typeface="Arial"/>
                <a:cs typeface="Arial"/>
              </a:rPr>
              <a:t>315.6</a:t>
            </a:r>
            <a:r>
              <a:rPr dirty="0" sz="4400" spc="-1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00" spc="265">
                <a:solidFill>
                  <a:srgbClr val="FFFFFF"/>
                </a:solidFill>
                <a:latin typeface="Arial"/>
                <a:cs typeface="Arial"/>
              </a:rPr>
              <a:t>million</a:t>
            </a:r>
            <a:endParaRPr sz="44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590067" y="3610310"/>
            <a:ext cx="1233805" cy="6299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950" spc="-475" b="1">
                <a:solidFill>
                  <a:srgbClr val="3A6AD5"/>
                </a:solidFill>
                <a:latin typeface="Verdana"/>
                <a:cs typeface="Verdana"/>
              </a:rPr>
              <a:t>2023</a:t>
            </a:r>
            <a:endParaRPr sz="3950">
              <a:latin typeface="Verdana"/>
              <a:cs typeface="Verdan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165090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10589951" y="5972610"/>
            <a:ext cx="1233805" cy="6299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950" spc="-470" b="1">
                <a:solidFill>
                  <a:srgbClr val="3A6AD5"/>
                </a:solidFill>
                <a:latin typeface="Verdana"/>
                <a:cs typeface="Verdana"/>
              </a:rPr>
              <a:t>2023</a:t>
            </a:r>
            <a:endParaRPr sz="39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1048114" y="6366338"/>
            <a:ext cx="318135" cy="6299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950" spc="345" b="1">
                <a:solidFill>
                  <a:srgbClr val="3A6AD5"/>
                </a:solidFill>
                <a:latin typeface="Verdana"/>
                <a:cs typeface="Verdana"/>
              </a:rPr>
              <a:t>-</a:t>
            </a:r>
            <a:endParaRPr sz="39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0569552" y="6760067"/>
            <a:ext cx="1275080" cy="6299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950" spc="-395" b="1">
                <a:solidFill>
                  <a:srgbClr val="3A6AD5"/>
                </a:solidFill>
                <a:latin typeface="Verdana"/>
                <a:cs typeface="Verdana"/>
              </a:rPr>
              <a:t>2030</a:t>
            </a:r>
            <a:endParaRPr sz="39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3952264" y="5769470"/>
            <a:ext cx="1623695" cy="1587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7620">
              <a:lnSpc>
                <a:spcPct val="116500"/>
              </a:lnSpc>
              <a:spcBef>
                <a:spcPts val="95"/>
              </a:spcBef>
            </a:pPr>
            <a:r>
              <a:rPr dirty="0" sz="4400" spc="-6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400" spc="-10">
                <a:solidFill>
                  <a:srgbClr val="FFFFFF"/>
                </a:solidFill>
                <a:latin typeface="Arial"/>
                <a:cs typeface="Arial"/>
              </a:rPr>
              <a:t>6.50%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1971118"/>
            <a:ext cx="9581515" cy="2503170"/>
            <a:chOff x="0" y="1971118"/>
            <a:chExt cx="9581515" cy="2503170"/>
          </a:xfrm>
        </p:grpSpPr>
        <p:sp>
          <p:nvSpPr>
            <p:cNvPr id="4" name="object 4" descr=""/>
            <p:cNvSpPr/>
            <p:nvPr/>
          </p:nvSpPr>
          <p:spPr>
            <a:xfrm>
              <a:off x="2697218" y="1971118"/>
              <a:ext cx="6884034" cy="2503170"/>
            </a:xfrm>
            <a:custGeom>
              <a:avLst/>
              <a:gdLst/>
              <a:ahLst/>
              <a:cxnLst/>
              <a:rect l="l" t="t" r="r" b="b"/>
              <a:pathLst>
                <a:path w="6884034" h="2503170">
                  <a:moveTo>
                    <a:pt x="6798614" y="2503158"/>
                  </a:moveTo>
                  <a:lnTo>
                    <a:pt x="85318" y="2503158"/>
                  </a:lnTo>
                  <a:lnTo>
                    <a:pt x="52155" y="2496439"/>
                  </a:lnTo>
                  <a:lnTo>
                    <a:pt x="25030" y="2478129"/>
                  </a:lnTo>
                  <a:lnTo>
                    <a:pt x="6720" y="2451004"/>
                  </a:lnTo>
                  <a:lnTo>
                    <a:pt x="0" y="2417839"/>
                  </a:lnTo>
                  <a:lnTo>
                    <a:pt x="0" y="85321"/>
                  </a:lnTo>
                  <a:lnTo>
                    <a:pt x="25030" y="25030"/>
                  </a:lnTo>
                  <a:lnTo>
                    <a:pt x="85321" y="0"/>
                  </a:lnTo>
                  <a:lnTo>
                    <a:pt x="6798611" y="0"/>
                  </a:lnTo>
                  <a:lnTo>
                    <a:pt x="6831770" y="6720"/>
                  </a:lnTo>
                  <a:lnTo>
                    <a:pt x="6858893" y="25030"/>
                  </a:lnTo>
                  <a:lnTo>
                    <a:pt x="6877204" y="52155"/>
                  </a:lnTo>
                  <a:lnTo>
                    <a:pt x="6883687" y="84145"/>
                  </a:lnTo>
                  <a:lnTo>
                    <a:pt x="6883687" y="2419015"/>
                  </a:lnTo>
                  <a:lnTo>
                    <a:pt x="6877204" y="2451004"/>
                  </a:lnTo>
                  <a:lnTo>
                    <a:pt x="6858893" y="2478129"/>
                  </a:lnTo>
                  <a:lnTo>
                    <a:pt x="6831770" y="2496439"/>
                  </a:lnTo>
                  <a:lnTo>
                    <a:pt x="6798614" y="2503158"/>
                  </a:lnTo>
                  <a:close/>
                </a:path>
              </a:pathLst>
            </a:custGeom>
            <a:solidFill>
              <a:srgbClr val="384A66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2655596"/>
              <a:ext cx="4140835" cy="970915"/>
            </a:xfrm>
            <a:custGeom>
              <a:avLst/>
              <a:gdLst/>
              <a:ahLst/>
              <a:cxnLst/>
              <a:rect l="l" t="t" r="r" b="b"/>
              <a:pathLst>
                <a:path w="4140835" h="970914">
                  <a:moveTo>
                    <a:pt x="0" y="970821"/>
                  </a:moveTo>
                  <a:lnTo>
                    <a:pt x="0" y="0"/>
                  </a:lnTo>
                  <a:lnTo>
                    <a:pt x="3791864" y="0"/>
                  </a:lnTo>
                  <a:lnTo>
                    <a:pt x="4140394" y="970798"/>
                  </a:lnTo>
                  <a:lnTo>
                    <a:pt x="0" y="970821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0" y="4708306"/>
            <a:ext cx="9581515" cy="2503170"/>
            <a:chOff x="0" y="4708306"/>
            <a:chExt cx="9581515" cy="2503170"/>
          </a:xfrm>
        </p:grpSpPr>
        <p:sp>
          <p:nvSpPr>
            <p:cNvPr id="7" name="object 7" descr=""/>
            <p:cNvSpPr/>
            <p:nvPr/>
          </p:nvSpPr>
          <p:spPr>
            <a:xfrm>
              <a:off x="2697217" y="4708306"/>
              <a:ext cx="6884034" cy="2503170"/>
            </a:xfrm>
            <a:custGeom>
              <a:avLst/>
              <a:gdLst/>
              <a:ahLst/>
              <a:cxnLst/>
              <a:rect l="l" t="t" r="r" b="b"/>
              <a:pathLst>
                <a:path w="6884034" h="2503170">
                  <a:moveTo>
                    <a:pt x="6798665" y="2503158"/>
                  </a:moveTo>
                  <a:lnTo>
                    <a:pt x="85269" y="2503158"/>
                  </a:lnTo>
                  <a:lnTo>
                    <a:pt x="52156" y="2496448"/>
                  </a:lnTo>
                  <a:lnTo>
                    <a:pt x="25030" y="2478137"/>
                  </a:lnTo>
                  <a:lnTo>
                    <a:pt x="6720" y="2451014"/>
                  </a:lnTo>
                  <a:lnTo>
                    <a:pt x="0" y="2417856"/>
                  </a:lnTo>
                  <a:lnTo>
                    <a:pt x="0" y="85313"/>
                  </a:lnTo>
                  <a:lnTo>
                    <a:pt x="6720" y="52154"/>
                  </a:lnTo>
                  <a:lnTo>
                    <a:pt x="25030" y="25031"/>
                  </a:lnTo>
                  <a:lnTo>
                    <a:pt x="52156" y="6720"/>
                  </a:lnTo>
                  <a:lnTo>
                    <a:pt x="85322" y="0"/>
                  </a:lnTo>
                  <a:lnTo>
                    <a:pt x="6798612" y="0"/>
                  </a:lnTo>
                  <a:lnTo>
                    <a:pt x="6831770" y="6720"/>
                  </a:lnTo>
                  <a:lnTo>
                    <a:pt x="6858893" y="25031"/>
                  </a:lnTo>
                  <a:lnTo>
                    <a:pt x="6877204" y="52154"/>
                  </a:lnTo>
                  <a:lnTo>
                    <a:pt x="6883687" y="84135"/>
                  </a:lnTo>
                  <a:lnTo>
                    <a:pt x="6883687" y="2419033"/>
                  </a:lnTo>
                  <a:lnTo>
                    <a:pt x="6877204" y="2451014"/>
                  </a:lnTo>
                  <a:lnTo>
                    <a:pt x="6858893" y="2478137"/>
                  </a:lnTo>
                  <a:lnTo>
                    <a:pt x="6831770" y="2496448"/>
                  </a:lnTo>
                  <a:lnTo>
                    <a:pt x="6798665" y="2503158"/>
                  </a:lnTo>
                  <a:close/>
                </a:path>
              </a:pathLst>
            </a:custGeom>
            <a:solidFill>
              <a:srgbClr val="03050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5392795"/>
              <a:ext cx="4140835" cy="970915"/>
            </a:xfrm>
            <a:custGeom>
              <a:avLst/>
              <a:gdLst/>
              <a:ahLst/>
              <a:cxnLst/>
              <a:rect l="l" t="t" r="r" b="b"/>
              <a:pathLst>
                <a:path w="4140835" h="970914">
                  <a:moveTo>
                    <a:pt x="0" y="970818"/>
                  </a:moveTo>
                  <a:lnTo>
                    <a:pt x="0" y="0"/>
                  </a:lnTo>
                  <a:lnTo>
                    <a:pt x="3791864" y="0"/>
                  </a:lnTo>
                  <a:lnTo>
                    <a:pt x="4140394" y="970795"/>
                  </a:lnTo>
                  <a:lnTo>
                    <a:pt x="0" y="970818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16000" y="342390"/>
            <a:ext cx="16323310" cy="955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100" spc="-565">
                <a:latin typeface="Arial"/>
                <a:cs typeface="Arial"/>
              </a:rPr>
              <a:t>REVENUE</a:t>
            </a:r>
            <a:r>
              <a:rPr dirty="0" sz="6100" spc="-55">
                <a:latin typeface="Arial"/>
                <a:cs typeface="Arial"/>
              </a:rPr>
              <a:t> </a:t>
            </a:r>
            <a:r>
              <a:rPr dirty="0" sz="6100" spc="-395">
                <a:latin typeface="Arial"/>
                <a:cs typeface="Arial"/>
              </a:rPr>
              <a:t>MARKET</a:t>
            </a:r>
            <a:r>
              <a:rPr dirty="0" sz="6100" spc="-55">
                <a:latin typeface="Arial"/>
                <a:cs typeface="Arial"/>
              </a:rPr>
              <a:t> </a:t>
            </a:r>
            <a:r>
              <a:rPr dirty="0" sz="6100" spc="-475">
                <a:latin typeface="Arial"/>
                <a:cs typeface="Arial"/>
              </a:rPr>
              <a:t>SHARE</a:t>
            </a:r>
            <a:r>
              <a:rPr dirty="0" sz="6100" spc="-50">
                <a:latin typeface="Arial"/>
                <a:cs typeface="Arial"/>
              </a:rPr>
              <a:t> </a:t>
            </a:r>
            <a:r>
              <a:rPr dirty="0" sz="6100" spc="-430">
                <a:latin typeface="Arial"/>
                <a:cs typeface="Arial"/>
              </a:rPr>
              <a:t>BY</a:t>
            </a:r>
            <a:r>
              <a:rPr dirty="0" sz="6100" spc="-55">
                <a:latin typeface="Arial"/>
                <a:cs typeface="Arial"/>
              </a:rPr>
              <a:t> </a:t>
            </a:r>
            <a:r>
              <a:rPr dirty="0" sz="6100" spc="-420">
                <a:latin typeface="Arial"/>
                <a:cs typeface="Arial"/>
              </a:rPr>
              <a:t>SEGMENTS</a:t>
            </a:r>
            <a:r>
              <a:rPr dirty="0" sz="6100" spc="-55">
                <a:latin typeface="Arial"/>
                <a:cs typeface="Arial"/>
              </a:rPr>
              <a:t> </a:t>
            </a:r>
            <a:r>
              <a:rPr dirty="0" sz="6100" spc="160">
                <a:latin typeface="Arial"/>
                <a:cs typeface="Arial"/>
              </a:rPr>
              <a:t>2022</a:t>
            </a:r>
            <a:endParaRPr sz="61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94823" y="2704666"/>
            <a:ext cx="2762885" cy="861060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12700" marR="5080" indent="728345">
              <a:lnSpc>
                <a:spcPts val="2980"/>
              </a:lnSpc>
              <a:spcBef>
                <a:spcPts val="715"/>
              </a:spcBef>
            </a:pPr>
            <a:r>
              <a:rPr dirty="0" sz="3000" spc="-10">
                <a:solidFill>
                  <a:srgbClr val="43B4BD"/>
                </a:solidFill>
                <a:latin typeface="Verdana"/>
                <a:cs typeface="Verdana"/>
              </a:rPr>
              <a:t>Sensor </a:t>
            </a:r>
            <a:r>
              <a:rPr dirty="0" sz="3000" spc="-6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3000" spc="-254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000">
              <a:latin typeface="Verdana"/>
              <a:cs typeface="Verdana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65274" y="2294883"/>
            <a:ext cx="102216" cy="102216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65274" y="2735202"/>
            <a:ext cx="102216" cy="102216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4504184" y="2054161"/>
            <a:ext cx="1722755" cy="906144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2450" spc="55">
                <a:solidFill>
                  <a:srgbClr val="FFFFFF"/>
                </a:solidFill>
                <a:latin typeface="Verdana"/>
                <a:cs typeface="Verdana"/>
              </a:rPr>
              <a:t>CMOS</a:t>
            </a:r>
            <a:endParaRPr sz="24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2450" spc="55">
                <a:solidFill>
                  <a:srgbClr val="FFFFFF"/>
                </a:solidFill>
                <a:latin typeface="Verdana"/>
                <a:cs typeface="Verdana"/>
              </a:rPr>
              <a:t>Full</a:t>
            </a:r>
            <a:r>
              <a:rPr dirty="0" sz="24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450" spc="55">
                <a:solidFill>
                  <a:srgbClr val="FFFFFF"/>
                </a:solidFill>
                <a:latin typeface="Verdana"/>
                <a:cs typeface="Verdana"/>
              </a:rPr>
              <a:t>Frame</a:t>
            </a:r>
            <a:endParaRPr sz="2450">
              <a:latin typeface="Verdana"/>
              <a:cs typeface="Verdana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65274" y="3175521"/>
            <a:ext cx="102216" cy="102216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65274" y="3615840"/>
            <a:ext cx="102216" cy="102216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65274" y="4056158"/>
            <a:ext cx="102216" cy="102216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4504184" y="2934798"/>
            <a:ext cx="5006975" cy="13468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947035">
              <a:lnSpc>
                <a:spcPct val="117900"/>
              </a:lnSpc>
              <a:spcBef>
                <a:spcPts val="95"/>
              </a:spcBef>
            </a:pPr>
            <a:r>
              <a:rPr dirty="0" sz="2450" spc="55">
                <a:solidFill>
                  <a:srgbClr val="FFFFFF"/>
                </a:solidFill>
                <a:latin typeface="Verdana"/>
                <a:cs typeface="Verdana"/>
              </a:rPr>
              <a:t>Dual</a:t>
            </a:r>
            <a:r>
              <a:rPr dirty="0" sz="245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450" spc="-20">
                <a:solidFill>
                  <a:srgbClr val="FFFFFF"/>
                </a:solidFill>
                <a:latin typeface="Verdana"/>
                <a:cs typeface="Verdana"/>
              </a:rPr>
              <a:t>Pixel </a:t>
            </a:r>
            <a:r>
              <a:rPr dirty="0" sz="2450">
                <a:solidFill>
                  <a:srgbClr val="FFFFFF"/>
                </a:solidFill>
                <a:latin typeface="Verdana"/>
                <a:cs typeface="Verdana"/>
              </a:rPr>
              <a:t>Super</a:t>
            </a:r>
            <a:r>
              <a:rPr dirty="0" sz="245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450" spc="-20">
                <a:solidFill>
                  <a:srgbClr val="FFFFFF"/>
                </a:solidFill>
                <a:latin typeface="Verdana"/>
                <a:cs typeface="Verdana"/>
              </a:rPr>
              <a:t>35mm</a:t>
            </a:r>
            <a:endParaRPr sz="24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2450">
                <a:solidFill>
                  <a:srgbClr val="FFFFFF"/>
                </a:solidFill>
                <a:latin typeface="Verdana"/>
                <a:cs typeface="Verdana"/>
              </a:rPr>
              <a:t>Charged-</a:t>
            </a:r>
            <a:r>
              <a:rPr dirty="0" sz="2450" spc="75">
                <a:solidFill>
                  <a:srgbClr val="FFFFFF"/>
                </a:solidFill>
                <a:latin typeface="Verdana"/>
                <a:cs typeface="Verdana"/>
              </a:rPr>
              <a:t>Coupled</a:t>
            </a:r>
            <a:r>
              <a:rPr dirty="0" sz="2450" spc="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450">
                <a:solidFill>
                  <a:srgbClr val="FFFFFF"/>
                </a:solidFill>
                <a:latin typeface="Verdana"/>
                <a:cs typeface="Verdana"/>
              </a:rPr>
              <a:t>Device</a:t>
            </a:r>
            <a:r>
              <a:rPr dirty="0" sz="2450" spc="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450" spc="-35">
                <a:solidFill>
                  <a:srgbClr val="FFFFFF"/>
                </a:solidFill>
                <a:latin typeface="Verdana"/>
                <a:cs typeface="Verdana"/>
              </a:rPr>
              <a:t>(CCD)</a:t>
            </a:r>
            <a:endParaRPr sz="24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832028" y="5441781"/>
            <a:ext cx="1888489" cy="861060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76835" marR="5080" indent="-64769">
              <a:lnSpc>
                <a:spcPts val="2980"/>
              </a:lnSpc>
              <a:spcBef>
                <a:spcPts val="715"/>
              </a:spcBef>
            </a:pPr>
            <a:r>
              <a:rPr dirty="0" sz="3000" spc="-60">
                <a:solidFill>
                  <a:srgbClr val="43B4BD"/>
                </a:solidFill>
                <a:latin typeface="Verdana"/>
                <a:cs typeface="Verdana"/>
              </a:rPr>
              <a:t>Lens</a:t>
            </a:r>
            <a:r>
              <a:rPr dirty="0" sz="3000" spc="-26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43B4BD"/>
                </a:solidFill>
                <a:latin typeface="Verdana"/>
                <a:cs typeface="Verdana"/>
              </a:rPr>
              <a:t>Type </a:t>
            </a:r>
            <a:r>
              <a:rPr dirty="0" sz="30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000">
              <a:latin typeface="Verdana"/>
              <a:cs typeface="Verdana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4719308" y="5637850"/>
            <a:ext cx="124460" cy="657860"/>
            <a:chOff x="4719308" y="5637850"/>
            <a:chExt cx="124460" cy="657860"/>
          </a:xfrm>
        </p:grpSpPr>
        <p:pic>
          <p:nvPicPr>
            <p:cNvPr id="20" name="object 2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19308" y="5637850"/>
              <a:ext cx="123912" cy="123912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19308" y="6171628"/>
              <a:ext cx="123912" cy="123912"/>
            </a:xfrm>
            <a:prstGeom prst="rect">
              <a:avLst/>
            </a:prstGeom>
          </p:spPr>
        </p:pic>
      </p:grpSp>
      <p:sp>
        <p:nvSpPr>
          <p:cNvPr id="22" name="object 22" descr=""/>
          <p:cNvSpPr txBox="1"/>
          <p:nvPr/>
        </p:nvSpPr>
        <p:spPr>
          <a:xfrm>
            <a:off x="5011623" y="5348730"/>
            <a:ext cx="1896745" cy="1093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3000" spc="204">
                <a:solidFill>
                  <a:srgbClr val="FFFFFF"/>
                </a:solidFill>
                <a:latin typeface="Verdana"/>
                <a:cs typeface="Verdana"/>
              </a:rPr>
              <a:t>PL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05">
                <a:solidFill>
                  <a:srgbClr val="FFFFFF"/>
                </a:solidFill>
                <a:latin typeface="Verdana"/>
                <a:cs typeface="Verdana"/>
              </a:rPr>
              <a:t>Mount </a:t>
            </a:r>
            <a:r>
              <a:rPr dirty="0" sz="3000" spc="130">
                <a:solidFill>
                  <a:srgbClr val="FFFFFF"/>
                </a:solidFill>
                <a:latin typeface="Verdana"/>
                <a:cs typeface="Verdana"/>
              </a:rPr>
              <a:t>EF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05">
                <a:solidFill>
                  <a:srgbClr val="FFFFFF"/>
                </a:solidFill>
                <a:latin typeface="Verdana"/>
                <a:cs typeface="Verdana"/>
              </a:rPr>
              <a:t>Mount</a:t>
            </a:r>
            <a:endParaRPr sz="3000">
              <a:latin typeface="Verdana"/>
              <a:cs typeface="Verdana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0" y="7449586"/>
            <a:ext cx="9581515" cy="2503170"/>
            <a:chOff x="0" y="7449586"/>
            <a:chExt cx="9581515" cy="2503170"/>
          </a:xfrm>
        </p:grpSpPr>
        <p:sp>
          <p:nvSpPr>
            <p:cNvPr id="24" name="object 24" descr=""/>
            <p:cNvSpPr/>
            <p:nvPr/>
          </p:nvSpPr>
          <p:spPr>
            <a:xfrm>
              <a:off x="2697217" y="7449586"/>
              <a:ext cx="6884034" cy="2503170"/>
            </a:xfrm>
            <a:custGeom>
              <a:avLst/>
              <a:gdLst/>
              <a:ahLst/>
              <a:cxnLst/>
              <a:rect l="l" t="t" r="r" b="b"/>
              <a:pathLst>
                <a:path w="6884034" h="2503170">
                  <a:moveTo>
                    <a:pt x="6798665" y="2503158"/>
                  </a:moveTo>
                  <a:lnTo>
                    <a:pt x="85269" y="2503158"/>
                  </a:lnTo>
                  <a:lnTo>
                    <a:pt x="52156" y="2496448"/>
                  </a:lnTo>
                  <a:lnTo>
                    <a:pt x="25030" y="2478137"/>
                  </a:lnTo>
                  <a:lnTo>
                    <a:pt x="6720" y="2451014"/>
                  </a:lnTo>
                  <a:lnTo>
                    <a:pt x="0" y="2417856"/>
                  </a:lnTo>
                  <a:lnTo>
                    <a:pt x="0" y="85313"/>
                  </a:lnTo>
                  <a:lnTo>
                    <a:pt x="6720" y="52154"/>
                  </a:lnTo>
                  <a:lnTo>
                    <a:pt x="25030" y="25031"/>
                  </a:lnTo>
                  <a:lnTo>
                    <a:pt x="52156" y="6720"/>
                  </a:lnTo>
                  <a:lnTo>
                    <a:pt x="85321" y="0"/>
                  </a:lnTo>
                  <a:lnTo>
                    <a:pt x="6798612" y="0"/>
                  </a:lnTo>
                  <a:lnTo>
                    <a:pt x="6831770" y="6720"/>
                  </a:lnTo>
                  <a:lnTo>
                    <a:pt x="6858893" y="25031"/>
                  </a:lnTo>
                  <a:lnTo>
                    <a:pt x="6877204" y="52154"/>
                  </a:lnTo>
                  <a:lnTo>
                    <a:pt x="6883687" y="84135"/>
                  </a:lnTo>
                  <a:lnTo>
                    <a:pt x="6883687" y="2419033"/>
                  </a:lnTo>
                  <a:lnTo>
                    <a:pt x="6877204" y="2451014"/>
                  </a:lnTo>
                  <a:lnTo>
                    <a:pt x="6858893" y="2478137"/>
                  </a:lnTo>
                  <a:lnTo>
                    <a:pt x="6831770" y="2496448"/>
                  </a:lnTo>
                  <a:lnTo>
                    <a:pt x="6798665" y="2503158"/>
                  </a:lnTo>
                  <a:close/>
                </a:path>
              </a:pathLst>
            </a:custGeom>
            <a:solidFill>
              <a:srgbClr val="384A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0" y="8134075"/>
              <a:ext cx="4140835" cy="970915"/>
            </a:xfrm>
            <a:custGeom>
              <a:avLst/>
              <a:gdLst/>
              <a:ahLst/>
              <a:cxnLst/>
              <a:rect l="l" t="t" r="r" b="b"/>
              <a:pathLst>
                <a:path w="4140835" h="970915">
                  <a:moveTo>
                    <a:pt x="0" y="970818"/>
                  </a:moveTo>
                  <a:lnTo>
                    <a:pt x="0" y="0"/>
                  </a:lnTo>
                  <a:lnTo>
                    <a:pt x="3791864" y="0"/>
                  </a:lnTo>
                  <a:lnTo>
                    <a:pt x="4140394" y="970795"/>
                  </a:lnTo>
                  <a:lnTo>
                    <a:pt x="0" y="970818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152451" y="8183061"/>
            <a:ext cx="3248025" cy="861060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756920" marR="5080" indent="-744855">
              <a:lnSpc>
                <a:spcPts val="2980"/>
              </a:lnSpc>
              <a:spcBef>
                <a:spcPts val="715"/>
              </a:spcBef>
            </a:pPr>
            <a:r>
              <a:rPr dirty="0" sz="3000">
                <a:solidFill>
                  <a:srgbClr val="43B4BD"/>
                </a:solidFill>
                <a:latin typeface="Verdana"/>
                <a:cs typeface="Verdana"/>
              </a:rPr>
              <a:t>Video</a:t>
            </a:r>
            <a:r>
              <a:rPr dirty="0" sz="3000" spc="-11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43B4BD"/>
                </a:solidFill>
                <a:latin typeface="Verdana"/>
                <a:cs typeface="Verdana"/>
              </a:rPr>
              <a:t>Resolution Segment</a:t>
            </a:r>
            <a:endParaRPr sz="3000">
              <a:latin typeface="Verdana"/>
              <a:cs typeface="Verdana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4746222" y="8028519"/>
            <a:ext cx="124460" cy="657860"/>
            <a:chOff x="4746222" y="8028519"/>
            <a:chExt cx="124460" cy="657860"/>
          </a:xfrm>
        </p:grpSpPr>
        <p:pic>
          <p:nvPicPr>
            <p:cNvPr id="28" name="object 2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46222" y="8028519"/>
              <a:ext cx="123912" cy="123912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46222" y="8562296"/>
              <a:ext cx="123912" cy="123912"/>
            </a:xfrm>
            <a:prstGeom prst="rect">
              <a:avLst/>
            </a:prstGeom>
          </p:spPr>
        </p:pic>
      </p:grpSp>
      <p:sp>
        <p:nvSpPr>
          <p:cNvPr id="30" name="object 30" descr=""/>
          <p:cNvSpPr txBox="1"/>
          <p:nvPr/>
        </p:nvSpPr>
        <p:spPr>
          <a:xfrm>
            <a:off x="5038537" y="7739398"/>
            <a:ext cx="3644265" cy="1626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4K/8K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Resolution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Full-</a:t>
            </a:r>
            <a:r>
              <a:rPr dirty="0" sz="3000" spc="170">
                <a:solidFill>
                  <a:srgbClr val="FFFFFF"/>
                </a:solidFill>
                <a:latin typeface="Verdana"/>
                <a:cs typeface="Verdana"/>
              </a:rPr>
              <a:t>HD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Resolution </a:t>
            </a:r>
            <a:r>
              <a:rPr dirty="0" sz="3000" spc="-85">
                <a:solidFill>
                  <a:srgbClr val="FFFFFF"/>
                </a:solidFill>
                <a:latin typeface="Verdana"/>
                <a:cs typeface="Verdana"/>
              </a:rPr>
              <a:t>(1080)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100" spc="11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dirty="0" sz="5100" spc="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100" spc="100">
                <a:solidFill>
                  <a:srgbClr val="FFFFFF"/>
                </a:solidFill>
                <a:latin typeface="Arial"/>
                <a:cs typeface="Arial"/>
              </a:rPr>
              <a:t>Cinema</a:t>
            </a:r>
            <a:r>
              <a:rPr dirty="0" sz="5100" spc="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100" spc="90">
                <a:solidFill>
                  <a:srgbClr val="FFFFFF"/>
                </a:solidFill>
                <a:latin typeface="Arial"/>
                <a:cs typeface="Arial"/>
              </a:rPr>
              <a:t>Camera</a:t>
            </a:r>
            <a:r>
              <a:rPr dirty="0" sz="5100" spc="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100" spc="12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5100" spc="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100" spc="95">
                <a:solidFill>
                  <a:srgbClr val="FFFFFF"/>
                </a:solidFill>
                <a:latin typeface="Arial"/>
                <a:cs typeface="Arial"/>
              </a:rPr>
              <a:t>Revenue</a:t>
            </a:r>
            <a:r>
              <a:rPr dirty="0" sz="5100" spc="1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100" spc="95">
                <a:solidFill>
                  <a:srgbClr val="FFFFFF"/>
                </a:solidFill>
                <a:latin typeface="Arial"/>
                <a:cs typeface="Arial"/>
              </a:rPr>
              <a:t>share</a:t>
            </a:r>
            <a:r>
              <a:rPr dirty="0" sz="5100" spc="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100" spc="85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5100" spc="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100" spc="7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51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916686" y="4179347"/>
            <a:ext cx="3937635" cy="13379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372235" marR="5080" indent="-1359535">
              <a:lnSpc>
                <a:spcPct val="100299"/>
              </a:lnSpc>
              <a:spcBef>
                <a:spcPts val="85"/>
              </a:spcBef>
            </a:pPr>
            <a:r>
              <a:rPr dirty="0" sz="4300" spc="-175">
                <a:latin typeface="Arial Black"/>
                <a:cs typeface="Arial Black"/>
              </a:rPr>
              <a:t>North</a:t>
            </a:r>
            <a:r>
              <a:rPr dirty="0" sz="4300" spc="-395">
                <a:latin typeface="Arial Black"/>
                <a:cs typeface="Arial Black"/>
              </a:rPr>
              <a:t> </a:t>
            </a:r>
            <a:r>
              <a:rPr dirty="0" sz="4300" spc="-340">
                <a:latin typeface="Arial Black"/>
                <a:cs typeface="Arial Black"/>
              </a:rPr>
              <a:t>America </a:t>
            </a:r>
            <a:r>
              <a:rPr dirty="0" sz="4300" spc="-25">
                <a:latin typeface="Arial Black"/>
                <a:cs typeface="Arial Black"/>
              </a:rPr>
              <a:t>40%</a:t>
            </a:r>
            <a:endParaRPr sz="43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934761" y="1690499"/>
            <a:ext cx="8745220" cy="3223260"/>
          </a:xfrm>
          <a:custGeom>
            <a:avLst/>
            <a:gdLst/>
            <a:ahLst/>
            <a:cxnLst/>
            <a:rect l="l" t="t" r="r" b="b"/>
            <a:pathLst>
              <a:path w="8745219" h="3223260">
                <a:moveTo>
                  <a:pt x="8660814" y="3251199"/>
                </a:moveTo>
                <a:lnTo>
                  <a:pt x="160210" y="3251199"/>
                </a:lnTo>
                <a:lnTo>
                  <a:pt x="109717" y="3243020"/>
                </a:lnTo>
                <a:lnTo>
                  <a:pt x="65720" y="3220215"/>
                </a:lnTo>
                <a:lnTo>
                  <a:pt x="30989" y="3185474"/>
                </a:lnTo>
                <a:lnTo>
                  <a:pt x="8192" y="3141470"/>
                </a:lnTo>
                <a:lnTo>
                  <a:pt x="0" y="3090876"/>
                </a:lnTo>
                <a:lnTo>
                  <a:pt x="0" y="160314"/>
                </a:lnTo>
                <a:lnTo>
                  <a:pt x="8192" y="109721"/>
                </a:lnTo>
                <a:lnTo>
                  <a:pt x="30989" y="65722"/>
                </a:lnTo>
                <a:lnTo>
                  <a:pt x="65720" y="30989"/>
                </a:lnTo>
                <a:lnTo>
                  <a:pt x="109717" y="8191"/>
                </a:lnTo>
                <a:lnTo>
                  <a:pt x="160309" y="0"/>
                </a:lnTo>
                <a:lnTo>
                  <a:pt x="8660715" y="0"/>
                </a:lnTo>
                <a:lnTo>
                  <a:pt x="8711307" y="8191"/>
                </a:lnTo>
                <a:lnTo>
                  <a:pt x="8755303" y="30989"/>
                </a:lnTo>
                <a:lnTo>
                  <a:pt x="8790035" y="65722"/>
                </a:lnTo>
                <a:lnTo>
                  <a:pt x="8812832" y="109721"/>
                </a:lnTo>
                <a:lnTo>
                  <a:pt x="8821024" y="160314"/>
                </a:lnTo>
                <a:lnTo>
                  <a:pt x="8821024" y="3090876"/>
                </a:lnTo>
                <a:lnTo>
                  <a:pt x="8812832" y="3141470"/>
                </a:lnTo>
                <a:lnTo>
                  <a:pt x="8790035" y="3185474"/>
                </a:lnTo>
                <a:lnTo>
                  <a:pt x="8755303" y="3220215"/>
                </a:lnTo>
                <a:lnTo>
                  <a:pt x="8711307" y="3243020"/>
                </a:lnTo>
                <a:lnTo>
                  <a:pt x="8660814" y="3251199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118780" y="5266182"/>
            <a:ext cx="9561195" cy="3330575"/>
          </a:xfrm>
          <a:custGeom>
            <a:avLst/>
            <a:gdLst/>
            <a:ahLst/>
            <a:cxnLst/>
            <a:rect l="l" t="t" r="r" b="b"/>
            <a:pathLst>
              <a:path w="9561194" h="3330575">
                <a:moveTo>
                  <a:pt x="9401769" y="3330305"/>
                </a:moveTo>
                <a:lnTo>
                  <a:pt x="158922" y="3330305"/>
                </a:lnTo>
                <a:lnTo>
                  <a:pt x="108768" y="3322184"/>
                </a:lnTo>
                <a:lnTo>
                  <a:pt x="65151" y="3299584"/>
                </a:lnTo>
                <a:lnTo>
                  <a:pt x="30720" y="3265153"/>
                </a:lnTo>
                <a:lnTo>
                  <a:pt x="8121" y="3221537"/>
                </a:lnTo>
                <a:lnTo>
                  <a:pt x="0" y="3171383"/>
                </a:lnTo>
                <a:lnTo>
                  <a:pt x="0" y="158921"/>
                </a:lnTo>
                <a:lnTo>
                  <a:pt x="8121" y="108768"/>
                </a:lnTo>
                <a:lnTo>
                  <a:pt x="30720" y="65151"/>
                </a:lnTo>
                <a:lnTo>
                  <a:pt x="65151" y="30720"/>
                </a:lnTo>
                <a:lnTo>
                  <a:pt x="108768" y="8121"/>
                </a:lnTo>
                <a:lnTo>
                  <a:pt x="158921" y="0"/>
                </a:lnTo>
                <a:lnTo>
                  <a:pt x="9401770" y="0"/>
                </a:lnTo>
                <a:lnTo>
                  <a:pt x="9451923" y="8121"/>
                </a:lnTo>
                <a:lnTo>
                  <a:pt x="9495540" y="30720"/>
                </a:lnTo>
                <a:lnTo>
                  <a:pt x="9529971" y="65151"/>
                </a:lnTo>
                <a:lnTo>
                  <a:pt x="9552570" y="108768"/>
                </a:lnTo>
                <a:lnTo>
                  <a:pt x="9560692" y="158921"/>
                </a:lnTo>
                <a:lnTo>
                  <a:pt x="9560692" y="3171383"/>
                </a:lnTo>
                <a:lnTo>
                  <a:pt x="9552570" y="3221537"/>
                </a:lnTo>
                <a:lnTo>
                  <a:pt x="9529971" y="3265153"/>
                </a:lnTo>
                <a:lnTo>
                  <a:pt x="9495540" y="3299584"/>
                </a:lnTo>
                <a:lnTo>
                  <a:pt x="9451923" y="3322184"/>
                </a:lnTo>
                <a:lnTo>
                  <a:pt x="9401769" y="3330305"/>
                </a:lnTo>
                <a:close/>
              </a:path>
            </a:pathLst>
          </a:custGeom>
          <a:solidFill>
            <a:srgbClr val="11578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3890710" y="1690499"/>
            <a:ext cx="10784205" cy="3223260"/>
            <a:chOff x="3890710" y="1690499"/>
            <a:chExt cx="10784205" cy="3223260"/>
          </a:xfrm>
        </p:grpSpPr>
        <p:sp>
          <p:nvSpPr>
            <p:cNvPr id="6" name="object 6" descr=""/>
            <p:cNvSpPr/>
            <p:nvPr/>
          </p:nvSpPr>
          <p:spPr>
            <a:xfrm>
              <a:off x="5118781" y="1690499"/>
              <a:ext cx="9556115" cy="3223260"/>
            </a:xfrm>
            <a:custGeom>
              <a:avLst/>
              <a:gdLst/>
              <a:ahLst/>
              <a:cxnLst/>
              <a:rect l="l" t="t" r="r" b="b"/>
              <a:pathLst>
                <a:path w="9556115" h="3223260">
                  <a:moveTo>
                    <a:pt x="9483915" y="3251199"/>
                  </a:moveTo>
                  <a:lnTo>
                    <a:pt x="160210" y="3251199"/>
                  </a:lnTo>
                  <a:lnTo>
                    <a:pt x="109717" y="3243020"/>
                  </a:lnTo>
                  <a:lnTo>
                    <a:pt x="65721" y="3220215"/>
                  </a:lnTo>
                  <a:lnTo>
                    <a:pt x="30989" y="3185474"/>
                  </a:lnTo>
                  <a:lnTo>
                    <a:pt x="8192" y="3141470"/>
                  </a:lnTo>
                  <a:lnTo>
                    <a:pt x="0" y="3090875"/>
                  </a:lnTo>
                  <a:lnTo>
                    <a:pt x="0" y="160314"/>
                  </a:lnTo>
                  <a:lnTo>
                    <a:pt x="8192" y="109721"/>
                  </a:lnTo>
                  <a:lnTo>
                    <a:pt x="30989" y="65722"/>
                  </a:lnTo>
                  <a:lnTo>
                    <a:pt x="65721" y="30989"/>
                  </a:lnTo>
                  <a:lnTo>
                    <a:pt x="109717" y="8191"/>
                  </a:lnTo>
                  <a:lnTo>
                    <a:pt x="160309" y="0"/>
                  </a:lnTo>
                  <a:lnTo>
                    <a:pt x="9483816" y="0"/>
                  </a:lnTo>
                  <a:lnTo>
                    <a:pt x="9534408" y="8191"/>
                  </a:lnTo>
                  <a:lnTo>
                    <a:pt x="9578405" y="30989"/>
                  </a:lnTo>
                  <a:lnTo>
                    <a:pt x="9613136" y="65722"/>
                  </a:lnTo>
                  <a:lnTo>
                    <a:pt x="9635933" y="109721"/>
                  </a:lnTo>
                  <a:lnTo>
                    <a:pt x="9639300" y="130516"/>
                  </a:lnTo>
                  <a:lnTo>
                    <a:pt x="9639300" y="3120674"/>
                  </a:lnTo>
                  <a:lnTo>
                    <a:pt x="9613136" y="3185474"/>
                  </a:lnTo>
                  <a:lnTo>
                    <a:pt x="9578405" y="3220215"/>
                  </a:lnTo>
                  <a:lnTo>
                    <a:pt x="9534408" y="3243020"/>
                  </a:lnTo>
                  <a:lnTo>
                    <a:pt x="9483915" y="3251199"/>
                  </a:lnTo>
                  <a:close/>
                </a:path>
              </a:pathLst>
            </a:custGeom>
            <a:solidFill>
              <a:srgbClr val="2D95B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890710" y="2189155"/>
              <a:ext cx="2452370" cy="2226310"/>
            </a:xfrm>
            <a:custGeom>
              <a:avLst/>
              <a:gdLst/>
              <a:ahLst/>
              <a:cxnLst/>
              <a:rect l="l" t="t" r="r" b="b"/>
              <a:pathLst>
                <a:path w="2452370" h="2226310">
                  <a:moveTo>
                    <a:pt x="2297186" y="2225750"/>
                  </a:moveTo>
                  <a:lnTo>
                    <a:pt x="158922" y="2225750"/>
                  </a:lnTo>
                  <a:lnTo>
                    <a:pt x="108768" y="2217628"/>
                  </a:lnTo>
                  <a:lnTo>
                    <a:pt x="65152" y="2195029"/>
                  </a:lnTo>
                  <a:lnTo>
                    <a:pt x="30720" y="2160597"/>
                  </a:lnTo>
                  <a:lnTo>
                    <a:pt x="8121" y="2116981"/>
                  </a:lnTo>
                  <a:lnTo>
                    <a:pt x="0" y="2066827"/>
                  </a:lnTo>
                  <a:lnTo>
                    <a:pt x="0" y="158928"/>
                  </a:lnTo>
                  <a:lnTo>
                    <a:pt x="8121" y="108772"/>
                  </a:lnTo>
                  <a:lnTo>
                    <a:pt x="30720" y="65154"/>
                  </a:lnTo>
                  <a:lnTo>
                    <a:pt x="65152" y="30722"/>
                  </a:lnTo>
                  <a:lnTo>
                    <a:pt x="108768" y="8121"/>
                  </a:lnTo>
                  <a:lnTo>
                    <a:pt x="158922" y="0"/>
                  </a:lnTo>
                  <a:lnTo>
                    <a:pt x="2297186" y="0"/>
                  </a:lnTo>
                  <a:lnTo>
                    <a:pt x="2347340" y="8121"/>
                  </a:lnTo>
                  <a:lnTo>
                    <a:pt x="2390956" y="30722"/>
                  </a:lnTo>
                  <a:lnTo>
                    <a:pt x="2425387" y="65154"/>
                  </a:lnTo>
                  <a:lnTo>
                    <a:pt x="2447987" y="108772"/>
                  </a:lnTo>
                  <a:lnTo>
                    <a:pt x="2451817" y="132429"/>
                  </a:lnTo>
                  <a:lnTo>
                    <a:pt x="2451817" y="2093326"/>
                  </a:lnTo>
                  <a:lnTo>
                    <a:pt x="2425387" y="2160597"/>
                  </a:lnTo>
                  <a:lnTo>
                    <a:pt x="2390956" y="2195029"/>
                  </a:lnTo>
                  <a:lnTo>
                    <a:pt x="2347340" y="2217628"/>
                  </a:lnTo>
                  <a:lnTo>
                    <a:pt x="2297186" y="2225750"/>
                  </a:lnTo>
                  <a:close/>
                </a:path>
              </a:pathLst>
            </a:custGeom>
            <a:solidFill>
              <a:srgbClr val="11578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3608527" y="5764834"/>
            <a:ext cx="2738755" cy="2226310"/>
          </a:xfrm>
          <a:custGeom>
            <a:avLst/>
            <a:gdLst/>
            <a:ahLst/>
            <a:cxnLst/>
            <a:rect l="l" t="t" r="r" b="b"/>
            <a:pathLst>
              <a:path w="2738754" h="2226309">
                <a:moveTo>
                  <a:pt x="2579369" y="2225740"/>
                </a:moveTo>
                <a:lnTo>
                  <a:pt x="158922" y="2225740"/>
                </a:lnTo>
                <a:lnTo>
                  <a:pt x="108768" y="2217619"/>
                </a:lnTo>
                <a:lnTo>
                  <a:pt x="65152" y="2195019"/>
                </a:lnTo>
                <a:lnTo>
                  <a:pt x="30720" y="2160588"/>
                </a:lnTo>
                <a:lnTo>
                  <a:pt x="8121" y="2116972"/>
                </a:lnTo>
                <a:lnTo>
                  <a:pt x="0" y="2066818"/>
                </a:lnTo>
                <a:lnTo>
                  <a:pt x="0" y="158922"/>
                </a:lnTo>
                <a:lnTo>
                  <a:pt x="8121" y="108768"/>
                </a:lnTo>
                <a:lnTo>
                  <a:pt x="30720" y="65151"/>
                </a:lnTo>
                <a:lnTo>
                  <a:pt x="65152" y="30720"/>
                </a:lnTo>
                <a:lnTo>
                  <a:pt x="108768" y="8121"/>
                </a:lnTo>
                <a:lnTo>
                  <a:pt x="158921" y="0"/>
                </a:lnTo>
                <a:lnTo>
                  <a:pt x="2579370" y="0"/>
                </a:lnTo>
                <a:lnTo>
                  <a:pt x="2629524" y="8121"/>
                </a:lnTo>
                <a:lnTo>
                  <a:pt x="2673140" y="30720"/>
                </a:lnTo>
                <a:lnTo>
                  <a:pt x="2707571" y="65151"/>
                </a:lnTo>
                <a:lnTo>
                  <a:pt x="2730171" y="108768"/>
                </a:lnTo>
                <a:lnTo>
                  <a:pt x="2738292" y="158922"/>
                </a:lnTo>
                <a:lnTo>
                  <a:pt x="2738292" y="2066818"/>
                </a:lnTo>
                <a:lnTo>
                  <a:pt x="2730171" y="2116972"/>
                </a:lnTo>
                <a:lnTo>
                  <a:pt x="2707571" y="2160588"/>
                </a:lnTo>
                <a:lnTo>
                  <a:pt x="2673140" y="2195019"/>
                </a:lnTo>
                <a:lnTo>
                  <a:pt x="2629524" y="2217619"/>
                </a:lnTo>
                <a:lnTo>
                  <a:pt x="2579369" y="2225740"/>
                </a:lnTo>
                <a:close/>
              </a:path>
            </a:pathLst>
          </a:custGeom>
          <a:solidFill>
            <a:srgbClr val="2D95B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266931" y="2930067"/>
            <a:ext cx="644525" cy="744220"/>
          </a:xfrm>
          <a:custGeom>
            <a:avLst/>
            <a:gdLst/>
            <a:ahLst/>
            <a:cxnLst/>
            <a:rect l="l" t="t" r="r" b="b"/>
            <a:pathLst>
              <a:path w="644525" h="744220">
                <a:moveTo>
                  <a:pt x="0" y="743900"/>
                </a:moveTo>
                <a:lnTo>
                  <a:pt x="0" y="0"/>
                </a:lnTo>
                <a:lnTo>
                  <a:pt x="644224" y="371953"/>
                </a:lnTo>
                <a:lnTo>
                  <a:pt x="0" y="743900"/>
                </a:lnTo>
                <a:close/>
              </a:path>
            </a:pathLst>
          </a:custGeom>
          <a:solidFill>
            <a:srgbClr val="11578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266931" y="6505742"/>
            <a:ext cx="644525" cy="744220"/>
          </a:xfrm>
          <a:custGeom>
            <a:avLst/>
            <a:gdLst/>
            <a:ahLst/>
            <a:cxnLst/>
            <a:rect l="l" t="t" r="r" b="b"/>
            <a:pathLst>
              <a:path w="644525" h="744220">
                <a:moveTo>
                  <a:pt x="0" y="743894"/>
                </a:moveTo>
                <a:lnTo>
                  <a:pt x="0" y="0"/>
                </a:lnTo>
                <a:lnTo>
                  <a:pt x="644224" y="371947"/>
                </a:lnTo>
                <a:lnTo>
                  <a:pt x="0" y="743894"/>
                </a:lnTo>
                <a:close/>
              </a:path>
            </a:pathLst>
          </a:custGeom>
          <a:solidFill>
            <a:srgbClr val="2D95B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4242293" y="2943030"/>
            <a:ext cx="1753235" cy="544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400" spc="-1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865245" y="6572412"/>
            <a:ext cx="2506980" cy="544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4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010562" y="2038420"/>
            <a:ext cx="7259955" cy="2520950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algn="just" marL="12700" marR="5080">
              <a:lnSpc>
                <a:spcPts val="4950"/>
              </a:lnSpc>
              <a:spcBef>
                <a:spcPts val="50"/>
              </a:spcBef>
            </a:pPr>
            <a:r>
              <a:rPr dirty="0" sz="4000" spc="55" b="1">
                <a:solidFill>
                  <a:srgbClr val="FFFFFF"/>
                </a:solidFill>
                <a:latin typeface="Trebuchet MS"/>
                <a:cs typeface="Trebuchet MS"/>
              </a:rPr>
              <a:t>Increasing</a:t>
            </a:r>
            <a:r>
              <a:rPr dirty="0" sz="40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b="1">
                <a:solidFill>
                  <a:srgbClr val="FFFFFF"/>
                </a:solidFill>
                <a:latin typeface="Trebuchet MS"/>
                <a:cs typeface="Trebuchet MS"/>
              </a:rPr>
              <a:t>Adoption</a:t>
            </a:r>
            <a:r>
              <a:rPr dirty="0" sz="40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40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10" b="1">
                <a:solidFill>
                  <a:srgbClr val="FFFFFF"/>
                </a:solidFill>
                <a:latin typeface="Trebuchet MS"/>
                <a:cs typeface="Trebuchet MS"/>
              </a:rPr>
              <a:t>Digital </a:t>
            </a:r>
            <a:r>
              <a:rPr dirty="0" sz="4000" b="1">
                <a:solidFill>
                  <a:srgbClr val="FFFFFF"/>
                </a:solidFill>
                <a:latin typeface="Trebuchet MS"/>
                <a:cs typeface="Trebuchet MS"/>
              </a:rPr>
              <a:t>Filmmaking</a:t>
            </a:r>
            <a:r>
              <a:rPr dirty="0" sz="4000" spc="-1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b="1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dirty="0" sz="4000" spc="-1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75" b="1">
                <a:solidFill>
                  <a:srgbClr val="FFFFFF"/>
                </a:solidFill>
                <a:latin typeface="Trebuchet MS"/>
                <a:cs typeface="Trebuchet MS"/>
              </a:rPr>
              <a:t>Rise</a:t>
            </a:r>
            <a:r>
              <a:rPr dirty="0" sz="4000" spc="-1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4000" spc="-1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10" b="1">
                <a:solidFill>
                  <a:srgbClr val="FFFFFF"/>
                </a:solidFill>
                <a:latin typeface="Trebuchet MS"/>
                <a:cs typeface="Trebuchet MS"/>
              </a:rPr>
              <a:t>Online </a:t>
            </a:r>
            <a:r>
              <a:rPr dirty="0" sz="4000" spc="50" b="1">
                <a:solidFill>
                  <a:srgbClr val="FFFFFF"/>
                </a:solidFill>
                <a:latin typeface="Trebuchet MS"/>
                <a:cs typeface="Trebuchet MS"/>
              </a:rPr>
              <a:t>Streaming</a:t>
            </a:r>
            <a:r>
              <a:rPr dirty="0" sz="4000" spc="-1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55" b="1">
                <a:solidFill>
                  <a:srgbClr val="FFFFFF"/>
                </a:solidFill>
                <a:latin typeface="Trebuchet MS"/>
                <a:cs typeface="Trebuchet MS"/>
              </a:rPr>
              <a:t>Platforms</a:t>
            </a:r>
            <a:r>
              <a:rPr dirty="0" sz="4000" spc="-1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b="1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dirty="0" sz="4000" spc="-1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10" b="1">
                <a:solidFill>
                  <a:srgbClr val="FFFFFF"/>
                </a:solidFill>
                <a:latin typeface="Trebuchet MS"/>
                <a:cs typeface="Trebuchet MS"/>
              </a:rPr>
              <a:t>Propel </a:t>
            </a:r>
            <a:r>
              <a:rPr dirty="0" sz="4000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dirty="0" sz="4000" spc="-28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10" b="1">
                <a:solidFill>
                  <a:srgbClr val="FFFFFF"/>
                </a:solidFill>
                <a:latin typeface="Trebuchet MS"/>
                <a:cs typeface="Trebuchet MS"/>
              </a:rPr>
              <a:t>Growth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898548" y="5614071"/>
            <a:ext cx="7174230" cy="252095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ts val="4950"/>
              </a:lnSpc>
              <a:spcBef>
                <a:spcPts val="50"/>
              </a:spcBef>
            </a:pPr>
            <a:r>
              <a:rPr dirty="0" sz="4000" b="1">
                <a:solidFill>
                  <a:srgbClr val="FFFFFF"/>
                </a:solidFill>
                <a:latin typeface="Trebuchet MS"/>
                <a:cs typeface="Trebuchet MS"/>
              </a:rPr>
              <a:t>High</a:t>
            </a:r>
            <a:r>
              <a:rPr dirty="0" sz="4000" spc="-1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110" b="1">
                <a:solidFill>
                  <a:srgbClr val="FFFFFF"/>
                </a:solidFill>
                <a:latin typeface="Trebuchet MS"/>
                <a:cs typeface="Trebuchet MS"/>
              </a:rPr>
              <a:t>Cost</a:t>
            </a:r>
            <a:r>
              <a:rPr dirty="0" sz="4000" spc="-1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4000" spc="-1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b="1">
                <a:solidFill>
                  <a:srgbClr val="FFFFFF"/>
                </a:solidFill>
                <a:latin typeface="Trebuchet MS"/>
                <a:cs typeface="Trebuchet MS"/>
              </a:rPr>
              <a:t>Cinema</a:t>
            </a:r>
            <a:r>
              <a:rPr dirty="0" sz="4000" spc="-1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10" b="1">
                <a:solidFill>
                  <a:srgbClr val="FFFFFF"/>
                </a:solidFill>
                <a:latin typeface="Trebuchet MS"/>
                <a:cs typeface="Trebuchet MS"/>
              </a:rPr>
              <a:t>Cameras, </a:t>
            </a:r>
            <a:r>
              <a:rPr dirty="0" sz="4000" b="1">
                <a:solidFill>
                  <a:srgbClr val="FFFFFF"/>
                </a:solidFill>
                <a:latin typeface="Trebuchet MS"/>
                <a:cs typeface="Trebuchet MS"/>
              </a:rPr>
              <a:t>Limited</a:t>
            </a:r>
            <a:r>
              <a:rPr dirty="0" sz="4000" spc="-2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dirty="0" sz="4000" spc="-2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25" b="1">
                <a:solidFill>
                  <a:srgbClr val="FFFFFF"/>
                </a:solidFill>
                <a:latin typeface="Trebuchet MS"/>
                <a:cs typeface="Trebuchet MS"/>
              </a:rPr>
              <a:t>Size,</a:t>
            </a:r>
            <a:r>
              <a:rPr dirty="0" sz="4000" spc="-2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25" b="1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dirty="0" sz="4000" b="1">
                <a:solidFill>
                  <a:srgbClr val="FFFFFF"/>
                </a:solidFill>
                <a:latin typeface="Trebuchet MS"/>
                <a:cs typeface="Trebuchet MS"/>
              </a:rPr>
              <a:t>Impact</a:t>
            </a:r>
            <a:r>
              <a:rPr dirty="0" sz="4000" spc="-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4000" spc="-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55" b="1">
                <a:solidFill>
                  <a:srgbClr val="FFFFFF"/>
                </a:solidFill>
                <a:latin typeface="Trebuchet MS"/>
                <a:cs typeface="Trebuchet MS"/>
              </a:rPr>
              <a:t>Covid-</a:t>
            </a:r>
            <a:r>
              <a:rPr dirty="0" sz="4000" spc="-565" b="1">
                <a:solidFill>
                  <a:srgbClr val="FFFFFF"/>
                </a:solidFill>
                <a:latin typeface="Trebuchet MS"/>
                <a:cs typeface="Trebuchet MS"/>
              </a:rPr>
              <a:t>19</a:t>
            </a:r>
            <a:r>
              <a:rPr dirty="0" sz="4000" spc="-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10" b="1">
                <a:solidFill>
                  <a:srgbClr val="FFFFFF"/>
                </a:solidFill>
                <a:latin typeface="Trebuchet MS"/>
                <a:cs typeface="Trebuchet MS"/>
              </a:rPr>
              <a:t>Pandemic </a:t>
            </a:r>
            <a:r>
              <a:rPr dirty="0" sz="4000" b="1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dirty="0" sz="4000" spc="-2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55" b="1">
                <a:solidFill>
                  <a:srgbClr val="FFFFFF"/>
                </a:solidFill>
                <a:latin typeface="Trebuchet MS"/>
                <a:cs typeface="Trebuchet MS"/>
              </a:rPr>
              <a:t>Restrict</a:t>
            </a:r>
            <a:r>
              <a:rPr dirty="0" sz="4000" spc="-1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dirty="0" sz="4000" spc="-1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10" b="1">
                <a:solidFill>
                  <a:srgbClr val="FFFFFF"/>
                </a:solidFill>
                <a:latin typeface="Trebuchet MS"/>
                <a:cs typeface="Trebuchet MS"/>
              </a:rPr>
              <a:t>Growth</a:t>
            </a:r>
            <a:endParaRPr sz="4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8347" y="347969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8439" y="2125662"/>
            <a:ext cx="95250" cy="9525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8439" y="4221162"/>
            <a:ext cx="95250" cy="9525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8439" y="5897562"/>
            <a:ext cx="95250" cy="9525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8439" y="7154862"/>
            <a:ext cx="95250" cy="9525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8439" y="8831262"/>
            <a:ext cx="95250" cy="9525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806635" y="1897678"/>
            <a:ext cx="7363459" cy="798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1910">
              <a:lnSpc>
                <a:spcPct val="114599"/>
              </a:lnSpc>
              <a:spcBef>
                <a:spcPts val="100"/>
              </a:spcBef>
            </a:pPr>
            <a:r>
              <a:rPr dirty="0" sz="2400" spc="60">
                <a:latin typeface="Verdana"/>
                <a:cs typeface="Verdana"/>
              </a:rPr>
              <a:t>CMOS</a:t>
            </a:r>
            <a:r>
              <a:rPr dirty="0" sz="2400" spc="-175">
                <a:latin typeface="Verdana"/>
                <a:cs typeface="Verdana"/>
              </a:rPr>
              <a:t> </a:t>
            </a:r>
            <a:r>
              <a:rPr dirty="0" sz="2400" spc="-65">
                <a:latin typeface="Verdana"/>
                <a:cs typeface="Verdana"/>
              </a:rPr>
              <a:t>is</a:t>
            </a:r>
            <a:r>
              <a:rPr dirty="0" sz="2400" spc="-17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the</a:t>
            </a:r>
            <a:r>
              <a:rPr dirty="0" sz="2400" spc="-170">
                <a:latin typeface="Verdana"/>
                <a:cs typeface="Verdana"/>
              </a:rPr>
              <a:t> </a:t>
            </a:r>
            <a:r>
              <a:rPr dirty="0" sz="2400" spc="-60">
                <a:latin typeface="Verdana"/>
                <a:cs typeface="Verdana"/>
              </a:rPr>
              <a:t>fastest-</a:t>
            </a:r>
            <a:r>
              <a:rPr dirty="0" sz="2400" spc="55">
                <a:latin typeface="Verdana"/>
                <a:cs typeface="Verdana"/>
              </a:rPr>
              <a:t>growing</a:t>
            </a:r>
            <a:r>
              <a:rPr dirty="0" sz="2400" spc="-17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category</a:t>
            </a:r>
            <a:r>
              <a:rPr dirty="0" sz="2400" spc="-170">
                <a:latin typeface="Verdana"/>
                <a:cs typeface="Verdana"/>
              </a:rPr>
              <a:t> </a:t>
            </a:r>
            <a:r>
              <a:rPr dirty="0" sz="2400" spc="-50">
                <a:latin typeface="Verdana"/>
                <a:cs typeface="Verdana"/>
              </a:rPr>
              <a:t>over</a:t>
            </a:r>
            <a:r>
              <a:rPr dirty="0" sz="2400" spc="-170">
                <a:latin typeface="Verdana"/>
                <a:cs typeface="Verdana"/>
              </a:rPr>
              <a:t> </a:t>
            </a:r>
            <a:r>
              <a:rPr dirty="0" sz="2400" spc="-25">
                <a:latin typeface="Verdana"/>
                <a:cs typeface="Verdana"/>
              </a:rPr>
              <a:t>the </a:t>
            </a:r>
            <a:r>
              <a:rPr dirty="0" sz="2400" spc="-20">
                <a:latin typeface="Verdana"/>
                <a:cs typeface="Verdana"/>
              </a:rPr>
              <a:t>forecast</a:t>
            </a:r>
            <a:r>
              <a:rPr dirty="0" sz="2400" spc="-185">
                <a:latin typeface="Verdana"/>
                <a:cs typeface="Verdana"/>
              </a:rPr>
              <a:t> </a:t>
            </a:r>
            <a:r>
              <a:rPr dirty="0" sz="2400" spc="-35">
                <a:latin typeface="Verdana"/>
                <a:cs typeface="Verdana"/>
              </a:rPr>
              <a:t>period.</a:t>
            </a:r>
            <a:r>
              <a:rPr dirty="0" sz="2400" spc="-180">
                <a:latin typeface="Verdana"/>
                <a:cs typeface="Verdana"/>
              </a:rPr>
              <a:t> </a:t>
            </a:r>
            <a:r>
              <a:rPr dirty="0" sz="2400" spc="60">
                <a:latin typeface="Verdana"/>
                <a:cs typeface="Verdana"/>
              </a:rPr>
              <a:t>CMOS</a:t>
            </a:r>
            <a:r>
              <a:rPr dirty="0" sz="2400" spc="-185">
                <a:latin typeface="Verdana"/>
                <a:cs typeface="Verdana"/>
              </a:rPr>
              <a:t> </a:t>
            </a:r>
            <a:r>
              <a:rPr dirty="0" sz="2400" spc="-40">
                <a:latin typeface="Verdana"/>
                <a:cs typeface="Verdana"/>
              </a:rPr>
              <a:t>sensors</a:t>
            </a:r>
            <a:r>
              <a:rPr dirty="0" sz="2400" spc="-180">
                <a:latin typeface="Verdana"/>
                <a:cs typeface="Verdana"/>
              </a:rPr>
              <a:t> </a:t>
            </a:r>
            <a:r>
              <a:rPr dirty="0" sz="2400" spc="-25">
                <a:latin typeface="Verdana"/>
                <a:cs typeface="Verdana"/>
              </a:rPr>
              <a:t>have</a:t>
            </a:r>
            <a:r>
              <a:rPr dirty="0" sz="2400" spc="-18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several </a:t>
            </a:r>
            <a:r>
              <a:rPr dirty="0" sz="2400">
                <a:latin typeface="Verdana"/>
                <a:cs typeface="Verdana"/>
              </a:rPr>
              <a:t>advantages</a:t>
            </a:r>
            <a:r>
              <a:rPr dirty="0" sz="2400" spc="-190">
                <a:latin typeface="Verdana"/>
                <a:cs typeface="Verdana"/>
              </a:rPr>
              <a:t> </a:t>
            </a:r>
            <a:r>
              <a:rPr dirty="0" sz="2400" spc="-50">
                <a:latin typeface="Verdana"/>
                <a:cs typeface="Verdana"/>
              </a:rPr>
              <a:t>over</a:t>
            </a:r>
            <a:r>
              <a:rPr dirty="0" sz="2400" spc="-185">
                <a:latin typeface="Verdana"/>
                <a:cs typeface="Verdana"/>
              </a:rPr>
              <a:t> </a:t>
            </a:r>
            <a:r>
              <a:rPr dirty="0" sz="2400" spc="70">
                <a:latin typeface="Verdana"/>
                <a:cs typeface="Verdana"/>
              </a:rPr>
              <a:t>CCD</a:t>
            </a:r>
            <a:r>
              <a:rPr dirty="0" sz="2400" spc="-185">
                <a:latin typeface="Verdana"/>
                <a:cs typeface="Verdana"/>
              </a:rPr>
              <a:t> </a:t>
            </a:r>
            <a:r>
              <a:rPr dirty="0" sz="2400" spc="-85">
                <a:latin typeface="Verdana"/>
                <a:cs typeface="Verdana"/>
              </a:rPr>
              <a:t>sensors,</a:t>
            </a:r>
            <a:r>
              <a:rPr dirty="0" sz="2400" spc="-185">
                <a:latin typeface="Verdana"/>
                <a:cs typeface="Verdana"/>
              </a:rPr>
              <a:t> </a:t>
            </a:r>
            <a:r>
              <a:rPr dirty="0" sz="2400" spc="55">
                <a:latin typeface="Verdana"/>
                <a:cs typeface="Verdana"/>
              </a:rPr>
              <a:t>including</a:t>
            </a:r>
            <a:r>
              <a:rPr dirty="0" sz="2400" spc="-190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lower </a:t>
            </a:r>
            <a:r>
              <a:rPr dirty="0" sz="2400">
                <a:latin typeface="Verdana"/>
                <a:cs typeface="Verdana"/>
              </a:rPr>
              <a:t>power</a:t>
            </a:r>
            <a:r>
              <a:rPr dirty="0" sz="2400" spc="-10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consumption,</a:t>
            </a:r>
            <a:r>
              <a:rPr dirty="0" sz="2400" spc="-90">
                <a:latin typeface="Verdana"/>
                <a:cs typeface="Verdana"/>
              </a:rPr>
              <a:t> </a:t>
            </a:r>
            <a:r>
              <a:rPr dirty="0" sz="2400" spc="-45">
                <a:latin typeface="Verdana"/>
                <a:cs typeface="Verdana"/>
              </a:rPr>
              <a:t>faster</a:t>
            </a:r>
            <a:r>
              <a:rPr dirty="0" sz="2400" spc="-9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readout</a:t>
            </a:r>
            <a:r>
              <a:rPr dirty="0" sz="2400" spc="-90">
                <a:latin typeface="Verdana"/>
                <a:cs typeface="Verdana"/>
              </a:rPr>
              <a:t> </a:t>
            </a:r>
            <a:r>
              <a:rPr dirty="0" sz="2400" spc="-50">
                <a:latin typeface="Verdana"/>
                <a:cs typeface="Verdana"/>
              </a:rPr>
              <a:t>speeds,</a:t>
            </a:r>
            <a:r>
              <a:rPr dirty="0" sz="2400" spc="-90">
                <a:latin typeface="Verdana"/>
                <a:cs typeface="Verdana"/>
              </a:rPr>
              <a:t> </a:t>
            </a:r>
            <a:r>
              <a:rPr dirty="0" sz="2400" spc="30">
                <a:latin typeface="Verdana"/>
                <a:cs typeface="Verdana"/>
              </a:rPr>
              <a:t>and </a:t>
            </a:r>
            <a:r>
              <a:rPr dirty="0" sz="2400">
                <a:latin typeface="Verdana"/>
                <a:cs typeface="Verdana"/>
              </a:rPr>
              <a:t>higher</a:t>
            </a:r>
            <a:r>
              <a:rPr dirty="0" sz="2400" spc="-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resolution.</a:t>
            </a:r>
            <a:endParaRPr sz="2400">
              <a:latin typeface="Verdana"/>
              <a:cs typeface="Verdana"/>
            </a:endParaRPr>
          </a:p>
          <a:p>
            <a:pPr marL="12700" marR="254635">
              <a:lnSpc>
                <a:spcPct val="114599"/>
              </a:lnSpc>
            </a:pPr>
            <a:r>
              <a:rPr dirty="0" sz="2400" spc="160">
                <a:latin typeface="Verdana"/>
                <a:cs typeface="Verdana"/>
              </a:rPr>
              <a:t>PL</a:t>
            </a:r>
            <a:r>
              <a:rPr dirty="0" sz="2400" spc="-195">
                <a:latin typeface="Verdana"/>
                <a:cs typeface="Verdana"/>
              </a:rPr>
              <a:t> </a:t>
            </a:r>
            <a:r>
              <a:rPr dirty="0" sz="2400" spc="75">
                <a:latin typeface="Verdana"/>
                <a:cs typeface="Verdana"/>
              </a:rPr>
              <a:t>mount</a:t>
            </a:r>
            <a:r>
              <a:rPr dirty="0" sz="2400" spc="-195">
                <a:latin typeface="Verdana"/>
                <a:cs typeface="Verdana"/>
              </a:rPr>
              <a:t> </a:t>
            </a:r>
            <a:r>
              <a:rPr dirty="0" sz="2400" spc="50">
                <a:latin typeface="Verdana"/>
                <a:cs typeface="Verdana"/>
              </a:rPr>
              <a:t>hold</a:t>
            </a:r>
            <a:r>
              <a:rPr dirty="0" sz="2400" spc="-190">
                <a:latin typeface="Verdana"/>
                <a:cs typeface="Verdana"/>
              </a:rPr>
              <a:t> </a:t>
            </a:r>
            <a:r>
              <a:rPr dirty="0" sz="2400" spc="-35">
                <a:latin typeface="Verdana"/>
                <a:cs typeface="Verdana"/>
              </a:rPr>
              <a:t>a</a:t>
            </a:r>
            <a:r>
              <a:rPr dirty="0" sz="2400" spc="-195">
                <a:latin typeface="Verdana"/>
                <a:cs typeface="Verdana"/>
              </a:rPr>
              <a:t> </a:t>
            </a:r>
            <a:r>
              <a:rPr dirty="0" sz="2400" spc="45">
                <a:latin typeface="Verdana"/>
                <a:cs typeface="Verdana"/>
              </a:rPr>
              <a:t>prominent</a:t>
            </a:r>
            <a:r>
              <a:rPr dirty="0" sz="2400" spc="-19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market</a:t>
            </a:r>
            <a:r>
              <a:rPr dirty="0" sz="2400" spc="-190">
                <a:latin typeface="Verdana"/>
                <a:cs typeface="Verdana"/>
              </a:rPr>
              <a:t> </a:t>
            </a:r>
            <a:r>
              <a:rPr dirty="0" sz="2400" spc="-30">
                <a:latin typeface="Verdana"/>
                <a:cs typeface="Verdana"/>
              </a:rPr>
              <a:t>share</a:t>
            </a:r>
            <a:r>
              <a:rPr dirty="0" sz="2400" spc="-195">
                <a:latin typeface="Verdana"/>
                <a:cs typeface="Verdana"/>
              </a:rPr>
              <a:t> </a:t>
            </a:r>
            <a:r>
              <a:rPr dirty="0" sz="2400" spc="-70">
                <a:latin typeface="Verdana"/>
                <a:cs typeface="Verdana"/>
              </a:rPr>
              <a:t>as</a:t>
            </a:r>
            <a:r>
              <a:rPr dirty="0" sz="2400" spc="-195">
                <a:latin typeface="Verdana"/>
                <a:cs typeface="Verdana"/>
              </a:rPr>
              <a:t> </a:t>
            </a:r>
            <a:r>
              <a:rPr dirty="0" sz="2400" spc="-25">
                <a:latin typeface="Verdana"/>
                <a:cs typeface="Verdana"/>
              </a:rPr>
              <a:t>it </a:t>
            </a:r>
            <a:r>
              <a:rPr dirty="0" sz="2400" spc="-65">
                <a:latin typeface="Verdana"/>
                <a:cs typeface="Verdana"/>
              </a:rPr>
              <a:t>is</a:t>
            </a:r>
            <a:r>
              <a:rPr dirty="0" sz="2400" spc="-16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used</a:t>
            </a:r>
            <a:r>
              <a:rPr dirty="0" sz="2400" spc="-16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in</a:t>
            </a:r>
            <a:r>
              <a:rPr dirty="0" sz="2400" spc="-165">
                <a:latin typeface="Verdana"/>
                <a:cs typeface="Verdana"/>
              </a:rPr>
              <a:t> </a:t>
            </a:r>
            <a:r>
              <a:rPr dirty="0" sz="2400" spc="-20">
                <a:latin typeface="Verdana"/>
                <a:cs typeface="Verdana"/>
              </a:rPr>
              <a:t>professional</a:t>
            </a:r>
            <a:r>
              <a:rPr dirty="0" sz="2400" spc="-165">
                <a:latin typeface="Verdana"/>
                <a:cs typeface="Verdana"/>
              </a:rPr>
              <a:t> </a:t>
            </a:r>
            <a:r>
              <a:rPr dirty="0" sz="2400" spc="50">
                <a:latin typeface="Verdana"/>
                <a:cs typeface="Verdana"/>
              </a:rPr>
              <a:t>cinema</a:t>
            </a:r>
            <a:r>
              <a:rPr dirty="0" sz="2400" spc="-16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cameras</a:t>
            </a:r>
            <a:r>
              <a:rPr dirty="0" sz="2400" spc="-165">
                <a:latin typeface="Verdana"/>
                <a:cs typeface="Verdana"/>
              </a:rPr>
              <a:t> </a:t>
            </a:r>
            <a:r>
              <a:rPr dirty="0" sz="2400" spc="55">
                <a:latin typeface="Verdana"/>
                <a:cs typeface="Verdana"/>
              </a:rPr>
              <a:t>and</a:t>
            </a:r>
            <a:r>
              <a:rPr dirty="0" sz="2400" spc="-165">
                <a:latin typeface="Verdana"/>
                <a:cs typeface="Verdana"/>
              </a:rPr>
              <a:t> </a:t>
            </a:r>
            <a:r>
              <a:rPr dirty="0" sz="2400" spc="-25">
                <a:latin typeface="Verdana"/>
                <a:cs typeface="Verdana"/>
              </a:rPr>
              <a:t>is </a:t>
            </a:r>
            <a:r>
              <a:rPr dirty="0" sz="2400" spc="45">
                <a:latin typeface="Verdana"/>
                <a:cs typeface="Verdana"/>
              </a:rPr>
              <a:t>compatible</a:t>
            </a:r>
            <a:r>
              <a:rPr dirty="0" sz="2400" spc="-175">
                <a:latin typeface="Verdana"/>
                <a:cs typeface="Verdana"/>
              </a:rPr>
              <a:t> </a:t>
            </a:r>
            <a:r>
              <a:rPr dirty="0" sz="2400" spc="50">
                <a:latin typeface="Verdana"/>
                <a:cs typeface="Verdana"/>
              </a:rPr>
              <a:t>with</a:t>
            </a:r>
            <a:r>
              <a:rPr dirty="0" sz="2400" spc="-175">
                <a:latin typeface="Verdana"/>
                <a:cs typeface="Verdana"/>
              </a:rPr>
              <a:t> </a:t>
            </a:r>
            <a:r>
              <a:rPr dirty="0" sz="2400" spc="-35">
                <a:latin typeface="Verdana"/>
                <a:cs typeface="Verdana"/>
              </a:rPr>
              <a:t>a</a:t>
            </a:r>
            <a:r>
              <a:rPr dirty="0" sz="2400" spc="-170">
                <a:latin typeface="Verdana"/>
                <a:cs typeface="Verdana"/>
              </a:rPr>
              <a:t> </a:t>
            </a:r>
            <a:r>
              <a:rPr dirty="0" sz="2400" spc="55">
                <a:latin typeface="Verdana"/>
                <a:cs typeface="Verdana"/>
              </a:rPr>
              <a:t>wide</a:t>
            </a:r>
            <a:r>
              <a:rPr dirty="0" sz="2400" spc="-17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range</a:t>
            </a:r>
            <a:r>
              <a:rPr dirty="0" sz="2400" spc="-170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of</a:t>
            </a:r>
            <a:r>
              <a:rPr dirty="0" sz="2400" spc="-17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high-</a:t>
            </a:r>
            <a:r>
              <a:rPr dirty="0" sz="2400" spc="-10">
                <a:latin typeface="Verdana"/>
                <a:cs typeface="Verdana"/>
              </a:rPr>
              <a:t>quality </a:t>
            </a:r>
            <a:r>
              <a:rPr dirty="0" sz="2400" spc="50">
                <a:latin typeface="Verdana"/>
                <a:cs typeface="Verdana"/>
              </a:rPr>
              <a:t>cinema</a:t>
            </a:r>
            <a:r>
              <a:rPr dirty="0" sz="2400" spc="-204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lenses.</a:t>
            </a:r>
            <a:endParaRPr sz="2400">
              <a:latin typeface="Verdana"/>
              <a:cs typeface="Verdana"/>
            </a:endParaRPr>
          </a:p>
          <a:p>
            <a:pPr marL="12700" marR="100965">
              <a:lnSpc>
                <a:spcPct val="114599"/>
              </a:lnSpc>
            </a:pPr>
            <a:r>
              <a:rPr dirty="0" sz="2400" spc="-10">
                <a:latin typeface="Verdana"/>
                <a:cs typeface="Verdana"/>
              </a:rPr>
              <a:t>The</a:t>
            </a:r>
            <a:r>
              <a:rPr dirty="0" sz="2400" spc="-165">
                <a:latin typeface="Verdana"/>
                <a:cs typeface="Verdana"/>
              </a:rPr>
              <a:t> </a:t>
            </a:r>
            <a:r>
              <a:rPr dirty="0" sz="2400" spc="110">
                <a:latin typeface="Verdana"/>
                <a:cs typeface="Verdana"/>
              </a:rPr>
              <a:t>EF</a:t>
            </a:r>
            <a:r>
              <a:rPr dirty="0" sz="2400" spc="-165">
                <a:latin typeface="Verdana"/>
                <a:cs typeface="Verdana"/>
              </a:rPr>
              <a:t> </a:t>
            </a:r>
            <a:r>
              <a:rPr dirty="0" sz="2400" spc="75">
                <a:latin typeface="Verdana"/>
                <a:cs typeface="Verdana"/>
              </a:rPr>
              <a:t>mount</a:t>
            </a:r>
            <a:r>
              <a:rPr dirty="0" sz="2400" spc="-165">
                <a:latin typeface="Verdana"/>
                <a:cs typeface="Verdana"/>
              </a:rPr>
              <a:t> </a:t>
            </a:r>
            <a:r>
              <a:rPr dirty="0" sz="2400" spc="-65">
                <a:latin typeface="Verdana"/>
                <a:cs typeface="Verdana"/>
              </a:rPr>
              <a:t>is</a:t>
            </a:r>
            <a:r>
              <a:rPr dirty="0" sz="2400" spc="-165">
                <a:latin typeface="Verdana"/>
                <a:cs typeface="Verdana"/>
              </a:rPr>
              <a:t> </a:t>
            </a:r>
            <a:r>
              <a:rPr dirty="0" sz="2400" spc="-35">
                <a:latin typeface="Verdana"/>
                <a:cs typeface="Verdana"/>
              </a:rPr>
              <a:t>a</a:t>
            </a:r>
            <a:r>
              <a:rPr dirty="0" sz="2400" spc="-16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more</a:t>
            </a:r>
            <a:r>
              <a:rPr dirty="0" sz="2400" spc="-16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consumer-</a:t>
            </a:r>
            <a:r>
              <a:rPr dirty="0" sz="2400" spc="-20">
                <a:latin typeface="Verdana"/>
                <a:cs typeface="Verdana"/>
              </a:rPr>
              <a:t>friendly</a:t>
            </a:r>
            <a:r>
              <a:rPr dirty="0" sz="2400" spc="-165">
                <a:latin typeface="Verdana"/>
                <a:cs typeface="Verdana"/>
              </a:rPr>
              <a:t> </a:t>
            </a:r>
            <a:r>
              <a:rPr dirty="0" sz="2400" spc="-20">
                <a:latin typeface="Verdana"/>
                <a:cs typeface="Verdana"/>
              </a:rPr>
              <a:t>lens </a:t>
            </a:r>
            <a:r>
              <a:rPr dirty="0" sz="2400">
                <a:latin typeface="Verdana"/>
                <a:cs typeface="Verdana"/>
              </a:rPr>
              <a:t>mount,</a:t>
            </a:r>
            <a:r>
              <a:rPr dirty="0" sz="2400" spc="-180">
                <a:latin typeface="Verdana"/>
                <a:cs typeface="Verdana"/>
              </a:rPr>
              <a:t> </a:t>
            </a:r>
            <a:r>
              <a:rPr dirty="0" sz="2400" spc="55">
                <a:latin typeface="Verdana"/>
                <a:cs typeface="Verdana"/>
              </a:rPr>
              <a:t>and</a:t>
            </a:r>
            <a:r>
              <a:rPr dirty="0" sz="2400" spc="-17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it</a:t>
            </a:r>
            <a:r>
              <a:rPr dirty="0" sz="2400" spc="-175">
                <a:latin typeface="Verdana"/>
                <a:cs typeface="Verdana"/>
              </a:rPr>
              <a:t> </a:t>
            </a:r>
            <a:r>
              <a:rPr dirty="0" sz="2400" spc="-65">
                <a:latin typeface="Verdana"/>
                <a:cs typeface="Verdana"/>
              </a:rPr>
              <a:t>is</a:t>
            </a:r>
            <a:r>
              <a:rPr dirty="0" sz="2400" spc="-180">
                <a:latin typeface="Verdana"/>
                <a:cs typeface="Verdana"/>
              </a:rPr>
              <a:t> </a:t>
            </a:r>
            <a:r>
              <a:rPr dirty="0" sz="2400" spc="-25">
                <a:latin typeface="Verdana"/>
                <a:cs typeface="Verdana"/>
              </a:rPr>
              <a:t>typically</a:t>
            </a:r>
            <a:r>
              <a:rPr dirty="0" sz="2400" spc="-17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used</a:t>
            </a:r>
            <a:r>
              <a:rPr dirty="0" sz="2400" spc="-17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in</a:t>
            </a:r>
            <a:r>
              <a:rPr dirty="0" sz="2400" spc="-180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consumer- </a:t>
            </a:r>
            <a:r>
              <a:rPr dirty="0" sz="2400">
                <a:latin typeface="Verdana"/>
                <a:cs typeface="Verdana"/>
              </a:rPr>
              <a:t>grade</a:t>
            </a:r>
            <a:r>
              <a:rPr dirty="0" sz="2400" spc="-130">
                <a:latin typeface="Verdana"/>
                <a:cs typeface="Verdana"/>
              </a:rPr>
              <a:t> </a:t>
            </a:r>
            <a:r>
              <a:rPr dirty="0" sz="2400" spc="-45">
                <a:latin typeface="Verdana"/>
                <a:cs typeface="Verdana"/>
              </a:rPr>
              <a:t>cameras,</a:t>
            </a:r>
            <a:r>
              <a:rPr dirty="0" sz="2400" spc="-12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such</a:t>
            </a:r>
            <a:r>
              <a:rPr dirty="0" sz="2400" spc="-125">
                <a:latin typeface="Verdana"/>
                <a:cs typeface="Verdana"/>
              </a:rPr>
              <a:t> </a:t>
            </a:r>
            <a:r>
              <a:rPr dirty="0" sz="2400" spc="-70">
                <a:latin typeface="Verdana"/>
                <a:cs typeface="Verdana"/>
              </a:rPr>
              <a:t>as</a:t>
            </a:r>
            <a:r>
              <a:rPr dirty="0" sz="2400" spc="-130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DSLRs.</a:t>
            </a:r>
            <a:endParaRPr sz="2400">
              <a:latin typeface="Verdana"/>
              <a:cs typeface="Verdana"/>
            </a:endParaRPr>
          </a:p>
          <a:p>
            <a:pPr marL="12700" marR="62865">
              <a:lnSpc>
                <a:spcPct val="114599"/>
              </a:lnSpc>
            </a:pPr>
            <a:r>
              <a:rPr dirty="0" sz="2400" spc="-10">
                <a:latin typeface="Verdana"/>
                <a:cs typeface="Verdana"/>
              </a:rPr>
              <a:t>Full-</a:t>
            </a:r>
            <a:r>
              <a:rPr dirty="0" sz="2400" spc="130">
                <a:latin typeface="Verdana"/>
                <a:cs typeface="Verdana"/>
              </a:rPr>
              <a:t>HD</a:t>
            </a:r>
            <a:r>
              <a:rPr dirty="0" sz="2400" spc="-14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Resolution</a:t>
            </a:r>
            <a:r>
              <a:rPr dirty="0" sz="2400" spc="-135">
                <a:latin typeface="Verdana"/>
                <a:cs typeface="Verdana"/>
              </a:rPr>
              <a:t> </a:t>
            </a:r>
            <a:r>
              <a:rPr dirty="0" sz="2400" spc="-204">
                <a:latin typeface="Verdana"/>
                <a:cs typeface="Verdana"/>
              </a:rPr>
              <a:t>(1080)</a:t>
            </a:r>
            <a:r>
              <a:rPr dirty="0" sz="2400" spc="-135">
                <a:latin typeface="Verdana"/>
                <a:cs typeface="Verdana"/>
              </a:rPr>
              <a:t> </a:t>
            </a:r>
            <a:r>
              <a:rPr dirty="0" sz="2400" spc="-65">
                <a:latin typeface="Verdana"/>
                <a:cs typeface="Verdana"/>
              </a:rPr>
              <a:t>is</a:t>
            </a:r>
            <a:r>
              <a:rPr dirty="0" sz="2400" spc="-13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the</a:t>
            </a:r>
            <a:r>
              <a:rPr dirty="0" sz="2400" spc="-135">
                <a:latin typeface="Verdana"/>
                <a:cs typeface="Verdana"/>
              </a:rPr>
              <a:t> </a:t>
            </a:r>
            <a:r>
              <a:rPr dirty="0" sz="2400" spc="-60">
                <a:latin typeface="Verdana"/>
                <a:cs typeface="Verdana"/>
              </a:rPr>
              <a:t>fastest-</a:t>
            </a:r>
            <a:r>
              <a:rPr dirty="0" sz="2400" spc="45">
                <a:latin typeface="Verdana"/>
                <a:cs typeface="Verdana"/>
              </a:rPr>
              <a:t>growing </a:t>
            </a:r>
            <a:r>
              <a:rPr dirty="0" sz="2400">
                <a:latin typeface="Verdana"/>
                <a:cs typeface="Verdana"/>
              </a:rPr>
              <a:t>category</a:t>
            </a:r>
            <a:r>
              <a:rPr dirty="0" sz="2400" spc="-160">
                <a:latin typeface="Verdana"/>
                <a:cs typeface="Verdana"/>
              </a:rPr>
              <a:t> </a:t>
            </a:r>
            <a:r>
              <a:rPr dirty="0" sz="2400" spc="-50">
                <a:latin typeface="Verdana"/>
                <a:cs typeface="Verdana"/>
              </a:rPr>
              <a:t>over</a:t>
            </a:r>
            <a:r>
              <a:rPr dirty="0" sz="2400" spc="-15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the</a:t>
            </a:r>
            <a:r>
              <a:rPr dirty="0" sz="2400" spc="-160">
                <a:latin typeface="Verdana"/>
                <a:cs typeface="Verdana"/>
              </a:rPr>
              <a:t> </a:t>
            </a:r>
            <a:r>
              <a:rPr dirty="0" sz="2400" spc="-20">
                <a:latin typeface="Verdana"/>
                <a:cs typeface="Verdana"/>
              </a:rPr>
              <a:t>forecast</a:t>
            </a:r>
            <a:r>
              <a:rPr dirty="0" sz="2400" spc="-15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period</a:t>
            </a:r>
            <a:r>
              <a:rPr dirty="0" sz="2400" spc="-155">
                <a:latin typeface="Verdana"/>
                <a:cs typeface="Verdana"/>
              </a:rPr>
              <a:t> </a:t>
            </a:r>
            <a:r>
              <a:rPr dirty="0" sz="2400" spc="-70">
                <a:latin typeface="Verdana"/>
                <a:cs typeface="Verdana"/>
              </a:rPr>
              <a:t>as</a:t>
            </a:r>
            <a:r>
              <a:rPr dirty="0" sz="2400" spc="-160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they</a:t>
            </a:r>
            <a:r>
              <a:rPr dirty="0" sz="2400" spc="-155">
                <a:latin typeface="Verdana"/>
                <a:cs typeface="Verdana"/>
              </a:rPr>
              <a:t> </a:t>
            </a:r>
            <a:r>
              <a:rPr dirty="0" sz="2400" spc="-25">
                <a:latin typeface="Verdana"/>
                <a:cs typeface="Verdana"/>
              </a:rPr>
              <a:t>are </a:t>
            </a:r>
            <a:r>
              <a:rPr dirty="0" sz="2400">
                <a:latin typeface="Verdana"/>
                <a:cs typeface="Verdana"/>
              </a:rPr>
              <a:t>more</a:t>
            </a:r>
            <a:r>
              <a:rPr dirty="0" sz="2400" spc="-15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affordable</a:t>
            </a:r>
            <a:r>
              <a:rPr dirty="0" sz="2400" spc="-15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than</a:t>
            </a:r>
            <a:r>
              <a:rPr dirty="0" sz="2400" spc="-14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4K</a:t>
            </a:r>
            <a:r>
              <a:rPr dirty="0" sz="2400" spc="-150">
                <a:latin typeface="Verdana"/>
                <a:cs typeface="Verdana"/>
              </a:rPr>
              <a:t> </a:t>
            </a:r>
            <a:r>
              <a:rPr dirty="0" sz="2400" spc="55">
                <a:latin typeface="Verdana"/>
                <a:cs typeface="Verdana"/>
              </a:rPr>
              <a:t>and</a:t>
            </a:r>
            <a:r>
              <a:rPr dirty="0" sz="2400" spc="-15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8K</a:t>
            </a:r>
            <a:r>
              <a:rPr dirty="0" sz="2400" spc="-14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resolution cameras.</a:t>
            </a:r>
            <a:endParaRPr sz="2400">
              <a:latin typeface="Verdana"/>
              <a:cs typeface="Verdana"/>
            </a:endParaRPr>
          </a:p>
          <a:p>
            <a:pPr marL="12700" marR="5080">
              <a:lnSpc>
                <a:spcPct val="114599"/>
              </a:lnSpc>
            </a:pPr>
            <a:r>
              <a:rPr dirty="0" sz="2400" spc="-10">
                <a:latin typeface="Verdana"/>
                <a:cs typeface="Verdana"/>
              </a:rPr>
              <a:t>Full-</a:t>
            </a:r>
            <a:r>
              <a:rPr dirty="0" sz="2400" spc="130">
                <a:latin typeface="Verdana"/>
                <a:cs typeface="Verdana"/>
              </a:rPr>
              <a:t>HD</a:t>
            </a:r>
            <a:r>
              <a:rPr dirty="0" sz="2400" spc="-19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resolution</a:t>
            </a:r>
            <a:r>
              <a:rPr dirty="0" sz="2400" spc="-19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cameras</a:t>
            </a:r>
            <a:r>
              <a:rPr dirty="0" sz="2400" spc="-190">
                <a:latin typeface="Verdana"/>
                <a:cs typeface="Verdana"/>
              </a:rPr>
              <a:t> </a:t>
            </a:r>
            <a:r>
              <a:rPr dirty="0" sz="2400" spc="-40">
                <a:latin typeface="Verdana"/>
                <a:cs typeface="Verdana"/>
              </a:rPr>
              <a:t>are</a:t>
            </a:r>
            <a:r>
              <a:rPr dirty="0" sz="2400" spc="-190">
                <a:latin typeface="Verdana"/>
                <a:cs typeface="Verdana"/>
              </a:rPr>
              <a:t> </a:t>
            </a:r>
            <a:r>
              <a:rPr dirty="0" sz="2400" spc="45">
                <a:latin typeface="Verdana"/>
                <a:cs typeface="Verdana"/>
              </a:rPr>
              <a:t>compatible</a:t>
            </a:r>
            <a:r>
              <a:rPr dirty="0" sz="2400" spc="-190">
                <a:latin typeface="Verdana"/>
                <a:cs typeface="Verdana"/>
              </a:rPr>
              <a:t> </a:t>
            </a:r>
            <a:r>
              <a:rPr dirty="0" sz="2400" spc="30">
                <a:latin typeface="Verdana"/>
                <a:cs typeface="Verdana"/>
              </a:rPr>
              <a:t>with </a:t>
            </a:r>
            <a:r>
              <a:rPr dirty="0" sz="2400" spc="-35">
                <a:latin typeface="Verdana"/>
                <a:cs typeface="Verdana"/>
              </a:rPr>
              <a:t>a</a:t>
            </a:r>
            <a:r>
              <a:rPr dirty="0" sz="2400" spc="-13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wider</a:t>
            </a:r>
            <a:r>
              <a:rPr dirty="0" sz="2400" spc="-13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range</a:t>
            </a:r>
            <a:r>
              <a:rPr dirty="0" sz="2400" spc="-13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of</a:t>
            </a:r>
            <a:r>
              <a:rPr dirty="0" sz="2400" spc="-13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equipment,</a:t>
            </a:r>
            <a:r>
              <a:rPr dirty="0" sz="2400" spc="-135">
                <a:latin typeface="Verdana"/>
                <a:cs typeface="Verdana"/>
              </a:rPr>
              <a:t> </a:t>
            </a:r>
            <a:r>
              <a:rPr dirty="0" sz="2400" spc="55">
                <a:latin typeface="Verdana"/>
                <a:cs typeface="Verdana"/>
              </a:rPr>
              <a:t>including</a:t>
            </a:r>
            <a:r>
              <a:rPr dirty="0" sz="2400" spc="-13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lenses, </a:t>
            </a:r>
            <a:r>
              <a:rPr dirty="0" sz="2400" spc="-35">
                <a:latin typeface="Verdana"/>
                <a:cs typeface="Verdana"/>
              </a:rPr>
              <a:t>monitors,</a:t>
            </a:r>
            <a:r>
              <a:rPr dirty="0" sz="2400" spc="-90">
                <a:latin typeface="Verdana"/>
                <a:cs typeface="Verdana"/>
              </a:rPr>
              <a:t> </a:t>
            </a:r>
            <a:r>
              <a:rPr dirty="0" sz="2400" spc="55">
                <a:latin typeface="Verdana"/>
                <a:cs typeface="Verdana"/>
              </a:rPr>
              <a:t>and</a:t>
            </a:r>
            <a:r>
              <a:rPr dirty="0" sz="2400" spc="-8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editing</a:t>
            </a:r>
            <a:r>
              <a:rPr dirty="0" sz="2400" spc="-8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software.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38862" rIns="0" bIns="0" rtlCol="0" vert="horz">
            <a:spAutoFit/>
          </a:bodyPr>
          <a:lstStyle/>
          <a:p>
            <a:pPr marL="531939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165943" y="388070"/>
            <a:ext cx="3512185" cy="551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50" b="1">
                <a:latin typeface="Georgia"/>
                <a:cs typeface="Georgia"/>
              </a:rPr>
              <a:t>For Full </a:t>
            </a:r>
            <a:r>
              <a:rPr dirty="0" sz="3450" spc="-10" b="1">
                <a:latin typeface="Georgia"/>
                <a:cs typeface="Georgia"/>
              </a:rPr>
              <a:t>Report</a:t>
            </a:r>
            <a:endParaRPr sz="345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11114" y="795614"/>
            <a:ext cx="6104890" cy="1409065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50" spc="-555">
                <a:latin typeface="Arial Black"/>
                <a:cs typeface="Arial Black"/>
              </a:rPr>
              <a:t>Contact</a:t>
            </a:r>
            <a:r>
              <a:rPr dirty="0" sz="9050" spc="-869">
                <a:latin typeface="Arial Black"/>
                <a:cs typeface="Arial Black"/>
              </a:rPr>
              <a:t> </a:t>
            </a:r>
            <a:r>
              <a:rPr dirty="0" sz="9050" spc="-765">
                <a:latin typeface="Arial Black"/>
                <a:cs typeface="Arial Black"/>
              </a:rPr>
              <a:t>us</a:t>
            </a:r>
            <a:endParaRPr sz="905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48378" y="2053117"/>
            <a:ext cx="3743339" cy="2381234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202954" y="4024365"/>
            <a:ext cx="15086965" cy="4545330"/>
          </a:xfrm>
          <a:prstGeom prst="rect">
            <a:avLst/>
          </a:prstGeom>
        </p:spPr>
        <p:txBody>
          <a:bodyPr wrap="square" lIns="0" tIns="396240" rIns="0" bIns="0" rtlCol="0" vert="horz">
            <a:spAutoFit/>
          </a:bodyPr>
          <a:lstStyle/>
          <a:p>
            <a:pPr algn="ctr" marR="1357630">
              <a:lnSpc>
                <a:spcPct val="100000"/>
              </a:lnSpc>
              <a:spcBef>
                <a:spcPts val="3120"/>
              </a:spcBef>
            </a:pPr>
            <a:r>
              <a:rPr dirty="0" sz="6550" b="1">
                <a:latin typeface="Lato Heavy"/>
                <a:cs typeface="Lato Heavy"/>
              </a:rPr>
              <a:t>COGNITIVE</a:t>
            </a:r>
            <a:r>
              <a:rPr dirty="0" sz="6550" spc="-45" b="1">
                <a:latin typeface="Lato Heavy"/>
                <a:cs typeface="Lato Heavy"/>
              </a:rPr>
              <a:t> </a:t>
            </a:r>
            <a:r>
              <a:rPr dirty="0" sz="6550" b="1">
                <a:latin typeface="Lato Heavy"/>
                <a:cs typeface="Lato Heavy"/>
              </a:rPr>
              <a:t>MARKET</a:t>
            </a:r>
            <a:r>
              <a:rPr dirty="0" sz="6550" spc="-30" b="1">
                <a:latin typeface="Lato Heavy"/>
                <a:cs typeface="Lato Heavy"/>
              </a:rPr>
              <a:t> </a:t>
            </a:r>
            <a:r>
              <a:rPr dirty="0" sz="6550" spc="-10" b="1">
                <a:latin typeface="Lato Heavy"/>
                <a:cs typeface="Lato Heavy"/>
              </a:rPr>
              <a:t>RESEARCH</a:t>
            </a:r>
            <a:endParaRPr sz="6550">
              <a:latin typeface="Lato Heavy"/>
              <a:cs typeface="Lato Heavy"/>
            </a:endParaRPr>
          </a:p>
          <a:p>
            <a:pPr algn="ctr" marR="940435">
              <a:lnSpc>
                <a:spcPct val="100000"/>
              </a:lnSpc>
              <a:spcBef>
                <a:spcPts val="1785"/>
              </a:spcBef>
              <a:tabLst>
                <a:tab pos="1148715" algn="l"/>
                <a:tab pos="1984375" algn="l"/>
                <a:tab pos="5927725" algn="l"/>
                <a:tab pos="6271895" algn="l"/>
                <a:tab pos="7438390" algn="l"/>
              </a:tabLst>
            </a:pPr>
            <a:r>
              <a:rPr dirty="0" sz="3800" spc="265">
                <a:latin typeface="Lato"/>
                <a:cs typeface="Lato"/>
              </a:rPr>
              <a:t>Tel:</a:t>
            </a:r>
            <a:r>
              <a:rPr dirty="0" sz="3800">
                <a:latin typeface="Lato"/>
                <a:cs typeface="Lato"/>
              </a:rPr>
              <a:t>	+</a:t>
            </a:r>
            <a:r>
              <a:rPr dirty="0" sz="3800" spc="-570">
                <a:latin typeface="Lato"/>
                <a:cs typeface="Lato"/>
              </a:rPr>
              <a:t> </a:t>
            </a:r>
            <a:r>
              <a:rPr dirty="0" sz="3800" spc="-60">
                <a:latin typeface="Lato"/>
                <a:cs typeface="Lato"/>
              </a:rPr>
              <a:t>1</a:t>
            </a:r>
            <a:r>
              <a:rPr dirty="0" sz="3800">
                <a:latin typeface="Lato"/>
                <a:cs typeface="Lato"/>
              </a:rPr>
              <a:t>	</a:t>
            </a:r>
            <a:r>
              <a:rPr dirty="0" sz="3800" spc="275">
                <a:latin typeface="Lato"/>
                <a:cs typeface="Lato"/>
              </a:rPr>
              <a:t>312</a:t>
            </a:r>
            <a:r>
              <a:rPr dirty="0" sz="3800" spc="-590">
                <a:latin typeface="Lato"/>
                <a:cs typeface="Lato"/>
              </a:rPr>
              <a:t> </a:t>
            </a:r>
            <a:r>
              <a:rPr dirty="0" sz="3800">
                <a:latin typeface="Lato"/>
                <a:cs typeface="Lato"/>
              </a:rPr>
              <a:t>-</a:t>
            </a:r>
            <a:r>
              <a:rPr dirty="0" sz="3800" spc="-590">
                <a:latin typeface="Lato"/>
                <a:cs typeface="Lato"/>
              </a:rPr>
              <a:t> </a:t>
            </a:r>
            <a:r>
              <a:rPr dirty="0" sz="3800" spc="275">
                <a:latin typeface="Lato"/>
                <a:cs typeface="Lato"/>
              </a:rPr>
              <a:t>376</a:t>
            </a:r>
            <a:r>
              <a:rPr dirty="0" sz="3800" spc="-590">
                <a:latin typeface="Lato"/>
                <a:cs typeface="Lato"/>
              </a:rPr>
              <a:t> </a:t>
            </a:r>
            <a:r>
              <a:rPr dirty="0" sz="3800">
                <a:latin typeface="Lato"/>
                <a:cs typeface="Lato"/>
              </a:rPr>
              <a:t>-</a:t>
            </a:r>
            <a:r>
              <a:rPr dirty="0" sz="3800" spc="-590">
                <a:latin typeface="Lato"/>
                <a:cs typeface="Lato"/>
              </a:rPr>
              <a:t> </a:t>
            </a:r>
            <a:r>
              <a:rPr dirty="0" sz="3800" spc="285">
                <a:latin typeface="Lato"/>
                <a:cs typeface="Lato"/>
              </a:rPr>
              <a:t>8303</a:t>
            </a:r>
            <a:r>
              <a:rPr dirty="0" sz="3800">
                <a:latin typeface="Lato"/>
                <a:cs typeface="Lato"/>
              </a:rPr>
              <a:t>	</a:t>
            </a:r>
            <a:r>
              <a:rPr dirty="0" sz="3800" spc="-50">
                <a:latin typeface="Lato"/>
                <a:cs typeface="Lato"/>
              </a:rPr>
              <a:t>|</a:t>
            </a:r>
            <a:r>
              <a:rPr dirty="0" sz="3800">
                <a:latin typeface="Lato"/>
                <a:cs typeface="Lato"/>
              </a:rPr>
              <a:t>	+</a:t>
            </a:r>
            <a:r>
              <a:rPr dirty="0" sz="3800" spc="-570">
                <a:latin typeface="Lato"/>
                <a:cs typeface="Lato"/>
              </a:rPr>
              <a:t> </a:t>
            </a:r>
            <a:r>
              <a:rPr dirty="0" sz="3800" spc="185">
                <a:latin typeface="Lato"/>
                <a:cs typeface="Lato"/>
              </a:rPr>
              <a:t>44</a:t>
            </a:r>
            <a:r>
              <a:rPr dirty="0" sz="3800">
                <a:latin typeface="Lato"/>
                <a:cs typeface="Lato"/>
              </a:rPr>
              <a:t>	</a:t>
            </a:r>
            <a:r>
              <a:rPr dirty="0" sz="3800" spc="275">
                <a:latin typeface="Lato"/>
                <a:cs typeface="Lato"/>
              </a:rPr>
              <a:t>020</a:t>
            </a:r>
            <a:r>
              <a:rPr dirty="0" sz="3800" spc="-590">
                <a:latin typeface="Lato"/>
                <a:cs typeface="Lato"/>
              </a:rPr>
              <a:t> </a:t>
            </a:r>
            <a:r>
              <a:rPr dirty="0" sz="3800">
                <a:latin typeface="Lato"/>
                <a:cs typeface="Lato"/>
              </a:rPr>
              <a:t>-</a:t>
            </a:r>
            <a:r>
              <a:rPr dirty="0" sz="3800" spc="-590">
                <a:latin typeface="Lato"/>
                <a:cs typeface="Lato"/>
              </a:rPr>
              <a:t> </a:t>
            </a:r>
            <a:r>
              <a:rPr dirty="0" sz="3800" spc="305">
                <a:latin typeface="Lato"/>
                <a:cs typeface="Lato"/>
              </a:rPr>
              <a:t>8123</a:t>
            </a:r>
            <a:r>
              <a:rPr dirty="0" sz="3800" spc="-585">
                <a:latin typeface="Lato"/>
                <a:cs typeface="Lato"/>
              </a:rPr>
              <a:t> </a:t>
            </a:r>
            <a:r>
              <a:rPr dirty="0" sz="3800">
                <a:latin typeface="Lato"/>
                <a:cs typeface="Lato"/>
              </a:rPr>
              <a:t>-</a:t>
            </a:r>
            <a:r>
              <a:rPr dirty="0" sz="3800" spc="-590">
                <a:latin typeface="Lato"/>
                <a:cs typeface="Lato"/>
              </a:rPr>
              <a:t> </a:t>
            </a:r>
            <a:r>
              <a:rPr dirty="0" sz="3800" spc="285">
                <a:latin typeface="Lato"/>
                <a:cs typeface="Lato"/>
              </a:rPr>
              <a:t>0732</a:t>
            </a:r>
            <a:endParaRPr sz="3800">
              <a:latin typeface="Lato"/>
              <a:cs typeface="Lato"/>
            </a:endParaRPr>
          </a:p>
          <a:p>
            <a:pPr algn="ctr" marR="941069">
              <a:lnSpc>
                <a:spcPct val="100000"/>
              </a:lnSpc>
              <a:spcBef>
                <a:spcPts val="745"/>
              </a:spcBef>
              <a:tabLst>
                <a:tab pos="1626235" algn="l"/>
                <a:tab pos="3150235" algn="l"/>
              </a:tabLst>
            </a:pPr>
            <a:r>
              <a:rPr dirty="0" sz="3800" spc="310">
                <a:latin typeface="Lato"/>
                <a:cs typeface="Lato"/>
              </a:rPr>
              <a:t>India:</a:t>
            </a:r>
            <a:r>
              <a:rPr dirty="0" sz="3800">
                <a:latin typeface="Lato"/>
                <a:cs typeface="Lato"/>
              </a:rPr>
              <a:t>	(</a:t>
            </a:r>
            <a:r>
              <a:rPr dirty="0" sz="3800" spc="-580">
                <a:latin typeface="Lato"/>
                <a:cs typeface="Lato"/>
              </a:rPr>
              <a:t> </a:t>
            </a:r>
            <a:r>
              <a:rPr dirty="0" sz="3800">
                <a:latin typeface="Lato"/>
                <a:cs typeface="Lato"/>
              </a:rPr>
              <a:t>+</a:t>
            </a:r>
            <a:r>
              <a:rPr dirty="0" sz="3800" spc="-580">
                <a:latin typeface="Lato"/>
                <a:cs typeface="Lato"/>
              </a:rPr>
              <a:t> </a:t>
            </a:r>
            <a:r>
              <a:rPr dirty="0" sz="3800" spc="210">
                <a:latin typeface="Lato"/>
                <a:cs typeface="Lato"/>
              </a:rPr>
              <a:t>91</a:t>
            </a:r>
            <a:r>
              <a:rPr dirty="0" sz="3800" spc="-575">
                <a:latin typeface="Lato"/>
                <a:cs typeface="Lato"/>
              </a:rPr>
              <a:t> </a:t>
            </a:r>
            <a:r>
              <a:rPr dirty="0" sz="3800" spc="-50">
                <a:latin typeface="Lato"/>
                <a:cs typeface="Lato"/>
              </a:rPr>
              <a:t>)</a:t>
            </a:r>
            <a:r>
              <a:rPr dirty="0" sz="3800">
                <a:latin typeface="Lato"/>
                <a:cs typeface="Lato"/>
              </a:rPr>
              <a:t>	</a:t>
            </a:r>
            <a:r>
              <a:rPr dirty="0" sz="3800" spc="275">
                <a:latin typeface="Lato"/>
                <a:cs typeface="Lato"/>
              </a:rPr>
              <a:t>983</a:t>
            </a:r>
            <a:r>
              <a:rPr dirty="0" sz="3800" spc="-590">
                <a:latin typeface="Lato"/>
                <a:cs typeface="Lato"/>
              </a:rPr>
              <a:t> </a:t>
            </a:r>
            <a:r>
              <a:rPr dirty="0" sz="3800">
                <a:latin typeface="Lato"/>
                <a:cs typeface="Lato"/>
              </a:rPr>
              <a:t>-</a:t>
            </a:r>
            <a:r>
              <a:rPr dirty="0" sz="3800" spc="-590">
                <a:latin typeface="Lato"/>
                <a:cs typeface="Lato"/>
              </a:rPr>
              <a:t> </a:t>
            </a:r>
            <a:r>
              <a:rPr dirty="0" sz="3800" spc="275">
                <a:latin typeface="Lato"/>
                <a:cs typeface="Lato"/>
              </a:rPr>
              <a:t>496</a:t>
            </a:r>
            <a:r>
              <a:rPr dirty="0" sz="3800" spc="-590">
                <a:latin typeface="Lato"/>
                <a:cs typeface="Lato"/>
              </a:rPr>
              <a:t> </a:t>
            </a:r>
            <a:r>
              <a:rPr dirty="0" sz="3800">
                <a:latin typeface="Lato"/>
                <a:cs typeface="Lato"/>
              </a:rPr>
              <a:t>-</a:t>
            </a:r>
            <a:r>
              <a:rPr dirty="0" sz="3800" spc="-590">
                <a:latin typeface="Lato"/>
                <a:cs typeface="Lato"/>
              </a:rPr>
              <a:t> </a:t>
            </a:r>
            <a:r>
              <a:rPr dirty="0" sz="3800" spc="285">
                <a:latin typeface="Lato"/>
                <a:cs typeface="Lato"/>
              </a:rPr>
              <a:t>8611</a:t>
            </a:r>
            <a:endParaRPr sz="3800">
              <a:latin typeface="Lato"/>
              <a:cs typeface="Lato"/>
            </a:endParaRPr>
          </a:p>
          <a:p>
            <a:pPr algn="ctr" marR="1357630">
              <a:lnSpc>
                <a:spcPct val="100000"/>
              </a:lnSpc>
              <a:spcBef>
                <a:spcPts val="1720"/>
              </a:spcBef>
            </a:pPr>
            <a:r>
              <a:rPr dirty="0" sz="3800" spc="325">
                <a:latin typeface="Lato"/>
                <a:cs typeface="Lato"/>
              </a:rPr>
              <a:t>sales@</a:t>
            </a:r>
            <a:r>
              <a:rPr dirty="0" sz="3800" spc="-580">
                <a:latin typeface="Lato"/>
                <a:cs typeface="Lato"/>
              </a:rPr>
              <a:t> </a:t>
            </a:r>
            <a:r>
              <a:rPr dirty="0" sz="3800" spc="375">
                <a:latin typeface="Lato"/>
                <a:cs typeface="Lato"/>
              </a:rPr>
              <a:t>cognitivemarketresearch.</a:t>
            </a:r>
            <a:r>
              <a:rPr dirty="0" sz="3800" spc="-580">
                <a:latin typeface="Lato"/>
                <a:cs typeface="Lato"/>
              </a:rPr>
              <a:t> </a:t>
            </a:r>
            <a:r>
              <a:rPr dirty="0" sz="3800" spc="240">
                <a:latin typeface="Lato"/>
                <a:cs typeface="Lato"/>
              </a:rPr>
              <a:t>com</a:t>
            </a:r>
            <a:endParaRPr sz="38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1795"/>
              </a:spcBef>
              <a:tabLst>
                <a:tab pos="2101215" algn="l"/>
                <a:tab pos="3209925" algn="l"/>
                <a:tab pos="4450715" algn="l"/>
                <a:tab pos="6541134" algn="l"/>
                <a:tab pos="6913880" algn="l"/>
              </a:tabLst>
            </a:pPr>
            <a:r>
              <a:rPr dirty="0" sz="4150" spc="320">
                <a:latin typeface="Lato"/>
                <a:cs typeface="Lato"/>
              </a:rPr>
              <a:t>Access</a:t>
            </a:r>
            <a:r>
              <a:rPr dirty="0" sz="4150">
                <a:latin typeface="Lato"/>
                <a:cs typeface="Lato"/>
              </a:rPr>
              <a:t>	</a:t>
            </a:r>
            <a:r>
              <a:rPr dirty="0" sz="4150" spc="250">
                <a:latin typeface="Lato"/>
                <a:cs typeface="Lato"/>
              </a:rPr>
              <a:t>the</a:t>
            </a:r>
            <a:r>
              <a:rPr dirty="0" sz="4150">
                <a:latin typeface="Lato"/>
                <a:cs typeface="Lato"/>
              </a:rPr>
              <a:t>	</a:t>
            </a:r>
            <a:r>
              <a:rPr dirty="0" sz="4150" spc="290">
                <a:latin typeface="Lato"/>
                <a:cs typeface="Lato"/>
              </a:rPr>
              <a:t>Full</a:t>
            </a:r>
            <a:r>
              <a:rPr dirty="0" sz="4150">
                <a:latin typeface="Lato"/>
                <a:cs typeface="Lato"/>
              </a:rPr>
              <a:t>	</a:t>
            </a:r>
            <a:r>
              <a:rPr dirty="0" sz="4150" spc="335">
                <a:latin typeface="Lato"/>
                <a:cs typeface="Lato"/>
              </a:rPr>
              <a:t>Report</a:t>
            </a:r>
            <a:r>
              <a:rPr dirty="0" sz="4150">
                <a:latin typeface="Lato"/>
                <a:cs typeface="Lato"/>
              </a:rPr>
              <a:t>	</a:t>
            </a:r>
            <a:r>
              <a:rPr dirty="0" sz="4150" spc="-50">
                <a:latin typeface="Lato"/>
                <a:cs typeface="Lato"/>
              </a:rPr>
              <a:t>:</a:t>
            </a:r>
            <a:r>
              <a:rPr dirty="0" sz="4150">
                <a:latin typeface="Lato"/>
                <a:cs typeface="Lato"/>
              </a:rPr>
              <a:t>	</a:t>
            </a:r>
            <a:r>
              <a:rPr dirty="0" u="heavy" sz="4150" spc="38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http://tinyurl.com/yt6hkwc3 </a:t>
            </a:r>
            <a:endParaRPr sz="4150">
              <a:latin typeface="Lato"/>
              <a:cs typeface="Lato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821025" y="9369512"/>
            <a:ext cx="8209915" cy="8286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>
              <a:lnSpc>
                <a:spcPts val="3145"/>
              </a:lnSpc>
              <a:spcBef>
                <a:spcPts val="130"/>
              </a:spcBef>
              <a:tabLst>
                <a:tab pos="1358900" algn="l"/>
                <a:tab pos="2310130" algn="l"/>
                <a:tab pos="3081020" algn="l"/>
              </a:tabLst>
            </a:pPr>
            <a:r>
              <a:rPr dirty="0" sz="2800" spc="229">
                <a:latin typeface="Lato"/>
                <a:cs typeface="Lato"/>
              </a:rPr>
              <a:t>Please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204">
                <a:latin typeface="Lato"/>
                <a:cs typeface="Lato"/>
              </a:rPr>
              <a:t>visit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170">
                <a:latin typeface="Lato"/>
                <a:cs typeface="Lato"/>
              </a:rPr>
              <a:t>our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245">
                <a:latin typeface="Lato"/>
                <a:cs typeface="Lato"/>
              </a:rPr>
              <a:t>website:</a:t>
            </a:r>
            <a:endParaRPr sz="2800">
              <a:latin typeface="Lato"/>
              <a:cs typeface="Lato"/>
            </a:endParaRPr>
          </a:p>
          <a:p>
            <a:pPr algn="ctr">
              <a:lnSpc>
                <a:spcPts val="3145"/>
              </a:lnSpc>
            </a:pPr>
            <a:r>
              <a:rPr dirty="0" u="heavy" sz="2800" spc="27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28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DAF8FTZn4XQ,BAFWDJyds2Y</cp:keywords>
  <dc:title>Cinema Camera Market Report 2023</dc:title>
  <dcterms:created xsi:type="dcterms:W3CDTF">2024-02-07T11:30:08Z</dcterms:created>
  <dcterms:modified xsi:type="dcterms:W3CDTF">2024-02-07T11:30:08Z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2024-02-07T00:00:00Z</vt:filetime>
  </property>
  <property fmtid="{D5CDD505-2E9C-101B-9397-08002B2CF9AE}" pid="3" name="Creator">
    <vt:lpwstr>Canva</vt:lpwstr>
  </property>
  <property fmtid="{D5CDD505-2E9C-101B-9397-08002B2CF9AE}" pid="4" name="LastSaved">
    <vt:filetime>2024-02-07T00:00:00Z</vt:filetime>
  </property>
  <property fmtid="{D5CDD505-2E9C-101B-9397-08002B2CF9AE}" pid="5" name="Producer">
    <vt:lpwstr>3-Heights(TM) PDF Security Shell 4.8.25.2 (http://www.pdf-tools.com)</vt:lpwstr>
  </property>
</Properties>
</file>