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Arimo Bold" panose="020B0604020202020204" charset="0"/>
      <p:regular r:id="rId13"/>
    </p:embeddedFont>
    <p:embeddedFont>
      <p:font typeface="Canva Sans Bold" panose="020B0604020202020204" charset="0"/>
      <p:regular r:id="rId14"/>
    </p:embeddedFont>
    <p:embeddedFont>
      <p:font typeface="Georgia Pro Bold" panose="020B0604020202020204" charset="0"/>
      <p:regular r:id="rId15"/>
    </p:embeddedFont>
    <p:embeddedFont>
      <p:font typeface="Lato" panose="020F0502020204030203" pitchFamily="34" charset="0"/>
      <p:regular r:id="rId16"/>
    </p:embeddedFont>
    <p:embeddedFont>
      <p:font typeface="Lato Bold" panose="020F0502020204030203"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 Id="rId5"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9.jpeg" /><Relationship Id="rId11" Type="http://schemas.openxmlformats.org/officeDocument/2006/relationships/image" Target="../media/image20.jpeg" /><Relationship Id="rId12" Type="http://schemas.openxmlformats.org/officeDocument/2006/relationships/image" Target="../media/image21.jpeg" /><Relationship Id="rId13" Type="http://schemas.openxmlformats.org/officeDocument/2006/relationships/image" Target="../media/image22.jpeg" /><Relationship Id="rId14" Type="http://schemas.openxmlformats.org/officeDocument/2006/relationships/image" Target="../media/image23.jpeg" /><Relationship Id="rId15" Type="http://schemas.openxmlformats.org/officeDocument/2006/relationships/image" Target="../media/image24.jpeg" /><Relationship Id="rId16" Type="http://schemas.openxmlformats.org/officeDocument/2006/relationships/image" Target="../media/image25.jpeg" /><Relationship Id="rId17" Type="http://schemas.openxmlformats.org/officeDocument/2006/relationships/image" Target="../media/image26.jpeg" /><Relationship Id="rId2" Type="http://schemas.openxmlformats.org/officeDocument/2006/relationships/image" Target="../media/image2.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 Id="rId9" Type="http://schemas.openxmlformats.org/officeDocument/2006/relationships/image" Target="../media/image1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7.jpeg" /><Relationship Id="rId3" Type="http://schemas.openxmlformats.org/officeDocument/2006/relationships/image" Target="../media/image28.jpeg" /><Relationship Id="rId4" Type="http://schemas.openxmlformats.org/officeDocument/2006/relationships/hyperlink" Target="https://tinyurl.com/ehju5kd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pic>
        <p:nvPicPr>
          <p:cNvPr id="3" name="Picture 3"/>
          <p:cNvPicPr>
            <a:picLocks noChangeAspect="1"/>
          </p:cNvPicPr>
          <p:nvPr/>
        </p:nvPicPr>
        <p:blipFill>
          <a:blip r:embed="rId3"/>
          <a:srcRect l="36500" t="25150" r="38480" b="25681"/>
          <a:stretch>
            <a:fillRect/>
          </a:stretch>
        </p:blipFill>
        <p:spPr>
          <a:xfrm>
            <a:off x="0" y="23449"/>
            <a:ext cx="1818740" cy="2010502"/>
          </a:xfrm>
          <a:prstGeom prst="rect">
            <a:avLst/>
          </a:prstGeom>
        </p:spPr>
      </p:pic>
      <p:sp>
        <p:nvSpPr>
          <p:cNvPr id="4" name="TextBox 4"/>
          <p:cNvSpPr txBox="1"/>
          <p:nvPr/>
        </p:nvSpPr>
        <p:spPr>
          <a:xfrm>
            <a:off x="203713" y="4338500"/>
            <a:ext cx="8842626" cy="2346796"/>
          </a:xfrm>
          <a:prstGeom prst="rect">
            <a:avLst/>
          </a:prstGeom>
        </p:spPr>
        <p:txBody>
          <a:bodyPr wrap="square" lIns="0" tIns="0" rIns="0" bIns="0" rtlCol="0" anchor="t">
            <a:spAutoFit/>
          </a:bodyPr>
          <a:lstStyle/>
          <a:p>
            <a:pPr>
              <a:lnSpc>
                <a:spcPts val="6120"/>
              </a:lnSpc>
            </a:pPr>
            <a:r>
              <a:rPr lang="en-US" sz="6000">
                <a:solidFill>
                  <a:srgbClr val="000000"/>
                </a:solidFill>
                <a:latin typeface="Arimo"/>
              </a:rPr>
              <a:t>CHOCOLATE TRUFFLE</a:t>
            </a:r>
          </a:p>
          <a:p>
            <a:pPr>
              <a:lnSpc>
                <a:spcPts val="6120"/>
              </a:lnSpc>
            </a:pPr>
            <a:r>
              <a:rPr lang="en-US" sz="6000">
                <a:solidFill>
                  <a:srgbClr val="000000"/>
                </a:solidFill>
                <a:latin typeface="Arimo"/>
              </a:rPr>
              <a:t>MARKET REPORT </a:t>
            </a:r>
          </a:p>
          <a:p>
            <a:pPr>
              <a:lnSpc>
                <a:spcPts val="6120"/>
              </a:lnSpc>
            </a:pPr>
            <a:r>
              <a:rPr lang="en-US" sz="6000">
                <a:solidFill>
                  <a:srgbClr val="000000"/>
                </a:solidFill>
                <a:latin typeface="Arimo"/>
              </a:rPr>
              <a:t>2024</a:t>
            </a:r>
          </a:p>
        </p:txBody>
      </p:sp>
      <p:sp>
        <p:nvSpPr>
          <p:cNvPr id="5" name="TextBox 5"/>
          <p:cNvSpPr txBox="1"/>
          <p:nvPr/>
        </p:nvSpPr>
        <p:spPr>
          <a:xfrm>
            <a:off x="0" y="9399957"/>
            <a:ext cx="9046339" cy="625474"/>
          </a:xfrm>
          <a:prstGeom prst="rect">
            <a:avLst/>
          </a:prstGeom>
        </p:spPr>
        <p:txBody>
          <a:bodyPr lIns="0" tIns="0" rIns="0" bIns="0" rtlCol="0" anchor="t">
            <a:spAutoFit/>
          </a:bodyPr>
          <a:lstStyle/>
          <a:p>
            <a:pPr algn="ctr">
              <a:lnSpc>
                <a:spcPts val="4900"/>
              </a:lnSpc>
            </a:pPr>
            <a:r>
              <a:rPr lang="en-US" sz="3500">
                <a:solidFill>
                  <a:srgbClr val="000000"/>
                </a:solidFill>
                <a:latin typeface="Arimo"/>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555" b="-10555"/>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502E1E">
                <a:alpha val="55686"/>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3060275"/>
            <a:ext cx="15421953" cy="618807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Arimo"/>
              </a:rPr>
              <a:t>Chocolate truffles are exquisite confections renowned for their rich, indulgent taste and velvety texture. Typically crafted from a blend of high-quality chocolate, cream, and occasionally butter, they are meticulously hand-rolled into small, bite-sized spheres. These delectable treats often feature a smooth outer coating of cocoa powder, chopped nuts, or chocolate shavings, enhancing their luxurious appearance. While traditional truffles boast a classic cocoa flavor, modern variations offer a myriad of creative combinations, including infused liqueurs, spices, or fruit essences. Regarded as a symbol of elegance and sophistication, chocolate truffles are beloved as luxurious gifts, decadent desserts, or gourmet indulgences for any occasion.</a:t>
            </a:r>
          </a:p>
        </p:txBody>
      </p:sp>
      <p:sp>
        <p:nvSpPr>
          <p:cNvPr id="8" name="TextBox 8"/>
          <p:cNvSpPr txBox="1"/>
          <p:nvPr/>
        </p:nvSpPr>
        <p:spPr>
          <a:xfrm>
            <a:off x="5357409" y="1887245"/>
            <a:ext cx="8127807" cy="861060"/>
          </a:xfrm>
          <a:prstGeom prst="rect">
            <a:avLst/>
          </a:prstGeom>
        </p:spPr>
        <p:txBody>
          <a:bodyPr lIns="0" tIns="0" rIns="0" bIns="0" rtlCol="0" anchor="t">
            <a:spAutoFit/>
          </a:bodyPr>
          <a:lstStyle/>
          <a:p>
            <a:pPr algn="ctr">
              <a:lnSpc>
                <a:spcPts val="6420"/>
              </a:lnSpc>
            </a:pPr>
            <a:r>
              <a:rPr lang="en-US" sz="6000">
                <a:solidFill>
                  <a:srgbClr val="FFFFFF"/>
                </a:solidFill>
                <a:latin typeface="Arimo"/>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9079589" y="5955221"/>
            <a:ext cx="9233528" cy="2791987"/>
            <a:chExt cx="879738" cy="266011"/>
          </a:xfrm>
        </p:grpSpPr>
        <p:sp>
          <p:nvSpPr>
            <p:cNvPr id="4" name="Freeform 4"/>
            <p:cNvSpPr/>
            <p:nvPr/>
          </p:nvSpPr>
          <p:spPr>
            <a:xfrm>
              <a:off x="0" y="0"/>
              <a:ext cx="879738" cy="266011"/>
            </a:xfrm>
            <a:custGeom>
              <a:rect l="l" t="t" r="r" b="b"/>
              <a:pathLst>
                <a:path w="879737" h="266011">
                  <a:moveTo>
                    <a:pt x="83846" y="0"/>
                  </a:moveTo>
                  <a:lnTo>
                    <a:pt x="795893" y="0"/>
                  </a:lnTo>
                  <a:cubicBezTo>
                    <a:pt x="842199" y="0"/>
                    <a:pt x="879738" y="37539"/>
                    <a:pt x="879738" y="83846"/>
                  </a:cubicBezTo>
                  <a:lnTo>
                    <a:pt x="879738" y="182165"/>
                  </a:lnTo>
                  <a:cubicBezTo>
                    <a:pt x="879738" y="204402"/>
                    <a:pt x="870905" y="225729"/>
                    <a:pt x="855181" y="241453"/>
                  </a:cubicBezTo>
                  <a:cubicBezTo>
                    <a:pt x="839456" y="257177"/>
                    <a:pt x="818130" y="266011"/>
                    <a:pt x="795893" y="266011"/>
                  </a:cubicBezTo>
                  <a:lnTo>
                    <a:pt x="83846" y="266011"/>
                  </a:lnTo>
                  <a:cubicBezTo>
                    <a:pt x="61608" y="266011"/>
                    <a:pt x="40282" y="257177"/>
                    <a:pt x="24558" y="241453"/>
                  </a:cubicBezTo>
                  <a:cubicBezTo>
                    <a:pt x="8834" y="225729"/>
                    <a:pt x="0" y="204402"/>
                    <a:pt x="0" y="182165"/>
                  </a:cubicBezTo>
                  <a:lnTo>
                    <a:pt x="0" y="83846"/>
                  </a:lnTo>
                  <a:cubicBezTo>
                    <a:pt x="0" y="61608"/>
                    <a:pt x="8834" y="40282"/>
                    <a:pt x="24558" y="24558"/>
                  </a:cubicBezTo>
                  <a:cubicBezTo>
                    <a:pt x="40282" y="8834"/>
                    <a:pt x="61608" y="0"/>
                    <a:pt x="83846" y="0"/>
                  </a:cubicBezTo>
                  <a:close/>
                </a:path>
              </a:pathLst>
            </a:custGeom>
            <a:solidFill>
              <a:srgbClr val="4F2C2E">
                <a:alpha val="81961"/>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458157" y="6351287"/>
            <a:ext cx="2246200" cy="2243392"/>
          </a:xfrm>
          <a:custGeom>
            <a:rect l="l" t="t" r="r" b="b"/>
            <a:pathLst>
              <a:path w="2246200" h="2243392">
                <a:moveTo>
                  <a:pt x="0" y="0"/>
                </a:moveTo>
                <a:lnTo>
                  <a:pt x="2246200" y="0"/>
                </a:lnTo>
                <a:lnTo>
                  <a:pt x="2246200" y="2243392"/>
                </a:lnTo>
                <a:lnTo>
                  <a:pt x="0" y="2243392"/>
                </a:lnTo>
                <a:lnTo>
                  <a:pt x="0" y="0"/>
                </a:lnTo>
                <a:close/>
              </a:path>
            </a:pathLst>
          </a:custGeom>
          <a:blipFill>
            <a:blip r:embed="rId3"/>
            <a:stretch>
              <a:fillRect/>
            </a:stretch>
          </a:blipFill>
        </p:spPr>
        <p:txBody>
          <a:bodyPr/>
          <a:lstStyle/>
          <a:p/>
        </p:txBody>
      </p:sp>
      <p:grpSp>
        <p:nvGrpSpPr>
          <p:cNvPr id="7" name="Group 7"/>
          <p:cNvGrpSpPr/>
          <p:nvPr/>
        </p:nvGrpSpPr>
        <p:grpSpPr>
          <a:xfrm>
            <a:off x="9405788" y="6261511"/>
            <a:ext cx="2213120" cy="2213120"/>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sp>
        <p:nvSpPr>
          <p:cNvPr id="11" name="TextBox 11"/>
          <p:cNvSpPr txBox="1"/>
          <p:nvPr/>
        </p:nvSpPr>
        <p:spPr>
          <a:xfrm>
            <a:off x="5097837" y="394993"/>
            <a:ext cx="7963503" cy="948689"/>
          </a:xfrm>
          <a:prstGeom prst="rect">
            <a:avLst/>
          </a:prstGeom>
        </p:spPr>
        <p:txBody>
          <a:bodyPr lIns="0" tIns="0" rIns="0" bIns="0" rtlCol="0" anchor="t">
            <a:spAutoFit/>
          </a:bodyPr>
          <a:lstStyle/>
          <a:p>
            <a:pPr algn="ctr">
              <a:lnSpc>
                <a:spcPts val="6659"/>
              </a:lnSpc>
            </a:pPr>
            <a:r>
              <a:rPr lang="en-US" sz="7399">
                <a:solidFill>
                  <a:srgbClr val="FFFFFF"/>
                </a:solidFill>
                <a:latin typeface="Arimo"/>
              </a:rPr>
              <a:t>KEY INSIGHTS</a:t>
            </a:r>
          </a:p>
        </p:txBody>
      </p:sp>
      <p:sp>
        <p:nvSpPr>
          <p:cNvPr id="12" name="TextBox 12"/>
          <p:cNvSpPr txBox="1"/>
          <p:nvPr/>
        </p:nvSpPr>
        <p:spPr>
          <a:xfrm>
            <a:off x="9701744" y="6745637"/>
            <a:ext cx="1621206" cy="1177475"/>
          </a:xfrm>
          <a:prstGeom prst="rect">
            <a:avLst/>
          </a:prstGeom>
        </p:spPr>
        <p:txBody>
          <a:bodyPr lIns="0" tIns="0" rIns="0" bIns="0" rtlCol="0" anchor="t">
            <a:spAutoFit/>
          </a:bodyPr>
          <a:lstStyle/>
          <a:p>
            <a:pPr algn="ctr">
              <a:lnSpc>
                <a:spcPts val="4487"/>
              </a:lnSpc>
            </a:pPr>
            <a:r>
              <a:rPr lang="en-US" sz="4774">
                <a:solidFill>
                  <a:srgbClr val="1E3048"/>
                </a:solidFill>
                <a:latin typeface="Arimo Bold"/>
              </a:rPr>
              <a:t>2024- 2031</a:t>
            </a:r>
          </a:p>
        </p:txBody>
      </p:sp>
      <p:sp>
        <p:nvSpPr>
          <p:cNvPr id="13" name="TextBox 13"/>
          <p:cNvSpPr txBox="1"/>
          <p:nvPr/>
        </p:nvSpPr>
        <p:spPr>
          <a:xfrm>
            <a:off x="11618907" y="6460527"/>
            <a:ext cx="6067621" cy="1762325"/>
          </a:xfrm>
          <a:prstGeom prst="rect">
            <a:avLst/>
          </a:prstGeom>
        </p:spPr>
        <p:txBody>
          <a:bodyPr lIns="0" tIns="0" rIns="0" bIns="0" rtlCol="0" anchor="t">
            <a:spAutoFit/>
          </a:bodyPr>
          <a:lstStyle/>
          <a:p>
            <a:pPr algn="ctr">
              <a:lnSpc>
                <a:spcPts val="6832"/>
              </a:lnSpc>
            </a:pPr>
            <a:r>
              <a:rPr lang="en-US" sz="5790">
                <a:solidFill>
                  <a:srgbClr val="FFFFFF"/>
                </a:solidFill>
                <a:latin typeface="Arimo"/>
              </a:rPr>
              <a:t>CAGR</a:t>
            </a:r>
          </a:p>
          <a:p>
            <a:pPr algn="ctr">
              <a:lnSpc>
                <a:spcPts val="6832"/>
              </a:lnSpc>
            </a:pPr>
            <a:r>
              <a:rPr lang="en-US" sz="5790">
                <a:solidFill>
                  <a:srgbClr val="FFFFFF"/>
                </a:solidFill>
                <a:latin typeface="Arimo"/>
              </a:rPr>
              <a:t>4.30%</a:t>
            </a:r>
          </a:p>
        </p:txBody>
      </p:sp>
      <p:grpSp>
        <p:nvGrpSpPr>
          <p:cNvPr id="14" name="Group 14"/>
          <p:cNvGrpSpPr/>
          <p:nvPr/>
        </p:nvGrpSpPr>
        <p:grpSpPr>
          <a:xfrm>
            <a:off x="9150005" y="2733224"/>
            <a:ext cx="9233528" cy="2791987"/>
            <a:chExt cx="879738" cy="266011"/>
          </a:xfrm>
        </p:grpSpPr>
        <p:sp>
          <p:nvSpPr>
            <p:cNvPr id="15" name="Freeform 15"/>
            <p:cNvSpPr/>
            <p:nvPr/>
          </p:nvSpPr>
          <p:spPr>
            <a:xfrm>
              <a:off x="0" y="0"/>
              <a:ext cx="879738" cy="266011"/>
            </a:xfrm>
            <a:custGeom>
              <a:rect l="l" t="t" r="r" b="b"/>
              <a:pathLst>
                <a:path w="879737" h="266011">
                  <a:moveTo>
                    <a:pt x="83846" y="0"/>
                  </a:moveTo>
                  <a:lnTo>
                    <a:pt x="795893" y="0"/>
                  </a:lnTo>
                  <a:cubicBezTo>
                    <a:pt x="842199" y="0"/>
                    <a:pt x="879738" y="37539"/>
                    <a:pt x="879738" y="83846"/>
                  </a:cubicBezTo>
                  <a:lnTo>
                    <a:pt x="879738" y="182165"/>
                  </a:lnTo>
                  <a:cubicBezTo>
                    <a:pt x="879738" y="204402"/>
                    <a:pt x="870905" y="225729"/>
                    <a:pt x="855181" y="241453"/>
                  </a:cubicBezTo>
                  <a:cubicBezTo>
                    <a:pt x="839456" y="257177"/>
                    <a:pt x="818130" y="266011"/>
                    <a:pt x="795893" y="266011"/>
                  </a:cubicBezTo>
                  <a:lnTo>
                    <a:pt x="83846" y="266011"/>
                  </a:lnTo>
                  <a:cubicBezTo>
                    <a:pt x="61608" y="266011"/>
                    <a:pt x="40282" y="257177"/>
                    <a:pt x="24558" y="241453"/>
                  </a:cubicBezTo>
                  <a:cubicBezTo>
                    <a:pt x="8834" y="225729"/>
                    <a:pt x="0" y="204402"/>
                    <a:pt x="0" y="182165"/>
                  </a:cubicBezTo>
                  <a:lnTo>
                    <a:pt x="0" y="83846"/>
                  </a:lnTo>
                  <a:cubicBezTo>
                    <a:pt x="0" y="61608"/>
                    <a:pt x="8834" y="40282"/>
                    <a:pt x="24558" y="24558"/>
                  </a:cubicBezTo>
                  <a:cubicBezTo>
                    <a:pt x="40282" y="8834"/>
                    <a:pt x="61608" y="0"/>
                    <a:pt x="83846" y="0"/>
                  </a:cubicBezTo>
                  <a:close/>
                </a:path>
              </a:pathLst>
            </a:custGeom>
            <a:solidFill>
              <a:srgbClr val="4F2C2E">
                <a:alpha val="81961"/>
              </a:srgbClr>
            </a:solidFill>
          </p:spPr>
          <p:txBody>
            <a:bodyPr/>
            <a:lstStyle/>
            <a:p/>
          </p:txBody>
        </p:sp>
        <p:sp>
          <p:nvSpPr>
            <p:cNvPr id="16" name="TextBox 16"/>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7" name="Freeform 17"/>
          <p:cNvSpPr/>
          <p:nvPr/>
        </p:nvSpPr>
        <p:spPr>
          <a:xfrm>
            <a:off x="9528573" y="3129289"/>
            <a:ext cx="2246200" cy="2243392"/>
          </a:xfrm>
          <a:custGeom>
            <a:rect l="l" t="t" r="r" b="b"/>
            <a:pathLst>
              <a:path w="2246200" h="2243392">
                <a:moveTo>
                  <a:pt x="0" y="0"/>
                </a:moveTo>
                <a:lnTo>
                  <a:pt x="2246200" y="0"/>
                </a:lnTo>
                <a:lnTo>
                  <a:pt x="2246200" y="2243393"/>
                </a:lnTo>
                <a:lnTo>
                  <a:pt x="0" y="2243393"/>
                </a:lnTo>
                <a:lnTo>
                  <a:pt x="0" y="0"/>
                </a:lnTo>
                <a:close/>
              </a:path>
            </a:pathLst>
          </a:custGeom>
          <a:blipFill>
            <a:blip r:embed="rId3"/>
            <a:stretch>
              <a:fillRect/>
            </a:stretch>
          </a:blipFill>
        </p:spPr>
        <p:txBody>
          <a:bodyPr/>
          <a:lstStyle/>
          <a:p/>
        </p:txBody>
      </p:sp>
      <p:grpSp>
        <p:nvGrpSpPr>
          <p:cNvPr id="18" name="Group 18"/>
          <p:cNvGrpSpPr/>
          <p:nvPr/>
        </p:nvGrpSpPr>
        <p:grpSpPr>
          <a:xfrm>
            <a:off x="9476204" y="3039513"/>
            <a:ext cx="2213120" cy="2213120"/>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9772160" y="3890876"/>
            <a:ext cx="1621206" cy="615170"/>
          </a:xfrm>
          <a:prstGeom prst="rect">
            <a:avLst/>
          </a:prstGeom>
        </p:spPr>
        <p:txBody>
          <a:bodyPr lIns="0" tIns="0" rIns="0" bIns="0" rtlCol="0" anchor="t">
            <a:spAutoFit/>
          </a:bodyPr>
          <a:lstStyle/>
          <a:p>
            <a:pPr algn="ctr">
              <a:lnSpc>
                <a:spcPts val="4487"/>
              </a:lnSpc>
            </a:pPr>
            <a:r>
              <a:rPr lang="en-US" sz="4774">
                <a:solidFill>
                  <a:srgbClr val="1E3048"/>
                </a:solidFill>
                <a:latin typeface="Arimo Bold"/>
              </a:rPr>
              <a:t>2024</a:t>
            </a:r>
          </a:p>
        </p:txBody>
      </p:sp>
      <p:sp>
        <p:nvSpPr>
          <p:cNvPr id="22" name="TextBox 22"/>
          <p:cNvSpPr txBox="1"/>
          <p:nvPr/>
        </p:nvSpPr>
        <p:spPr>
          <a:xfrm>
            <a:off x="11322951" y="3110239"/>
            <a:ext cx="7342957" cy="1762325"/>
          </a:xfrm>
          <a:prstGeom prst="rect">
            <a:avLst/>
          </a:prstGeom>
        </p:spPr>
        <p:txBody>
          <a:bodyPr lIns="0" tIns="0" rIns="0" bIns="0" rtlCol="0" anchor="t">
            <a:spAutoFit/>
          </a:bodyPr>
          <a:lstStyle/>
          <a:p>
            <a:pPr algn="ctr">
              <a:lnSpc>
                <a:spcPts val="6832"/>
              </a:lnSpc>
            </a:pPr>
            <a:r>
              <a:rPr lang="en-US" sz="5790">
                <a:solidFill>
                  <a:srgbClr val="FFFFFF"/>
                </a:solidFill>
                <a:latin typeface="Arimo"/>
              </a:rPr>
              <a:t>MARKET SIZE</a:t>
            </a:r>
          </a:p>
          <a:p>
            <a:pPr algn="ctr">
              <a:lnSpc>
                <a:spcPts val="6832"/>
              </a:lnSpc>
            </a:pPr>
            <a:r>
              <a:rPr lang="en-US" sz="5790">
                <a:solidFill>
                  <a:srgbClr val="FFFFFF"/>
                </a:solidFill>
                <a:latin typeface="Arimo"/>
              </a:rPr>
              <a:t>USD 1525.2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2658531" y="2582903"/>
            <a:ext cx="7414035" cy="3260700"/>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4F2C2E">
                <a:alpha val="82745"/>
              </a:srgbClr>
            </a:solidFill>
          </p:spPr>
          <p:txBody>
            <a:bodyPr/>
            <a:lstStyle/>
            <a:p/>
          </p:txBody>
        </p:sp>
      </p:grpSp>
      <p:grpSp>
        <p:nvGrpSpPr>
          <p:cNvPr id="5" name="Group 5"/>
          <p:cNvGrpSpPr/>
          <p:nvPr/>
        </p:nvGrpSpPr>
        <p:grpSpPr>
          <a:xfrm rot="5400000">
            <a:off x="1359986" y="2188358"/>
            <a:ext cx="964661" cy="3684633"/>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658531" y="6190923"/>
            <a:ext cx="7414035" cy="3260700"/>
            <a:chExt cx="8170985" cy="3593608"/>
          </a:xfrm>
        </p:grpSpPr>
        <p:sp>
          <p:nvSpPr>
            <p:cNvPr id="8" name="Freeform 8"/>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7B4F2F">
                <a:alpha val="82745"/>
              </a:srgbClr>
            </a:solidFill>
          </p:spPr>
          <p:txBody>
            <a:bodyPr/>
            <a:lstStyle/>
            <a:p/>
          </p:txBody>
        </p:sp>
      </p:grpSp>
      <p:grpSp>
        <p:nvGrpSpPr>
          <p:cNvPr id="9" name="Group 9"/>
          <p:cNvGrpSpPr/>
          <p:nvPr/>
        </p:nvGrpSpPr>
        <p:grpSpPr>
          <a:xfrm rot="5400000">
            <a:off x="1359986" y="5796377"/>
            <a:ext cx="964661" cy="3684633"/>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0" y="0"/>
            <a:ext cx="18288000" cy="1028700"/>
            <a:chExt cx="4816593" cy="270933"/>
          </a:xfrm>
        </p:grpSpPr>
        <p:sp>
          <p:nvSpPr>
            <p:cNvPr id="12" name="Freeform 12"/>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30980"/>
              </a:srgbClr>
            </a:solidFill>
          </p:spPr>
          <p:txBody>
            <a:bodyPr/>
            <a:lstStyle/>
            <a:p/>
          </p:txBody>
        </p:sp>
        <p:sp>
          <p:nvSpPr>
            <p:cNvPr id="13" name="TextBox 13"/>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3684633" y="2614641"/>
            <a:ext cx="6165094" cy="3111500"/>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Arimo"/>
              </a:rPr>
              <a:t>Online Stores</a:t>
            </a:r>
          </a:p>
          <a:p>
            <a:pPr marL="755649" lvl="1" indent="-377824">
              <a:lnSpc>
                <a:spcPts val="4899"/>
              </a:lnSpc>
              <a:buFont typeface="Arial"/>
              <a:buChar char="•"/>
            </a:pPr>
            <a:r>
              <a:rPr lang="en-US" sz="3499">
                <a:solidFill>
                  <a:srgbClr val="FFFFFF"/>
                </a:solidFill>
                <a:latin typeface="Arimo"/>
              </a:rPr>
              <a:t>Hypermarket/Supermarket</a:t>
            </a:r>
          </a:p>
          <a:p>
            <a:pPr marL="777238" lvl="1" indent="-388619">
              <a:lnSpc>
                <a:spcPts val="5039"/>
              </a:lnSpc>
              <a:buFont typeface="Arial"/>
              <a:buChar char="•"/>
            </a:pPr>
            <a:r>
              <a:rPr lang="en-US" sz="3599">
                <a:solidFill>
                  <a:srgbClr val="FFFFFF"/>
                </a:solidFill>
                <a:latin typeface="Arimo"/>
              </a:rPr>
              <a:t>Offline Retail Stores</a:t>
            </a:r>
          </a:p>
          <a:p>
            <a:pPr marL="755649" lvl="1" indent="-377824">
              <a:lnSpc>
                <a:spcPts val="4899"/>
              </a:lnSpc>
              <a:buFont typeface="Arial"/>
              <a:buChar char="•"/>
            </a:pPr>
            <a:r>
              <a:rPr lang="en-US" sz="3499">
                <a:solidFill>
                  <a:srgbClr val="FFFFFF"/>
                </a:solidFill>
                <a:latin typeface="Arimo"/>
              </a:rPr>
              <a:t>Other Convenience Stores Packaging Industry</a:t>
            </a:r>
          </a:p>
        </p:txBody>
      </p:sp>
      <p:sp>
        <p:nvSpPr>
          <p:cNvPr id="15" name="TextBox 15"/>
          <p:cNvSpPr txBox="1"/>
          <p:nvPr/>
        </p:nvSpPr>
        <p:spPr>
          <a:xfrm>
            <a:off x="0" y="3624384"/>
            <a:ext cx="3529809" cy="888621"/>
          </a:xfrm>
          <a:prstGeom prst="rect">
            <a:avLst/>
          </a:prstGeom>
        </p:spPr>
        <p:txBody>
          <a:bodyPr lIns="0" tIns="0" rIns="0" bIns="0" rtlCol="0" anchor="t">
            <a:spAutoFit/>
          </a:bodyPr>
          <a:lstStyle/>
          <a:p>
            <a:pPr algn="ctr">
              <a:lnSpc>
                <a:spcPts val="3306"/>
              </a:lnSpc>
            </a:pPr>
            <a:r>
              <a:rPr lang="en-US" sz="3273">
                <a:solidFill>
                  <a:srgbClr val="43B4BE"/>
                </a:solidFill>
                <a:latin typeface="Arimo"/>
              </a:rPr>
              <a:t>Distribution Channels</a:t>
            </a:r>
          </a:p>
        </p:txBody>
      </p:sp>
      <p:sp>
        <p:nvSpPr>
          <p:cNvPr id="16" name="TextBox 16"/>
          <p:cNvSpPr txBox="1"/>
          <p:nvPr/>
        </p:nvSpPr>
        <p:spPr>
          <a:xfrm>
            <a:off x="4031569" y="6577021"/>
            <a:ext cx="5471222" cy="2099118"/>
          </a:xfrm>
          <a:prstGeom prst="rect">
            <a:avLst/>
          </a:prstGeom>
        </p:spPr>
        <p:txBody>
          <a:bodyPr lIns="0" tIns="0" rIns="0" bIns="0" rtlCol="0" anchor="t">
            <a:spAutoFit/>
          </a:bodyPr>
          <a:lstStyle/>
          <a:p>
            <a:pPr marL="859831" lvl="1" indent="-429916">
              <a:lnSpc>
                <a:spcPts val="5575"/>
              </a:lnSpc>
              <a:buFont typeface="Arial"/>
              <a:buChar char="•"/>
            </a:pPr>
            <a:r>
              <a:rPr lang="en-US" sz="3982">
                <a:solidFill>
                  <a:srgbClr val="FFFFFF"/>
                </a:solidFill>
                <a:latin typeface="Arimo"/>
              </a:rPr>
              <a:t>Dark</a:t>
            </a:r>
          </a:p>
          <a:p>
            <a:pPr marL="859831" lvl="1" indent="-429916">
              <a:lnSpc>
                <a:spcPts val="5575"/>
              </a:lnSpc>
              <a:buFont typeface="Arial"/>
              <a:buChar char="•"/>
            </a:pPr>
            <a:r>
              <a:rPr lang="en-US" sz="3982">
                <a:solidFill>
                  <a:srgbClr val="FFFFFF"/>
                </a:solidFill>
                <a:latin typeface="Arimo"/>
              </a:rPr>
              <a:t>Milk</a:t>
            </a:r>
          </a:p>
          <a:p>
            <a:pPr marL="859831" lvl="1" indent="-429916">
              <a:lnSpc>
                <a:spcPts val="5575"/>
              </a:lnSpc>
              <a:buFont typeface="Arial"/>
              <a:buChar char="•"/>
            </a:pPr>
            <a:r>
              <a:rPr lang="en-US" sz="3982">
                <a:solidFill>
                  <a:srgbClr val="FFFFFF"/>
                </a:solidFill>
                <a:latin typeface="Arimo"/>
              </a:rPr>
              <a:t>White</a:t>
            </a:r>
          </a:p>
        </p:txBody>
      </p:sp>
      <p:sp>
        <p:nvSpPr>
          <p:cNvPr id="17" name="TextBox 17"/>
          <p:cNvSpPr txBox="1"/>
          <p:nvPr/>
        </p:nvSpPr>
        <p:spPr>
          <a:xfrm>
            <a:off x="0" y="7239419"/>
            <a:ext cx="3529809" cy="888621"/>
          </a:xfrm>
          <a:prstGeom prst="rect">
            <a:avLst/>
          </a:prstGeom>
        </p:spPr>
        <p:txBody>
          <a:bodyPr lIns="0" tIns="0" rIns="0" bIns="0" rtlCol="0" anchor="t">
            <a:spAutoFit/>
          </a:bodyPr>
          <a:lstStyle/>
          <a:p>
            <a:pPr algn="ctr">
              <a:lnSpc>
                <a:spcPts val="3306"/>
              </a:lnSpc>
            </a:pPr>
            <a:r>
              <a:rPr lang="en-US" sz="3273">
                <a:solidFill>
                  <a:srgbClr val="43B4BE"/>
                </a:solidFill>
                <a:latin typeface="Arimo"/>
              </a:rPr>
              <a:t>Chocolate Segment</a:t>
            </a:r>
          </a:p>
        </p:txBody>
      </p:sp>
      <p:sp>
        <p:nvSpPr>
          <p:cNvPr id="18" name="TextBox 18"/>
          <p:cNvSpPr txBox="1"/>
          <p:nvPr/>
        </p:nvSpPr>
        <p:spPr>
          <a:xfrm>
            <a:off x="1028700" y="63497"/>
            <a:ext cx="17301600" cy="965203"/>
          </a:xfrm>
          <a:prstGeom prst="rect">
            <a:avLst/>
          </a:prstGeom>
        </p:spPr>
        <p:txBody>
          <a:bodyPr lIns="0" tIns="0" rIns="0" bIns="0" rtlCol="0" anchor="t">
            <a:spAutoFit/>
          </a:bodyPr>
          <a:lstStyle/>
          <a:p>
            <a:pPr algn="ctr">
              <a:lnSpc>
                <a:spcPts val="7699"/>
              </a:lnSpc>
            </a:pPr>
            <a:r>
              <a:rPr lang="en-US" sz="5499">
                <a:solidFill>
                  <a:srgbClr val="FFFFFF"/>
                </a:solidFill>
                <a:latin typeface="Arimo"/>
              </a:rPr>
              <a:t>REVENUE MARKET SHARE BY SEGMENTS 2024</a:t>
            </a:r>
          </a:p>
        </p:txBody>
      </p:sp>
      <p:pic>
        <p:nvPicPr>
          <p:cNvPr id="19" name="Picture 19"/>
          <p:cNvPicPr>
            <a:picLocks noChangeAspect="1"/>
          </p:cNvPicPr>
          <p:nvPr/>
        </p:nvPicPr>
        <p:blipFill>
          <a:blip r:embed="rId3"/>
          <a:srcRect l="36500" t="25150" r="35874" b="24564"/>
          <a:stretch>
            <a:fillRect/>
          </a:stretch>
        </p:blipFill>
        <p:spPr>
          <a:xfrm>
            <a:off x="-29592" y="0"/>
            <a:ext cx="1871908" cy="1916613"/>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291" b="-83291"/>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0"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9692518" y="5124450"/>
            <a:ext cx="8168357" cy="2024907"/>
          </a:xfrm>
          <a:prstGeom prst="rect">
            <a:avLst/>
          </a:prstGeom>
        </p:spPr>
        <p:txBody>
          <a:bodyPr lIns="0" tIns="0" rIns="0" bIns="0" rtlCol="0" anchor="t">
            <a:spAutoFit/>
          </a:bodyPr>
          <a:lstStyle/>
          <a:p>
            <a:pPr>
              <a:lnSpc>
                <a:spcPts val="5253"/>
              </a:lnSpc>
            </a:pPr>
            <a:r>
              <a:rPr lang="en-US" sz="4414" spc="141">
                <a:solidFill>
                  <a:srgbClr val="000000"/>
                </a:solidFill>
                <a:latin typeface="Arimo"/>
              </a:rPr>
              <a:t>North America Chocolate Truffle Market Revenue share for 2024 is </a:t>
            </a:r>
            <a:r>
              <a:rPr lang="en-US" sz="4414" spc="141">
                <a:solidFill>
                  <a:srgbClr val="B83E29"/>
                </a:solidFill>
                <a:latin typeface="Arimo Bold"/>
              </a:rPr>
              <a:t>40%</a:t>
            </a:r>
          </a:p>
        </p:txBody>
      </p:sp>
      <p:sp>
        <p:nvSpPr>
          <p:cNvPr id="6" name="Freeform 6"/>
          <p:cNvSpPr/>
          <p:nvPr/>
        </p:nvSpPr>
        <p:spPr>
          <a:xfrm>
            <a:off x="0" y="324337"/>
            <a:ext cx="11665144" cy="9638325"/>
          </a:xfrm>
          <a:custGeom>
            <a:rect l="l" t="t" r="r" b="b"/>
            <a:pathLst>
              <a:path w="11665144" h="9638325">
                <a:moveTo>
                  <a:pt x="0" y="0"/>
                </a:moveTo>
                <a:lnTo>
                  <a:pt x="11665144" y="0"/>
                </a:lnTo>
                <a:lnTo>
                  <a:pt x="11665144" y="9638326"/>
                </a:lnTo>
                <a:lnTo>
                  <a:pt x="0" y="9638326"/>
                </a:lnTo>
                <a:lnTo>
                  <a:pt x="0" y="0"/>
                </a:lnTo>
                <a:close/>
              </a:path>
            </a:pathLst>
          </a:custGeom>
          <a:blipFill>
            <a:blip r:embed="rId5">
              <a:extLst>
                <a:ext uri="{96DAC541-7B7A-43D3-8B79-37D633B846F1}">
                  <asvg:svgBlip xmlns:asvg="http://schemas.microsoft.com/office/drawing/2016/SVG/main" r:embed="rId7"/>
                </a:ext>
              </a:extLst>
            </a:blip>
            <a:stretch>
              <a:fillRect/>
            </a:stretch>
          </a:blipFill>
        </p:spPr>
        <p:txBody>
          <a:bodyPr/>
          <a:lstStyle/>
          <a:p/>
        </p:txBody>
      </p:sp>
      <p:sp>
        <p:nvSpPr>
          <p:cNvPr id="7" name="TextBox 7"/>
          <p:cNvSpPr txBox="1"/>
          <p:nvPr/>
        </p:nvSpPr>
        <p:spPr>
          <a:xfrm>
            <a:off x="4288903" y="3438295"/>
            <a:ext cx="3651766" cy="1264919"/>
          </a:xfrm>
          <a:prstGeom prst="rect">
            <a:avLst/>
          </a:prstGeom>
        </p:spPr>
        <p:txBody>
          <a:bodyPr lIns="0" tIns="0" rIns="0" bIns="0" rtlCol="0" anchor="t">
            <a:spAutoFit/>
          </a:bodyPr>
          <a:lstStyle/>
          <a:p>
            <a:pPr algn="ctr">
              <a:lnSpc>
                <a:spcPts val="4814"/>
              </a:lnSpc>
            </a:pPr>
            <a:r>
              <a:rPr lang="en-US" sz="4499">
                <a:solidFill>
                  <a:srgbClr val="FFFFFF"/>
                </a:solidFill>
                <a:latin typeface="Arimo"/>
              </a:rPr>
              <a:t>North America</a:t>
            </a:r>
          </a:p>
          <a:p>
            <a:pPr algn="ctr">
              <a:lnSpc>
                <a:spcPts val="4814"/>
              </a:lnSpc>
            </a:pPr>
            <a:r>
              <a:rPr lang="en-US" sz="4499">
                <a:solidFill>
                  <a:srgbClr val="FFFFFF"/>
                </a:solidFill>
                <a:latin typeface="Arimo"/>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3625" b="-970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B83E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83E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83E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69506"/>
            <a:ext cx="2506553"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Drivers</a:t>
            </a:r>
          </a:p>
        </p:txBody>
      </p:sp>
      <p:sp>
        <p:nvSpPr>
          <p:cNvPr id="17" name="TextBox 17"/>
          <p:cNvSpPr txBox="1"/>
          <p:nvPr/>
        </p:nvSpPr>
        <p:spPr>
          <a:xfrm>
            <a:off x="3090360" y="6675704"/>
            <a:ext cx="3082550"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Restraints</a:t>
            </a:r>
          </a:p>
        </p:txBody>
      </p:sp>
      <p:sp>
        <p:nvSpPr>
          <p:cNvPr id="18" name="TextBox 18"/>
          <p:cNvSpPr txBox="1"/>
          <p:nvPr/>
        </p:nvSpPr>
        <p:spPr>
          <a:xfrm>
            <a:off x="6542365" y="1973645"/>
            <a:ext cx="7643613" cy="264795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Arimo"/>
              </a:rPr>
              <a:t>Gifting Culture to Increase the Demand Globally</a:t>
            </a:r>
          </a:p>
          <a:p>
            <a:pPr marL="863599" lvl="1" indent="-431800">
              <a:lnSpc>
                <a:spcPts val="4199"/>
              </a:lnSpc>
              <a:buFont typeface="Arial"/>
              <a:buChar char="•"/>
            </a:pPr>
            <a:r>
              <a:rPr lang="en-US" sz="3999" spc="127">
                <a:solidFill>
                  <a:srgbClr val="FFFFFF"/>
                </a:solidFill>
                <a:latin typeface="Arimo"/>
              </a:rPr>
              <a:t>Changing Consumer Preferences to Propel Market Growth</a:t>
            </a:r>
          </a:p>
        </p:txBody>
      </p:sp>
      <p:sp>
        <p:nvSpPr>
          <p:cNvPr id="19" name="TextBox 19"/>
          <p:cNvSpPr txBox="1"/>
          <p:nvPr/>
        </p:nvSpPr>
        <p:spPr>
          <a:xfrm>
            <a:off x="6542365" y="6511667"/>
            <a:ext cx="7704979" cy="1076325"/>
          </a:xfrm>
          <a:prstGeom prst="rect">
            <a:avLst/>
          </a:prstGeom>
        </p:spPr>
        <p:txBody>
          <a:bodyPr lIns="0" tIns="0" rIns="0" bIns="0" rtlCol="0" anchor="t">
            <a:spAutoFit/>
          </a:bodyPr>
          <a:lstStyle/>
          <a:p>
            <a:pPr>
              <a:lnSpc>
                <a:spcPts val="4199"/>
              </a:lnSpc>
            </a:pPr>
            <a:r>
              <a:rPr lang="en-US" sz="3999" spc="127">
                <a:solidFill>
                  <a:srgbClr val="FFFFFF"/>
                </a:solidFill>
                <a:latin typeface="Arimo"/>
              </a:rPr>
              <a:t>Competition from Substitutes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347" b="-18986"/>
            </a:stretch>
          </a:blipFill>
        </p:spPr>
        <p:txBody>
          <a:bodyPr/>
          <a:lstStyle/>
          <a:p/>
        </p:txBody>
      </p:sp>
      <p:grpSp>
        <p:nvGrpSpPr>
          <p:cNvPr id="3" name="Group 3"/>
          <p:cNvGrpSpPr/>
          <p:nvPr/>
        </p:nvGrpSpPr>
        <p:grpSpPr>
          <a:xfrm>
            <a:off x="1028700" y="1537052"/>
            <a:ext cx="16230600" cy="7429605"/>
            <a:chExt cx="4274726" cy="1956768"/>
          </a:xfrm>
        </p:grpSpPr>
        <p:sp>
          <p:nvSpPr>
            <p:cNvPr id="4" name="Freeform 4"/>
            <p:cNvSpPr/>
            <p:nvPr/>
          </p:nvSpPr>
          <p:spPr>
            <a:xfrm>
              <a:off x="0" y="0"/>
              <a:ext cx="4274726" cy="1956769"/>
            </a:xfrm>
            <a:custGeom>
              <a:rect l="l" t="t" r="r" b="b"/>
              <a:pathLst>
                <a:path w="4274726" h="1956769">
                  <a:moveTo>
                    <a:pt x="0" y="0"/>
                  </a:moveTo>
                  <a:lnTo>
                    <a:pt x="4274726" y="0"/>
                  </a:lnTo>
                  <a:lnTo>
                    <a:pt x="4274726" y="1956769"/>
                  </a:lnTo>
                  <a:lnTo>
                    <a:pt x="0" y="1956769"/>
                  </a:lnTo>
                  <a:close/>
                </a:path>
              </a:pathLst>
            </a:custGeom>
            <a:solidFill>
              <a:srgbClr val="4F2616">
                <a:alpha val="80000"/>
              </a:srgbClr>
            </a:solidFill>
          </p:spPr>
          <p:txBody>
            <a:bodyPr/>
            <a:lstStyle/>
            <a:p/>
          </p:txBody>
        </p:sp>
        <p:sp>
          <p:nvSpPr>
            <p:cNvPr id="5" name="TextBox 5"/>
            <p:cNvSpPr txBox="1"/>
            <p:nvPr/>
          </p:nvSpPr>
          <p:spPr>
            <a:xfrm>
              <a:off x="0" y="-38100"/>
              <a:ext cx="4274726" cy="1994868"/>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161664"/>
            <a:ext cx="2161164" cy="2583051"/>
          </a:xfrm>
          <a:prstGeom prst="rect">
            <a:avLst/>
          </a:prstGeom>
        </p:spPr>
      </p:pic>
      <p:sp>
        <p:nvSpPr>
          <p:cNvPr id="7" name="TextBox 7"/>
          <p:cNvSpPr txBox="1"/>
          <p:nvPr/>
        </p:nvSpPr>
        <p:spPr>
          <a:xfrm>
            <a:off x="1269970" y="2845765"/>
            <a:ext cx="15748059" cy="5650865"/>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Arimo"/>
              </a:rPr>
              <a:t>The global chocolate truffle market will expand significantly by 4.30% CAGR between 2024 to 2031. </a:t>
            </a:r>
          </a:p>
          <a:p>
            <a:pPr marL="626111" lvl="1" indent="-313055">
              <a:lnSpc>
                <a:spcPts val="4060"/>
              </a:lnSpc>
              <a:buFont typeface="Arial"/>
              <a:buChar char="•"/>
            </a:pPr>
            <a:r>
              <a:rPr lang="en-US" sz="2900">
                <a:solidFill>
                  <a:srgbClr val="FFFFFF"/>
                </a:solidFill>
                <a:latin typeface="Arimo"/>
              </a:rPr>
              <a:t>Factors such as convenience, extensive product variety, and doorstep delivery contribute to the surge in online chocolate truffle sales, especially among tech-savvy and busy consumers seeking hassle-free shopping experiences.</a:t>
            </a:r>
          </a:p>
          <a:p>
            <a:pPr marL="626111" lvl="1" indent="-313055">
              <a:lnSpc>
                <a:spcPts val="4060"/>
              </a:lnSpc>
              <a:buFont typeface="Arial"/>
              <a:buChar char="•"/>
            </a:pPr>
            <a:r>
              <a:rPr lang="en-US" sz="2900">
                <a:solidFill>
                  <a:srgbClr val="FFFFFF"/>
                </a:solidFill>
                <a:latin typeface="Arimo"/>
              </a:rPr>
              <a:t>Sales of American truffle are set to increase due to its widespread popularity and recognition, supported by innovative flavor profiles, premium quality ingredients, and effective marketing strategies targeting diverse consumer preferences. </a:t>
            </a:r>
          </a:p>
          <a:p>
            <a:pPr marL="626111" lvl="1" indent="-313055">
              <a:lnSpc>
                <a:spcPts val="4060"/>
              </a:lnSpc>
              <a:buFont typeface="Arial"/>
              <a:buChar char="•"/>
            </a:pPr>
            <a:r>
              <a:rPr lang="en-US" sz="2900">
                <a:solidFill>
                  <a:srgbClr val="FFFFFF"/>
                </a:solidFill>
                <a:latin typeface="Arimo"/>
              </a:rPr>
              <a:t>Sales of conventional chocolate truffles are poised to increase due to their affordability, widespread availability, and familiarity among consumers, catering to a broader market segment seeking indulgent treats.</a:t>
            </a:r>
          </a:p>
        </p:txBody>
      </p:sp>
      <p:sp>
        <p:nvSpPr>
          <p:cNvPr id="8" name="TextBox 8"/>
          <p:cNvSpPr txBox="1"/>
          <p:nvPr/>
        </p:nvSpPr>
        <p:spPr>
          <a:xfrm>
            <a:off x="3879906" y="1789981"/>
            <a:ext cx="10528187" cy="795655"/>
          </a:xfrm>
          <a:prstGeom prst="rect">
            <a:avLst/>
          </a:prstGeom>
        </p:spPr>
        <p:txBody>
          <a:bodyPr lIns="0" tIns="0" rIns="0" bIns="0" rtlCol="0" anchor="t">
            <a:spAutoFit/>
          </a:bodyPr>
          <a:lstStyle/>
          <a:p>
            <a:pPr algn="ctr">
              <a:lnSpc>
                <a:spcPts val="5885"/>
              </a:lnSpc>
            </a:pPr>
            <a:r>
              <a:rPr lang="en-US" sz="5500">
                <a:solidFill>
                  <a:srgbClr val="FFFFFF"/>
                </a:solidFill>
                <a:latin typeface="Arimo"/>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168772" y="2408767"/>
            <a:ext cx="4731720" cy="723559"/>
          </a:xfrm>
          <a:custGeom>
            <a:rect l="l" t="t" r="r" b="b"/>
            <a:pathLst>
              <a:path w="4731720" h="723559">
                <a:moveTo>
                  <a:pt x="0" y="0"/>
                </a:moveTo>
                <a:lnTo>
                  <a:pt x="4731719" y="0"/>
                </a:lnTo>
                <a:lnTo>
                  <a:pt x="4731719" y="723559"/>
                </a:lnTo>
                <a:lnTo>
                  <a:pt x="0" y="723559"/>
                </a:lnTo>
                <a:lnTo>
                  <a:pt x="0" y="0"/>
                </a:lnTo>
                <a:close/>
              </a:path>
            </a:pathLst>
          </a:custGeom>
          <a:blipFill>
            <a:blip r:embed="rId3"/>
            <a:stretch>
              <a:fillRect/>
            </a:stretch>
          </a:blipFill>
        </p:spPr>
        <p:txBody>
          <a:bodyPr/>
          <a:lstStyle/>
          <a:p/>
        </p:txBody>
      </p:sp>
      <p:sp>
        <p:nvSpPr>
          <p:cNvPr id="4" name="Freeform 4"/>
          <p:cNvSpPr/>
          <p:nvPr/>
        </p:nvSpPr>
        <p:spPr>
          <a:xfrm>
            <a:off x="5715833" y="2203296"/>
            <a:ext cx="3425806" cy="1046774"/>
          </a:xfrm>
          <a:custGeom>
            <a:rect l="l" t="t" r="r" b="b"/>
            <a:pathLst>
              <a:path w="3425805" h="1046774">
                <a:moveTo>
                  <a:pt x="0" y="0"/>
                </a:moveTo>
                <a:lnTo>
                  <a:pt x="3425806" y="0"/>
                </a:lnTo>
                <a:lnTo>
                  <a:pt x="3425806" y="1046774"/>
                </a:lnTo>
                <a:lnTo>
                  <a:pt x="0" y="1046774"/>
                </a:lnTo>
                <a:lnTo>
                  <a:pt x="0" y="0"/>
                </a:lnTo>
                <a:close/>
              </a:path>
            </a:pathLst>
          </a:custGeom>
          <a:blipFill>
            <a:blip r:embed="rId4"/>
            <a:stretch>
              <a:fillRect/>
            </a:stretch>
          </a:blipFill>
        </p:spPr>
        <p:txBody>
          <a:bodyPr/>
          <a:lstStyle/>
          <a:p/>
        </p:txBody>
      </p:sp>
      <p:sp>
        <p:nvSpPr>
          <p:cNvPr id="5" name="Freeform 5"/>
          <p:cNvSpPr/>
          <p:nvPr/>
        </p:nvSpPr>
        <p:spPr>
          <a:xfrm>
            <a:off x="9790796" y="1857027"/>
            <a:ext cx="3091093" cy="1739312"/>
          </a:xfrm>
          <a:custGeom>
            <a:rect l="l" t="t" r="r" b="b"/>
            <a:pathLst>
              <a:path w="3091093" h="1739312">
                <a:moveTo>
                  <a:pt x="0" y="0"/>
                </a:moveTo>
                <a:lnTo>
                  <a:pt x="3091093" y="0"/>
                </a:lnTo>
                <a:lnTo>
                  <a:pt x="3091093" y="1739312"/>
                </a:lnTo>
                <a:lnTo>
                  <a:pt x="0" y="1739312"/>
                </a:lnTo>
                <a:lnTo>
                  <a:pt x="0" y="0"/>
                </a:lnTo>
                <a:close/>
              </a:path>
            </a:pathLst>
          </a:custGeom>
          <a:blipFill>
            <a:blip r:embed="rId5"/>
            <a:stretch>
              <a:fillRect/>
            </a:stretch>
          </a:blipFill>
        </p:spPr>
        <p:txBody>
          <a:bodyPr/>
          <a:lstStyle/>
          <a:p/>
        </p:txBody>
      </p:sp>
      <p:sp>
        <p:nvSpPr>
          <p:cNvPr id="6" name="Freeform 6"/>
          <p:cNvSpPr/>
          <p:nvPr/>
        </p:nvSpPr>
        <p:spPr>
          <a:xfrm>
            <a:off x="3913049" y="3507153"/>
            <a:ext cx="2598245" cy="1976594"/>
          </a:xfrm>
          <a:custGeom>
            <a:rect l="l" t="t" r="r" b="b"/>
            <a:pathLst>
              <a:path w="2598245" h="1976593">
                <a:moveTo>
                  <a:pt x="0" y="0"/>
                </a:moveTo>
                <a:lnTo>
                  <a:pt x="2598245" y="0"/>
                </a:lnTo>
                <a:lnTo>
                  <a:pt x="2598245" y="1976595"/>
                </a:lnTo>
                <a:lnTo>
                  <a:pt x="0" y="1976595"/>
                </a:lnTo>
                <a:lnTo>
                  <a:pt x="0" y="0"/>
                </a:lnTo>
                <a:close/>
              </a:path>
            </a:pathLst>
          </a:custGeom>
          <a:blipFill>
            <a:blip r:embed="rId6"/>
            <a:stretch>
              <a:fillRect/>
            </a:stretch>
          </a:blipFill>
        </p:spPr>
        <p:txBody>
          <a:bodyPr/>
          <a:lstStyle/>
          <a:p/>
        </p:txBody>
      </p:sp>
      <p:sp>
        <p:nvSpPr>
          <p:cNvPr id="7" name="Freeform 7"/>
          <p:cNvSpPr/>
          <p:nvPr/>
        </p:nvSpPr>
        <p:spPr>
          <a:xfrm>
            <a:off x="327818" y="3490212"/>
            <a:ext cx="3080407" cy="1976594"/>
          </a:xfrm>
          <a:custGeom>
            <a:rect l="l" t="t" r="r" b="b"/>
            <a:pathLst>
              <a:path w="3080407" h="1976593">
                <a:moveTo>
                  <a:pt x="0" y="0"/>
                </a:moveTo>
                <a:lnTo>
                  <a:pt x="3080406" y="0"/>
                </a:lnTo>
                <a:lnTo>
                  <a:pt x="3080406" y="1976594"/>
                </a:lnTo>
                <a:lnTo>
                  <a:pt x="0" y="1976594"/>
                </a:lnTo>
                <a:lnTo>
                  <a:pt x="0" y="0"/>
                </a:lnTo>
                <a:close/>
              </a:path>
            </a:pathLst>
          </a:custGeom>
          <a:blipFill>
            <a:blip r:embed="rId7"/>
            <a:stretch>
              <a:fillRect/>
            </a:stretch>
          </a:blipFill>
        </p:spPr>
        <p:txBody>
          <a:bodyPr/>
          <a:lstStyle/>
          <a:p/>
        </p:txBody>
      </p:sp>
      <p:sp>
        <p:nvSpPr>
          <p:cNvPr id="8" name="Freeform 8"/>
          <p:cNvSpPr/>
          <p:nvPr/>
        </p:nvSpPr>
        <p:spPr>
          <a:xfrm>
            <a:off x="7016119" y="3911623"/>
            <a:ext cx="3470250" cy="1353397"/>
          </a:xfrm>
          <a:custGeom>
            <a:rect l="l" t="t" r="r" b="b"/>
            <a:pathLst>
              <a:path w="3470250" h="1353397">
                <a:moveTo>
                  <a:pt x="0" y="0"/>
                </a:moveTo>
                <a:lnTo>
                  <a:pt x="3470250" y="0"/>
                </a:lnTo>
                <a:lnTo>
                  <a:pt x="3470250" y="1353398"/>
                </a:lnTo>
                <a:lnTo>
                  <a:pt x="0" y="1353398"/>
                </a:lnTo>
                <a:lnTo>
                  <a:pt x="0" y="0"/>
                </a:lnTo>
                <a:close/>
              </a:path>
            </a:pathLst>
          </a:custGeom>
          <a:blipFill>
            <a:blip r:embed="rId8"/>
            <a:stretch>
              <a:fillRect/>
            </a:stretch>
          </a:blipFill>
        </p:spPr>
        <p:txBody>
          <a:bodyPr/>
          <a:lstStyle/>
          <a:p/>
        </p:txBody>
      </p:sp>
      <p:sp>
        <p:nvSpPr>
          <p:cNvPr id="9" name="Freeform 9"/>
          <p:cNvSpPr/>
          <p:nvPr/>
        </p:nvSpPr>
        <p:spPr>
          <a:xfrm>
            <a:off x="13645049" y="1962904"/>
            <a:ext cx="3614251" cy="1734841"/>
          </a:xfrm>
          <a:custGeom>
            <a:rect l="l" t="t" r="r" b="b"/>
            <a:pathLst>
              <a:path w="3614251" h="1734841">
                <a:moveTo>
                  <a:pt x="0" y="0"/>
                </a:moveTo>
                <a:lnTo>
                  <a:pt x="3614251" y="0"/>
                </a:lnTo>
                <a:lnTo>
                  <a:pt x="3614251" y="1734841"/>
                </a:lnTo>
                <a:lnTo>
                  <a:pt x="0" y="1734841"/>
                </a:lnTo>
                <a:lnTo>
                  <a:pt x="0" y="0"/>
                </a:lnTo>
                <a:close/>
              </a:path>
            </a:pathLst>
          </a:custGeom>
          <a:blipFill>
            <a:blip r:embed="rId9"/>
            <a:stretch>
              <a:fillRect/>
            </a:stretch>
          </a:blipFill>
        </p:spPr>
        <p:txBody>
          <a:bodyPr/>
          <a:lstStyle/>
          <a:p/>
        </p:txBody>
      </p:sp>
      <p:sp>
        <p:nvSpPr>
          <p:cNvPr id="10" name="Freeform 10"/>
          <p:cNvSpPr/>
          <p:nvPr/>
        </p:nvSpPr>
        <p:spPr>
          <a:xfrm>
            <a:off x="168772" y="5845698"/>
            <a:ext cx="3744278" cy="1294896"/>
          </a:xfrm>
          <a:custGeom>
            <a:rect l="l" t="t" r="r" b="b"/>
            <a:pathLst>
              <a:path w="3744278" h="1294896">
                <a:moveTo>
                  <a:pt x="0" y="0"/>
                </a:moveTo>
                <a:lnTo>
                  <a:pt x="3744277" y="0"/>
                </a:lnTo>
                <a:lnTo>
                  <a:pt x="3744277" y="1294896"/>
                </a:lnTo>
                <a:lnTo>
                  <a:pt x="0" y="1294896"/>
                </a:lnTo>
                <a:lnTo>
                  <a:pt x="0" y="0"/>
                </a:lnTo>
                <a:close/>
              </a:path>
            </a:pathLst>
          </a:custGeom>
          <a:blipFill>
            <a:blip r:embed="rId10"/>
            <a:stretch>
              <a:fillRect/>
            </a:stretch>
          </a:blipFill>
        </p:spPr>
        <p:txBody>
          <a:bodyPr/>
          <a:lstStyle/>
          <a:p/>
        </p:txBody>
      </p:sp>
      <p:sp>
        <p:nvSpPr>
          <p:cNvPr id="11" name="Freeform 11"/>
          <p:cNvSpPr/>
          <p:nvPr/>
        </p:nvSpPr>
        <p:spPr>
          <a:xfrm>
            <a:off x="10347778" y="3911623"/>
            <a:ext cx="7940222" cy="6534141"/>
          </a:xfrm>
          <a:custGeom>
            <a:rect l="l" t="t" r="r" b="b"/>
            <a:pathLst>
              <a:path w="7940222" h="6534141">
                <a:moveTo>
                  <a:pt x="0" y="0"/>
                </a:moveTo>
                <a:lnTo>
                  <a:pt x="7940222" y="0"/>
                </a:lnTo>
                <a:lnTo>
                  <a:pt x="7940222" y="6534141"/>
                </a:lnTo>
                <a:lnTo>
                  <a:pt x="0" y="6534141"/>
                </a:lnTo>
                <a:lnTo>
                  <a:pt x="0" y="0"/>
                </a:lnTo>
                <a:close/>
              </a:path>
            </a:pathLst>
          </a:custGeom>
          <a:blipFill>
            <a:blip r:embed="rId11"/>
            <a:stretch>
              <a:fillRect/>
            </a:stretch>
          </a:blipFill>
        </p:spPr>
        <p:txBody>
          <a:bodyPr/>
          <a:lstStyle/>
          <a:p/>
        </p:txBody>
      </p:sp>
      <p:sp>
        <p:nvSpPr>
          <p:cNvPr id="12" name="Freeform 12"/>
          <p:cNvSpPr/>
          <p:nvPr/>
        </p:nvSpPr>
        <p:spPr>
          <a:xfrm>
            <a:off x="4393254" y="5845698"/>
            <a:ext cx="4398524" cy="986619"/>
          </a:xfrm>
          <a:custGeom>
            <a:rect l="l" t="t" r="r" b="b"/>
            <a:pathLst>
              <a:path w="4398524" h="986619">
                <a:moveTo>
                  <a:pt x="0" y="0"/>
                </a:moveTo>
                <a:lnTo>
                  <a:pt x="4398525" y="0"/>
                </a:lnTo>
                <a:lnTo>
                  <a:pt x="4398525" y="986618"/>
                </a:lnTo>
                <a:lnTo>
                  <a:pt x="0" y="986618"/>
                </a:lnTo>
                <a:lnTo>
                  <a:pt x="0" y="0"/>
                </a:lnTo>
                <a:close/>
              </a:path>
            </a:pathLst>
          </a:custGeom>
          <a:blipFill>
            <a:blip r:embed="rId12"/>
            <a:stretch>
              <a:fillRect t="-23652" b="-13436"/>
            </a:stretch>
          </a:blipFill>
        </p:spPr>
        <p:txBody>
          <a:bodyPr/>
          <a:lstStyle/>
          <a:p/>
        </p:txBody>
      </p:sp>
      <p:sp>
        <p:nvSpPr>
          <p:cNvPr id="13" name="Freeform 13"/>
          <p:cNvSpPr/>
          <p:nvPr/>
        </p:nvSpPr>
        <p:spPr>
          <a:xfrm>
            <a:off x="168772" y="7093469"/>
            <a:ext cx="4224482" cy="1280685"/>
          </a:xfrm>
          <a:custGeom>
            <a:rect l="l" t="t" r="r" b="b"/>
            <a:pathLst>
              <a:path w="4224482" h="1280685">
                <a:moveTo>
                  <a:pt x="0" y="0"/>
                </a:moveTo>
                <a:lnTo>
                  <a:pt x="4224482" y="0"/>
                </a:lnTo>
                <a:lnTo>
                  <a:pt x="4224482" y="1280685"/>
                </a:lnTo>
                <a:lnTo>
                  <a:pt x="0" y="1280685"/>
                </a:lnTo>
                <a:lnTo>
                  <a:pt x="0" y="0"/>
                </a:lnTo>
                <a:close/>
              </a:path>
            </a:pathLst>
          </a:custGeom>
          <a:blipFill>
            <a:blip r:embed="rId13"/>
            <a:stretch>
              <a:fillRect/>
            </a:stretch>
          </a:blipFill>
        </p:spPr>
        <p:txBody>
          <a:bodyPr/>
          <a:lstStyle/>
          <a:p/>
        </p:txBody>
      </p:sp>
      <p:sp>
        <p:nvSpPr>
          <p:cNvPr id="14" name="Freeform 14"/>
          <p:cNvSpPr/>
          <p:nvPr/>
        </p:nvSpPr>
        <p:spPr>
          <a:xfrm>
            <a:off x="591147" y="8618551"/>
            <a:ext cx="2553748" cy="1668449"/>
          </a:xfrm>
          <a:custGeom>
            <a:rect l="l" t="t" r="r" b="b"/>
            <a:pathLst>
              <a:path w="2553748" h="1668449">
                <a:moveTo>
                  <a:pt x="0" y="0"/>
                </a:moveTo>
                <a:lnTo>
                  <a:pt x="2553748" y="0"/>
                </a:lnTo>
                <a:lnTo>
                  <a:pt x="2553748" y="1668449"/>
                </a:lnTo>
                <a:lnTo>
                  <a:pt x="0" y="1668449"/>
                </a:lnTo>
                <a:lnTo>
                  <a:pt x="0" y="0"/>
                </a:lnTo>
                <a:close/>
              </a:path>
            </a:pathLst>
          </a:custGeom>
          <a:blipFill>
            <a:blip r:embed="rId14"/>
            <a:stretch>
              <a:fillRect/>
            </a:stretch>
          </a:blipFill>
        </p:spPr>
        <p:txBody>
          <a:bodyPr/>
          <a:lstStyle/>
          <a:p/>
        </p:txBody>
      </p:sp>
      <p:sp>
        <p:nvSpPr>
          <p:cNvPr id="15" name="Freeform 15"/>
          <p:cNvSpPr/>
          <p:nvPr/>
        </p:nvSpPr>
        <p:spPr>
          <a:xfrm>
            <a:off x="5101810" y="7093469"/>
            <a:ext cx="4057207" cy="1265849"/>
          </a:xfrm>
          <a:custGeom>
            <a:rect l="l" t="t" r="r" b="b"/>
            <a:pathLst>
              <a:path w="4057207" h="1265849">
                <a:moveTo>
                  <a:pt x="0" y="0"/>
                </a:moveTo>
                <a:lnTo>
                  <a:pt x="4057208" y="0"/>
                </a:lnTo>
                <a:lnTo>
                  <a:pt x="4057208" y="1265849"/>
                </a:lnTo>
                <a:lnTo>
                  <a:pt x="0" y="1265849"/>
                </a:lnTo>
                <a:lnTo>
                  <a:pt x="0" y="0"/>
                </a:lnTo>
                <a:close/>
              </a:path>
            </a:pathLst>
          </a:custGeom>
          <a:blipFill>
            <a:blip r:embed="rId15"/>
            <a:stretch>
              <a:fillRect/>
            </a:stretch>
          </a:blipFill>
        </p:spPr>
        <p:txBody>
          <a:bodyPr/>
          <a:lstStyle/>
          <a:p/>
        </p:txBody>
      </p:sp>
      <p:sp>
        <p:nvSpPr>
          <p:cNvPr id="16" name="Freeform 16"/>
          <p:cNvSpPr/>
          <p:nvPr/>
        </p:nvSpPr>
        <p:spPr>
          <a:xfrm>
            <a:off x="3386942" y="8631329"/>
            <a:ext cx="3124352" cy="1632474"/>
          </a:xfrm>
          <a:custGeom>
            <a:rect l="l" t="t" r="r" b="b"/>
            <a:pathLst>
              <a:path w="3124352" h="1632474">
                <a:moveTo>
                  <a:pt x="0" y="0"/>
                </a:moveTo>
                <a:lnTo>
                  <a:pt x="3124352" y="0"/>
                </a:lnTo>
                <a:lnTo>
                  <a:pt x="3124352" y="1632474"/>
                </a:lnTo>
                <a:lnTo>
                  <a:pt x="0" y="1632474"/>
                </a:lnTo>
                <a:lnTo>
                  <a:pt x="0" y="0"/>
                </a:lnTo>
                <a:close/>
              </a:path>
            </a:pathLst>
          </a:custGeom>
          <a:blipFill>
            <a:blip r:embed="rId16"/>
            <a:stretch>
              <a:fillRect/>
            </a:stretch>
          </a:blipFill>
        </p:spPr>
        <p:txBody>
          <a:bodyPr/>
          <a:lstStyle/>
          <a:p/>
        </p:txBody>
      </p:sp>
      <p:sp>
        <p:nvSpPr>
          <p:cNvPr id="17" name="Freeform 17"/>
          <p:cNvSpPr/>
          <p:nvPr/>
        </p:nvSpPr>
        <p:spPr>
          <a:xfrm>
            <a:off x="6749419" y="8776383"/>
            <a:ext cx="4223388" cy="1342366"/>
          </a:xfrm>
          <a:custGeom>
            <a:rect l="l" t="t" r="r" b="b"/>
            <a:pathLst>
              <a:path w="4223388" h="1342366">
                <a:moveTo>
                  <a:pt x="0" y="0"/>
                </a:moveTo>
                <a:lnTo>
                  <a:pt x="4223388" y="0"/>
                </a:lnTo>
                <a:lnTo>
                  <a:pt x="4223388" y="1342366"/>
                </a:lnTo>
                <a:lnTo>
                  <a:pt x="0" y="1342366"/>
                </a:lnTo>
                <a:lnTo>
                  <a:pt x="0" y="0"/>
                </a:lnTo>
                <a:close/>
              </a:path>
            </a:pathLst>
          </a:custGeom>
          <a:blipFill>
            <a:blip r:embed="rId17"/>
            <a:stretch>
              <a:fillRect/>
            </a:stretch>
          </a:blipFill>
        </p:spPr>
        <p:txBody>
          <a:bodyPr/>
          <a:lstStyle/>
          <a:p/>
        </p:txBody>
      </p:sp>
      <p:sp>
        <p:nvSpPr>
          <p:cNvPr id="18" name="TextBox 18"/>
          <p:cNvSpPr txBox="1"/>
          <p:nvPr/>
        </p:nvSpPr>
        <p:spPr>
          <a:xfrm>
            <a:off x="5715833" y="525584"/>
            <a:ext cx="6856334" cy="899160"/>
          </a:xfrm>
          <a:prstGeom prst="rect">
            <a:avLst/>
          </a:prstGeom>
        </p:spPr>
        <p:txBody>
          <a:bodyPr lIns="0" tIns="0" rIns="0" bIns="0" rtlCol="0" anchor="t">
            <a:spAutoFit/>
          </a:bodyPr>
          <a:lstStyle/>
          <a:p>
            <a:pPr algn="ctr">
              <a:lnSpc>
                <a:spcPts val="6389"/>
              </a:lnSpc>
            </a:pPr>
            <a:r>
              <a:rPr lang="en-US" sz="7099">
                <a:solidFill>
                  <a:srgbClr val="000000"/>
                </a:solidFill>
                <a:latin typeface="Arimo"/>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ehju5kd2"/>
              </a:rPr>
              <a:t>https://tinyurl.com/ehju5kd2</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Chocolate Truffle Market Report 2024</dc:title>
  <cp:lastModifiedBy>decipher market</cp:lastModifiedBy>
  <cp:revision>2</cp:revision>
  <dcterms:created xsi:type="dcterms:W3CDTF">2006-08-16T00:00:00Z</dcterms:created>
  <dcterms:modified xsi:type="dcterms:W3CDTF">2024-04-27T12:38:50Z</dcterms:modified>
</cp:coreProperties>
</file>