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hyperlink" Target="https://www.cognitivemarketresearch.com/chocolate-market-report" TargetMode="Externa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22y4cckp"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9634809" cy="10287000"/>
            <a:chExt cx="2537563" cy="2709333"/>
          </a:xfrm>
        </p:grpSpPr>
        <p:sp>
          <p:nvSpPr>
            <p:cNvPr id="4" name="Freeform 4"/>
            <p:cNvSpPr/>
            <p:nvPr/>
          </p:nvSpPr>
          <p:spPr>
            <a:xfrm>
              <a:off x="0" y="0"/>
              <a:ext cx="2537563" cy="2709333"/>
            </a:xfrm>
            <a:custGeom>
              <a:rect l="l" t="t" r="r" b="b"/>
              <a:pathLst>
                <a:path w="2537563" h="2709333">
                  <a:moveTo>
                    <a:pt x="0" y="0"/>
                  </a:moveTo>
                  <a:lnTo>
                    <a:pt x="2537563" y="0"/>
                  </a:lnTo>
                  <a:lnTo>
                    <a:pt x="2537563" y="2709333"/>
                  </a:lnTo>
                  <a:lnTo>
                    <a:pt x="0" y="2709333"/>
                  </a:lnTo>
                  <a:close/>
                </a:path>
              </a:pathLst>
            </a:custGeom>
            <a:solidFill>
              <a:srgbClr val="000000">
                <a:alpha val="54902"/>
              </a:srgbClr>
            </a:solidFill>
          </p:spPr>
          <p:txBody>
            <a:bodyPr/>
            <a:lstStyle/>
            <a:p/>
          </p:txBody>
        </p:sp>
        <p:sp>
          <p:nvSpPr>
            <p:cNvPr id="5" name="TextBox 5"/>
            <p:cNvSpPr txBox="1"/>
            <p:nvPr/>
          </p:nvSpPr>
          <p:spPr>
            <a:xfrm>
              <a:off x="0" y="-38100"/>
              <a:ext cx="2537563"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42208" y="9259447"/>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337402" y="3412680"/>
            <a:ext cx="12235598" cy="3526606"/>
          </a:xfrm>
          <a:prstGeom prst="rect">
            <a:avLst/>
          </a:prstGeom>
        </p:spPr>
        <p:txBody>
          <a:bodyPr wrap="square" lIns="0" tIns="0" rIns="0" bIns="0" rtlCol="0" anchor="t">
            <a:spAutoFit/>
          </a:bodyPr>
          <a:lstStyle/>
          <a:p>
            <a:pPr>
              <a:lnSpc>
                <a:spcPts val="5487"/>
              </a:lnSpc>
            </a:pPr>
            <a:r>
              <a:rPr lang="en-US" sz="5599">
                <a:solidFill>
                  <a:srgbClr val="FFFFFF"/>
                </a:solidFill>
                <a:latin typeface="Arimo"/>
              </a:rPr>
              <a:t>GLOBAL </a:t>
            </a:r>
          </a:p>
          <a:p>
            <a:pPr>
              <a:lnSpc>
                <a:spcPts val="5487"/>
              </a:lnSpc>
            </a:pPr>
            <a:r>
              <a:rPr lang="en-US" sz="5599">
                <a:solidFill>
                  <a:srgbClr val="FFFFFF"/>
                </a:solidFill>
                <a:latin typeface="Arimo"/>
              </a:rPr>
              <a:t>CHOCOLATE TEMPERING MACHINE</a:t>
            </a:r>
          </a:p>
          <a:p>
            <a:pPr>
              <a:lnSpc>
                <a:spcPts val="5487"/>
              </a:lnSpc>
            </a:pPr>
            <a:r>
              <a:rPr lang="en-US" sz="5599">
                <a:solidFill>
                  <a:srgbClr val="FFFFFF"/>
                </a:solidFill>
                <a:latin typeface="Arimo"/>
              </a:rPr>
              <a:t>MARKET REPORT </a:t>
            </a:r>
          </a:p>
          <a:p>
            <a:pPr>
              <a:lnSpc>
                <a:spcPts val="5487"/>
              </a:lnSpc>
            </a:pPr>
            <a:r>
              <a:rPr lang="en-US" sz="5599">
                <a:solidFill>
                  <a:srgbClr val="FFFFFF"/>
                </a:solidFill>
                <a:latin typeface="Arimo"/>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252574" y="1959425"/>
            <a:ext cx="15782851" cy="6606767"/>
            <a:chExt cx="4156800" cy="1740054"/>
          </a:xfrm>
        </p:grpSpPr>
        <p:sp>
          <p:nvSpPr>
            <p:cNvPr id="4" name="Freeform 4"/>
            <p:cNvSpPr/>
            <p:nvPr/>
          </p:nvSpPr>
          <p:spPr>
            <a:xfrm>
              <a:off x="0" y="0"/>
              <a:ext cx="4156800" cy="1740054"/>
            </a:xfrm>
            <a:custGeom>
              <a:rect l="l" t="t" r="r" b="b"/>
              <a:pathLst>
                <a:path w="4156800" h="1740054">
                  <a:moveTo>
                    <a:pt x="0" y="0"/>
                  </a:moveTo>
                  <a:lnTo>
                    <a:pt x="4156800" y="0"/>
                  </a:lnTo>
                  <a:lnTo>
                    <a:pt x="4156800" y="1740054"/>
                  </a:lnTo>
                  <a:lnTo>
                    <a:pt x="0" y="1740054"/>
                  </a:lnTo>
                  <a:close/>
                </a:path>
              </a:pathLst>
            </a:custGeom>
            <a:solidFill>
              <a:srgbClr val="875941">
                <a:alpha val="89804"/>
              </a:srgbClr>
            </a:solidFill>
          </p:spPr>
          <p:txBody>
            <a:bodyPr/>
            <a:lstStyle/>
            <a:p/>
          </p:txBody>
        </p:sp>
        <p:sp>
          <p:nvSpPr>
            <p:cNvPr id="5" name="TextBox 5"/>
            <p:cNvSpPr txBox="1"/>
            <p:nvPr/>
          </p:nvSpPr>
          <p:spPr>
            <a:xfrm>
              <a:off x="0" y="-38100"/>
              <a:ext cx="4156800" cy="177815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583987" y="3338871"/>
            <a:ext cx="15120026" cy="5227321"/>
          </a:xfrm>
          <a:prstGeom prst="rect">
            <a:avLst/>
          </a:prstGeom>
        </p:spPr>
        <p:txBody>
          <a:bodyPr lIns="0" tIns="0" rIns="0" bIns="0" rtlCol="0" anchor="t">
            <a:spAutoFit/>
          </a:bodyPr>
          <a:lstStyle/>
          <a:p>
            <a:pPr>
              <a:lnSpc>
                <a:spcPts val="3779"/>
              </a:lnSpc>
            </a:pPr>
            <a:r>
              <a:rPr lang="en-US" sz="2699">
                <a:solidFill>
                  <a:srgbClr val="FFFFFF"/>
                </a:solidFill>
                <a:latin typeface="Canva Sans"/>
              </a:rPr>
              <a:t>The main factors driving the market for chocolate tempering machines are the rising demand for premium chocolate goods, the popularity of artisanal chocolates, and the requirement for efficient and uniform tempering of chocolate in mass production. The development of cutting-edge technology in </a:t>
            </a:r>
            <a:r>
              <a:rPr lang="en-US" sz="2699" u="sng">
                <a:solidFill>
                  <a:srgbClr val="FFFFFF"/>
                </a:solidFill>
                <a:latin typeface="Canva Sans"/>
                <a:hlinkClick r:id="rId3" tooltip="https://www.cognitivemarketresearch.com/chocolate-market-report"/>
              </a:rPr>
              <a:t>chocolate</a:t>
            </a:r>
            <a:r>
              <a:rPr lang="en-US" sz="2699">
                <a:solidFill>
                  <a:srgbClr val="FFFFFF"/>
                </a:solidFill>
                <a:latin typeface="Canva Sans"/>
              </a:rPr>
              <a:t> tempering machines, as well as the growth of the confectionery sector, are additional significant drivers propelling market expansion. Additionally, it is anticipated that rising disposable income, shifting consumer tastes, and the growing world population would increase demand for chocolate and, consequently, for chocolate tempering equipment. Additionally, industry 4.0 technologies like the Internet of Things (IoT) and implementing automated tempering machines are anticipated to fuel market expansion in the following years. </a:t>
            </a:r>
          </a:p>
          <a:p>
            <a:pPr>
              <a:lnSpc>
                <a:spcPts val="3779"/>
              </a:lnSpc>
              <a:spcBef>
                <a:spcPct val="0"/>
              </a:spcBef>
            </a:pPr>
            <a:endParaRPr lang="en-US" sz="2699">
              <a:solidFill>
                <a:srgbClr val="FFFFFF"/>
              </a:solidFill>
              <a:latin typeface="Canva Sans"/>
            </a:endParaRPr>
          </a:p>
        </p:txBody>
      </p:sp>
      <p:sp>
        <p:nvSpPr>
          <p:cNvPr id="7" name="TextBox 7"/>
          <p:cNvSpPr txBox="1"/>
          <p:nvPr/>
        </p:nvSpPr>
        <p:spPr>
          <a:xfrm>
            <a:off x="5080096" y="2230856"/>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496178" y="6247122"/>
            <a:ext cx="8647822" cy="2618121"/>
            <a:chExt cx="860407" cy="260488"/>
          </a:xfrm>
        </p:grpSpPr>
        <p:sp>
          <p:nvSpPr>
            <p:cNvPr id="4" name="Freeform 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875941"/>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852170" y="6568803"/>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7" name="Group 7"/>
          <p:cNvGrpSpPr/>
          <p:nvPr/>
        </p:nvGrpSpPr>
        <p:grpSpPr>
          <a:xfrm>
            <a:off x="802924" y="6484381"/>
            <a:ext cx="2081141" cy="2081141"/>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96178" y="3324015"/>
            <a:ext cx="8647822" cy="2618121"/>
            <a:chExt cx="860407" cy="260488"/>
          </a:xfrm>
        </p:grpSpPr>
        <p:sp>
          <p:nvSpPr>
            <p:cNvPr id="14" name="Freeform 1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875941"/>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852170" y="3645696"/>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17" name="Group 17"/>
          <p:cNvGrpSpPr/>
          <p:nvPr/>
        </p:nvGrpSpPr>
        <p:grpSpPr>
          <a:xfrm>
            <a:off x="802924" y="3561274"/>
            <a:ext cx="2081141" cy="2081141"/>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1081231" y="7022085"/>
            <a:ext cx="1524526" cy="1275688"/>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2023- 2030</a:t>
            </a:r>
          </a:p>
        </p:txBody>
      </p:sp>
      <p:sp>
        <p:nvSpPr>
          <p:cNvPr id="21" name="TextBox 21"/>
          <p:cNvSpPr txBox="1"/>
          <p:nvPr/>
        </p:nvSpPr>
        <p:spPr>
          <a:xfrm>
            <a:off x="2964419" y="6635118"/>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CAGR</a:t>
            </a:r>
          </a:p>
          <a:p>
            <a:pPr algn="ctr">
              <a:lnSpc>
                <a:spcPts val="6737"/>
              </a:lnSpc>
              <a:spcBef>
                <a:spcPct val="0"/>
              </a:spcBef>
            </a:pPr>
            <a:r>
              <a:rPr lang="en-US" sz="4812">
                <a:solidFill>
                  <a:srgbClr val="FFFFFF"/>
                </a:solidFill>
                <a:latin typeface="Poppins"/>
              </a:rPr>
              <a:t>5.90%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1081231" y="4485706"/>
            <a:ext cx="1524526" cy="502232"/>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2023</a:t>
            </a:r>
          </a:p>
        </p:txBody>
      </p:sp>
      <p:sp>
        <p:nvSpPr>
          <p:cNvPr id="24" name="TextBox 24"/>
          <p:cNvSpPr txBox="1"/>
          <p:nvPr/>
        </p:nvSpPr>
        <p:spPr>
          <a:xfrm>
            <a:off x="2964419" y="3712011"/>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MARKET SIZE</a:t>
            </a:r>
          </a:p>
          <a:p>
            <a:pPr algn="ctr">
              <a:lnSpc>
                <a:spcPts val="6737"/>
              </a:lnSpc>
              <a:spcBef>
                <a:spcPct val="0"/>
              </a:spcBef>
            </a:pPr>
            <a:r>
              <a:rPr lang="en-US" sz="4812">
                <a:solidFill>
                  <a:srgbClr val="FFFFFF"/>
                </a:solidFill>
                <a:latin typeface="Poppins"/>
              </a:rPr>
              <a:t>USD 0.845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55"/>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619291" y="2269346"/>
            <a:ext cx="7619402" cy="3315488"/>
            <a:chExt cx="8118169" cy="3532520"/>
          </a:xfrm>
        </p:grpSpPr>
        <p:sp>
          <p:nvSpPr>
            <p:cNvPr id="7" name="Freeform 7"/>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6B2E0E"/>
            </a:solidFill>
          </p:spPr>
          <p:txBody>
            <a:bodyPr/>
            <a:lstStyle/>
            <a:p/>
          </p:txBody>
        </p:sp>
      </p:grpSp>
      <p:grpSp>
        <p:nvGrpSpPr>
          <p:cNvPr id="8" name="Group 8"/>
          <p:cNvGrpSpPr/>
          <p:nvPr/>
        </p:nvGrpSpPr>
        <p:grpSpPr>
          <a:xfrm rot="5400000">
            <a:off x="1575943" y="1827734"/>
            <a:ext cx="965405" cy="4117290"/>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619291" y="5849417"/>
            <a:ext cx="7619402" cy="3315488"/>
            <a:chExt cx="8118169" cy="3532520"/>
          </a:xfrm>
        </p:grpSpPr>
        <p:sp>
          <p:nvSpPr>
            <p:cNvPr id="11" name="Freeform 11"/>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140F0B"/>
            </a:solidFill>
          </p:spPr>
          <p:txBody>
            <a:bodyPr/>
            <a:lstStyle/>
            <a:p/>
          </p:txBody>
        </p:sp>
      </p:grpSp>
      <p:grpSp>
        <p:nvGrpSpPr>
          <p:cNvPr id="12" name="Group 12"/>
          <p:cNvGrpSpPr/>
          <p:nvPr/>
        </p:nvGrpSpPr>
        <p:grpSpPr>
          <a:xfrm rot="5400000">
            <a:off x="1575943" y="5407805"/>
            <a:ext cx="965405" cy="4117290"/>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292379" y="3688511"/>
            <a:ext cx="3532531" cy="443361"/>
          </a:xfrm>
          <a:prstGeom prst="rect">
            <a:avLst/>
          </a:prstGeom>
        </p:spPr>
        <p:txBody>
          <a:bodyPr lIns="0" tIns="0" rIns="0" bIns="0" rtlCol="0" anchor="t">
            <a:spAutoFit/>
          </a:bodyPr>
          <a:lstStyle/>
          <a:p>
            <a:pPr algn="ctr">
              <a:lnSpc>
                <a:spcPts val="3309"/>
              </a:lnSpc>
            </a:pPr>
            <a:r>
              <a:rPr lang="en-US" sz="3276">
                <a:solidFill>
                  <a:srgbClr val="43B4BE"/>
                </a:solidFill>
                <a:latin typeface="Montserrat Classic"/>
              </a:rPr>
              <a:t>Type Segment</a:t>
            </a:r>
          </a:p>
        </p:txBody>
      </p:sp>
      <p:sp>
        <p:nvSpPr>
          <p:cNvPr id="16" name="TextBox 16"/>
          <p:cNvSpPr txBox="1"/>
          <p:nvPr/>
        </p:nvSpPr>
        <p:spPr>
          <a:xfrm>
            <a:off x="4117290" y="2741577"/>
            <a:ext cx="5772040" cy="2222930"/>
          </a:xfrm>
          <a:prstGeom prst="rect">
            <a:avLst/>
          </a:prstGeom>
        </p:spPr>
        <p:txBody>
          <a:bodyPr lIns="0" tIns="0" rIns="0" bIns="0" rtlCol="0" anchor="t">
            <a:spAutoFit/>
          </a:bodyPr>
          <a:lstStyle/>
          <a:p>
            <a:pPr marL="678821" lvl="1" indent="-339410">
              <a:lnSpc>
                <a:spcPts val="4401"/>
              </a:lnSpc>
              <a:buFont typeface="Arial"/>
              <a:buChar char="•"/>
            </a:pPr>
            <a:r>
              <a:rPr lang="en-US" sz="3144">
                <a:solidFill>
                  <a:srgbClr val="FFFFFF"/>
                </a:solidFill>
                <a:latin typeface="Montserrat"/>
              </a:rPr>
              <a:t>Stationary Chocolate Tempering Machine</a:t>
            </a:r>
          </a:p>
          <a:p>
            <a:pPr marL="678821" lvl="1" indent="-339410">
              <a:lnSpc>
                <a:spcPts val="4401"/>
              </a:lnSpc>
              <a:buFont typeface="Arial"/>
              <a:buChar char="•"/>
            </a:pPr>
            <a:r>
              <a:rPr lang="en-US" sz="3144">
                <a:solidFill>
                  <a:srgbClr val="FFFFFF"/>
                </a:solidFill>
                <a:latin typeface="Montserrat"/>
              </a:rPr>
              <a:t>Portable Chocolate Tempering Machine</a:t>
            </a:r>
          </a:p>
        </p:txBody>
      </p:sp>
      <p:sp>
        <p:nvSpPr>
          <p:cNvPr id="17" name="TextBox 17"/>
          <p:cNvSpPr txBox="1"/>
          <p:nvPr/>
        </p:nvSpPr>
        <p:spPr>
          <a:xfrm>
            <a:off x="292379" y="7031373"/>
            <a:ext cx="3532531" cy="855291"/>
          </a:xfrm>
          <a:prstGeom prst="rect">
            <a:avLst/>
          </a:prstGeom>
        </p:spPr>
        <p:txBody>
          <a:bodyPr lIns="0" tIns="0" rIns="0" bIns="0" rtlCol="0" anchor="t">
            <a:spAutoFit/>
          </a:bodyPr>
          <a:lstStyle/>
          <a:p>
            <a:pPr algn="ctr">
              <a:lnSpc>
                <a:spcPts val="3309"/>
              </a:lnSpc>
            </a:pPr>
            <a:r>
              <a:rPr lang="en-US" sz="3276">
                <a:solidFill>
                  <a:srgbClr val="43B4BE"/>
                </a:solidFill>
                <a:latin typeface="Montserrat Classic"/>
              </a:rPr>
              <a:t>Application Segment</a:t>
            </a:r>
          </a:p>
        </p:txBody>
      </p:sp>
      <p:sp>
        <p:nvSpPr>
          <p:cNvPr id="18" name="TextBox 18"/>
          <p:cNvSpPr txBox="1"/>
          <p:nvPr/>
        </p:nvSpPr>
        <p:spPr>
          <a:xfrm>
            <a:off x="4117290" y="6569918"/>
            <a:ext cx="5716587" cy="1663901"/>
          </a:xfrm>
          <a:prstGeom prst="rect">
            <a:avLst/>
          </a:prstGeom>
        </p:spPr>
        <p:txBody>
          <a:bodyPr lIns="0" tIns="0" rIns="0" bIns="0" rtlCol="0" anchor="t">
            <a:spAutoFit/>
          </a:bodyPr>
          <a:lstStyle/>
          <a:p>
            <a:pPr marL="678821" lvl="1" indent="-339410">
              <a:lnSpc>
                <a:spcPts val="4401"/>
              </a:lnSpc>
              <a:buFont typeface="Arial"/>
              <a:buChar char="•"/>
            </a:pPr>
            <a:r>
              <a:rPr lang="en-US" sz="3144">
                <a:solidFill>
                  <a:srgbClr val="FFFFFF"/>
                </a:solidFill>
                <a:latin typeface="Montserrat"/>
              </a:rPr>
              <a:t>Semisweet Chocolate</a:t>
            </a:r>
          </a:p>
          <a:p>
            <a:pPr marL="678821" lvl="1" indent="-339410">
              <a:lnSpc>
                <a:spcPts val="4401"/>
              </a:lnSpc>
              <a:buFont typeface="Arial"/>
              <a:buChar char="•"/>
            </a:pPr>
            <a:r>
              <a:rPr lang="en-US" sz="3144">
                <a:solidFill>
                  <a:srgbClr val="FFFFFF"/>
                </a:solidFill>
                <a:latin typeface="Montserrat"/>
              </a:rPr>
              <a:t>Dark Chocolate</a:t>
            </a:r>
          </a:p>
          <a:p>
            <a:pPr marL="678821" lvl="1" indent="-339410">
              <a:lnSpc>
                <a:spcPts val="4401"/>
              </a:lnSpc>
              <a:buFont typeface="Arial"/>
              <a:buChar char="•"/>
            </a:pPr>
            <a:r>
              <a:rPr lang="en-US" sz="3144">
                <a:solidFill>
                  <a:srgbClr val="FFFFFF"/>
                </a:solidFill>
                <a:latin typeface="Montserrat"/>
              </a:rPr>
              <a:t>White Chocolate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983" y="1051287"/>
            <a:ext cx="10993431" cy="9083322"/>
          </a:xfrm>
          <a:custGeom>
            <a:rect l="l" t="t" r="r" b="b"/>
            <a:pathLst>
              <a:path w="10993431" h="9083322">
                <a:moveTo>
                  <a:pt x="0" y="0"/>
                </a:moveTo>
                <a:lnTo>
                  <a:pt x="10993432" y="0"/>
                </a:lnTo>
                <a:lnTo>
                  <a:pt x="10993432" y="9083322"/>
                </a:lnTo>
                <a:lnTo>
                  <a:pt x="0" y="908332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8893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p:txBody>
      </p:sp>
      <p:sp>
        <p:nvSpPr>
          <p:cNvPr id="4" name="TextBox 4"/>
          <p:cNvSpPr txBox="1"/>
          <p:nvPr/>
        </p:nvSpPr>
        <p:spPr>
          <a:xfrm>
            <a:off x="135983" y="382269"/>
            <a:ext cx="18016034" cy="646431"/>
          </a:xfrm>
          <a:prstGeom prst="rect">
            <a:avLst/>
          </a:prstGeom>
        </p:spPr>
        <p:txBody>
          <a:bodyPr lIns="0" tIns="0" rIns="0" bIns="0" rtlCol="0" anchor="t">
            <a:spAutoFit/>
          </a:bodyPr>
          <a:lstStyle/>
          <a:p>
            <a:pPr algn="ctr">
              <a:lnSpc>
                <a:spcPts val="5319"/>
              </a:lnSpc>
              <a:spcBef>
                <a:spcPct val="0"/>
              </a:spcBef>
            </a:pPr>
            <a:r>
              <a:rPr lang="en-US" sz="3799" spc="121">
                <a:solidFill>
                  <a:srgbClr val="000000"/>
                </a:solidFill>
                <a:latin typeface="Canva Sans"/>
              </a:rPr>
              <a:t>Global Chocolate Tempering Machine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21130D"/>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875941"/>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1130D"/>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875941"/>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1130D"/>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875941"/>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791222" y="1974250"/>
            <a:ext cx="7486039"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Increasing Dark Chocolate Consumption Due to Health Benefits Boost Market Expansion</a:t>
            </a:r>
          </a:p>
        </p:txBody>
      </p:sp>
      <p:sp>
        <p:nvSpPr>
          <p:cNvPr id="18" name="TextBox 18"/>
          <p:cNvSpPr txBox="1"/>
          <p:nvPr/>
        </p:nvSpPr>
        <p:spPr>
          <a:xfrm>
            <a:off x="6980210" y="6387197"/>
            <a:ext cx="7108062" cy="12192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High Initial Investment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264345" y="1638489"/>
            <a:ext cx="15759309" cy="7407708"/>
            <a:chExt cx="4150600" cy="1951001"/>
          </a:xfrm>
        </p:grpSpPr>
        <p:sp>
          <p:nvSpPr>
            <p:cNvPr id="4" name="Freeform 4"/>
            <p:cNvSpPr/>
            <p:nvPr/>
          </p:nvSpPr>
          <p:spPr>
            <a:xfrm>
              <a:off x="0" y="0"/>
              <a:ext cx="4150600" cy="1951001"/>
            </a:xfrm>
            <a:custGeom>
              <a:rect l="l" t="t" r="r" b="b"/>
              <a:pathLst>
                <a:path w="4150600" h="1951001">
                  <a:moveTo>
                    <a:pt x="0" y="0"/>
                  </a:moveTo>
                  <a:lnTo>
                    <a:pt x="4150600" y="0"/>
                  </a:lnTo>
                  <a:lnTo>
                    <a:pt x="4150600" y="1951001"/>
                  </a:lnTo>
                  <a:lnTo>
                    <a:pt x="0" y="1951001"/>
                  </a:lnTo>
                  <a:close/>
                </a:path>
              </a:pathLst>
            </a:custGeom>
            <a:solidFill>
              <a:srgbClr val="6B2E0E">
                <a:alpha val="80000"/>
              </a:srgbClr>
            </a:solidFill>
          </p:spPr>
          <p:txBody>
            <a:bodyPr/>
            <a:lstStyle/>
            <a:p/>
          </p:txBody>
        </p:sp>
        <p:sp>
          <p:nvSpPr>
            <p:cNvPr id="5" name="TextBox 5"/>
            <p:cNvSpPr txBox="1"/>
            <p:nvPr/>
          </p:nvSpPr>
          <p:spPr>
            <a:xfrm>
              <a:off x="0" y="-38100"/>
              <a:ext cx="4150600" cy="198910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687493" y="2042008"/>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
        <p:nvSpPr>
          <p:cNvPr id="7" name="TextBox 7"/>
          <p:cNvSpPr txBox="1"/>
          <p:nvPr/>
        </p:nvSpPr>
        <p:spPr>
          <a:xfrm>
            <a:off x="1662040" y="2960397"/>
            <a:ext cx="14963921" cy="5734051"/>
          </a:xfrm>
          <a:prstGeom prst="rect">
            <a:avLst/>
          </a:prstGeom>
        </p:spPr>
        <p:txBody>
          <a:bodyPr lIns="0" tIns="0" rIns="0" bIns="0" rtlCol="0" anchor="t">
            <a:spAutoFit/>
          </a:bodyPr>
          <a:lstStyle/>
          <a:p>
            <a:pPr marL="647690" lvl="1" indent="-323845">
              <a:lnSpc>
                <a:spcPts val="4199"/>
              </a:lnSpc>
              <a:buFont typeface="Arial"/>
              <a:buChar char="•"/>
            </a:pPr>
            <a:r>
              <a:rPr lang="en-US" sz="2999">
                <a:solidFill>
                  <a:srgbClr val="FFFFFF"/>
                </a:solidFill>
                <a:latin typeface="Canva Sans"/>
              </a:rPr>
              <a:t>The Global Chocolate Tempering Machine Market is witnessing significant growth in the near future.</a:t>
            </a:r>
          </a:p>
          <a:p>
            <a:pPr marL="647690" lvl="1" indent="-323845">
              <a:lnSpc>
                <a:spcPts val="4199"/>
              </a:lnSpc>
              <a:buFont typeface="Arial"/>
              <a:buChar char="•"/>
            </a:pPr>
            <a:r>
              <a:rPr lang="en-US" sz="2999">
                <a:solidFill>
                  <a:srgbClr val="FFFFFF"/>
                </a:solidFill>
                <a:latin typeface="Canva Sans"/>
              </a:rPr>
              <a:t>The portable chocolate tempering machine is a smaller and more mobile form of chocolate tempering equipment.</a:t>
            </a:r>
          </a:p>
          <a:p>
            <a:pPr marL="647690" lvl="1" indent="-323845">
              <a:lnSpc>
                <a:spcPts val="4199"/>
              </a:lnSpc>
              <a:buFont typeface="Arial"/>
              <a:buChar char="•"/>
            </a:pPr>
            <a:r>
              <a:rPr lang="en-US" sz="2999">
                <a:solidFill>
                  <a:srgbClr val="FFFFFF"/>
                </a:solidFill>
                <a:latin typeface="Canva Sans"/>
              </a:rPr>
              <a:t>Dark chocolate may be made by blending cocoa butter, cacao, and other dry ingredients at a temperature just below that of traditional milk or white chocolate but high enough to make the mixture liquid. </a:t>
            </a:r>
          </a:p>
          <a:p>
            <a:pPr marL="647690" lvl="1" indent="-323845">
              <a:lnSpc>
                <a:spcPts val="4199"/>
              </a:lnSpc>
              <a:buFont typeface="Arial"/>
              <a:buChar char="•"/>
            </a:pPr>
            <a:r>
              <a:rPr lang="en-US" sz="2999">
                <a:solidFill>
                  <a:srgbClr val="FFFFFF"/>
                </a:solidFill>
                <a:latin typeface="Canva Sans"/>
              </a:rPr>
              <a:t>Portable tempering machines are typically designed to be user-friendly. </a:t>
            </a:r>
          </a:p>
          <a:p>
            <a:pPr marL="647690" lvl="1" indent="-323845">
              <a:lnSpc>
                <a:spcPts val="4199"/>
              </a:lnSpc>
              <a:buFont typeface="Arial"/>
              <a:buChar char="•"/>
            </a:pPr>
            <a:r>
              <a:rPr lang="en-US" sz="2999">
                <a:solidFill>
                  <a:srgbClr val="FFFFFF"/>
                </a:solidFill>
                <a:latin typeface="Canva Sans"/>
              </a:rPr>
              <a:t>Semisweet Chocolate holds a significant share of the market; the flavor of semisweet and dark chocolate is enhanced by ensuring that all flavorings are evenly distributed throughout the final product.</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3151739"/>
            <a:ext cx="9822983" cy="7135261"/>
          </a:xfrm>
          <a:custGeom>
            <a:rect l="l" t="t" r="r" b="b"/>
            <a:pathLst>
              <a:path w="9822983" h="7135261">
                <a:moveTo>
                  <a:pt x="0" y="0"/>
                </a:moveTo>
                <a:lnTo>
                  <a:pt x="9822983" y="0"/>
                </a:lnTo>
                <a:lnTo>
                  <a:pt x="9822983" y="7135261"/>
                </a:lnTo>
                <a:lnTo>
                  <a:pt x="0" y="7135261"/>
                </a:lnTo>
                <a:lnTo>
                  <a:pt x="0" y="0"/>
                </a:lnTo>
                <a:close/>
              </a:path>
            </a:pathLst>
          </a:custGeom>
          <a:blipFill>
            <a:blip r:embed="rId2"/>
            <a:stretch>
              <a:fillRect l="-9120" t="-12556" r="-11400" b="-34977"/>
            </a:stretch>
          </a:blipFill>
        </p:spPr>
        <p:txBody>
          <a:bodyPr/>
          <a:lstStyle/>
          <a:p/>
        </p:txBody>
      </p:sp>
      <p:sp>
        <p:nvSpPr>
          <p:cNvPr id="3" name="Freeform 3"/>
          <p:cNvSpPr/>
          <p:nvPr/>
        </p:nvSpPr>
        <p:spPr>
          <a:xfrm>
            <a:off x="7254108" y="2079440"/>
            <a:ext cx="3452939" cy="2144599"/>
          </a:xfrm>
          <a:custGeom>
            <a:rect l="l" t="t" r="r" b="b"/>
            <a:pathLst>
              <a:path w="3452938" h="2144599">
                <a:moveTo>
                  <a:pt x="0" y="0"/>
                </a:moveTo>
                <a:lnTo>
                  <a:pt x="3452939" y="0"/>
                </a:lnTo>
                <a:lnTo>
                  <a:pt x="3452939" y="2144598"/>
                </a:lnTo>
                <a:lnTo>
                  <a:pt x="0" y="2144598"/>
                </a:lnTo>
                <a:lnTo>
                  <a:pt x="0" y="0"/>
                </a:lnTo>
                <a:close/>
              </a:path>
            </a:pathLst>
          </a:custGeom>
          <a:blipFill>
            <a:blip r:embed="rId3"/>
            <a:stretch>
              <a:fillRect/>
            </a:stretch>
          </a:blipFill>
        </p:spPr>
        <p:txBody>
          <a:bodyPr/>
          <a:lstStyle/>
          <a:p/>
        </p:txBody>
      </p:sp>
      <p:sp>
        <p:nvSpPr>
          <p:cNvPr id="4" name="Freeform 4"/>
          <p:cNvSpPr/>
          <p:nvPr/>
        </p:nvSpPr>
        <p:spPr>
          <a:xfrm>
            <a:off x="11429770" y="2046925"/>
            <a:ext cx="3249913" cy="2166609"/>
          </a:xfrm>
          <a:custGeom>
            <a:rect l="l" t="t" r="r" b="b"/>
            <a:pathLst>
              <a:path w="3249913" h="2166609">
                <a:moveTo>
                  <a:pt x="0" y="0"/>
                </a:moveTo>
                <a:lnTo>
                  <a:pt x="3249913" y="0"/>
                </a:lnTo>
                <a:lnTo>
                  <a:pt x="3249913" y="2166609"/>
                </a:lnTo>
                <a:lnTo>
                  <a:pt x="0" y="2166609"/>
                </a:lnTo>
                <a:lnTo>
                  <a:pt x="0" y="0"/>
                </a:lnTo>
                <a:close/>
              </a:path>
            </a:pathLst>
          </a:custGeom>
          <a:blipFill>
            <a:blip r:embed="rId4"/>
            <a:stretch>
              <a:fillRect/>
            </a:stretch>
          </a:blipFill>
        </p:spPr>
        <p:txBody>
          <a:bodyPr/>
          <a:lstStyle/>
          <a:p/>
        </p:txBody>
      </p:sp>
      <p:sp>
        <p:nvSpPr>
          <p:cNvPr id="5" name="Freeform 5"/>
          <p:cNvSpPr/>
          <p:nvPr/>
        </p:nvSpPr>
        <p:spPr>
          <a:xfrm>
            <a:off x="9933673" y="4376251"/>
            <a:ext cx="2992193" cy="1926481"/>
          </a:xfrm>
          <a:custGeom>
            <a:rect l="l" t="t" r="r" b="b"/>
            <a:pathLst>
              <a:path w="2992193" h="1926481">
                <a:moveTo>
                  <a:pt x="0" y="0"/>
                </a:moveTo>
                <a:lnTo>
                  <a:pt x="2992194" y="0"/>
                </a:lnTo>
                <a:lnTo>
                  <a:pt x="2992194" y="1926481"/>
                </a:lnTo>
                <a:lnTo>
                  <a:pt x="0" y="1926481"/>
                </a:lnTo>
                <a:lnTo>
                  <a:pt x="0" y="0"/>
                </a:lnTo>
                <a:close/>
              </a:path>
            </a:pathLst>
          </a:custGeom>
          <a:blipFill>
            <a:blip r:embed="rId5"/>
            <a:stretch>
              <a:fillRect/>
            </a:stretch>
          </a:blipFill>
        </p:spPr>
        <p:txBody>
          <a:bodyPr/>
          <a:lstStyle/>
          <a:p/>
        </p:txBody>
      </p:sp>
      <p:sp>
        <p:nvSpPr>
          <p:cNvPr id="6" name="Freeform 6"/>
          <p:cNvSpPr/>
          <p:nvPr/>
        </p:nvSpPr>
        <p:spPr>
          <a:xfrm>
            <a:off x="13989075" y="4656047"/>
            <a:ext cx="3786707" cy="1366890"/>
          </a:xfrm>
          <a:custGeom>
            <a:rect l="l" t="t" r="r" b="b"/>
            <a:pathLst>
              <a:path w="3786707" h="1366890">
                <a:moveTo>
                  <a:pt x="0" y="0"/>
                </a:moveTo>
                <a:lnTo>
                  <a:pt x="3786707" y="0"/>
                </a:lnTo>
                <a:lnTo>
                  <a:pt x="3786707" y="1366890"/>
                </a:lnTo>
                <a:lnTo>
                  <a:pt x="0" y="1366890"/>
                </a:lnTo>
                <a:lnTo>
                  <a:pt x="0" y="0"/>
                </a:lnTo>
                <a:close/>
              </a:path>
            </a:pathLst>
          </a:custGeom>
          <a:blipFill>
            <a:blip r:embed="rId6"/>
            <a:stretch>
              <a:fillRect t="-16019" b="-22495"/>
            </a:stretch>
          </a:blipFill>
        </p:spPr>
        <p:txBody>
          <a:bodyPr/>
          <a:lstStyle/>
          <a:p/>
        </p:txBody>
      </p:sp>
      <p:sp>
        <p:nvSpPr>
          <p:cNvPr id="7" name="Freeform 7"/>
          <p:cNvSpPr/>
          <p:nvPr/>
        </p:nvSpPr>
        <p:spPr>
          <a:xfrm>
            <a:off x="15402406" y="1884207"/>
            <a:ext cx="2373376" cy="2492044"/>
          </a:xfrm>
          <a:custGeom>
            <a:rect l="l" t="t" r="r" b="b"/>
            <a:pathLst>
              <a:path w="2373376" h="2492044">
                <a:moveTo>
                  <a:pt x="0" y="0"/>
                </a:moveTo>
                <a:lnTo>
                  <a:pt x="2373376" y="0"/>
                </a:lnTo>
                <a:lnTo>
                  <a:pt x="2373376" y="2492044"/>
                </a:lnTo>
                <a:lnTo>
                  <a:pt x="0" y="2492044"/>
                </a:lnTo>
                <a:lnTo>
                  <a:pt x="0" y="0"/>
                </a:lnTo>
                <a:close/>
              </a:path>
            </a:pathLst>
          </a:custGeom>
          <a:blipFill>
            <a:blip r:embed="rId7"/>
            <a:stretch>
              <a:fillRect/>
            </a:stretch>
          </a:blipFill>
        </p:spPr>
        <p:txBody>
          <a:bodyPr/>
          <a:lstStyle/>
          <a:p/>
        </p:txBody>
      </p:sp>
      <p:sp>
        <p:nvSpPr>
          <p:cNvPr id="8" name="Freeform 8"/>
          <p:cNvSpPr/>
          <p:nvPr/>
        </p:nvSpPr>
        <p:spPr>
          <a:xfrm>
            <a:off x="10063710" y="6645632"/>
            <a:ext cx="4095194" cy="1698217"/>
          </a:xfrm>
          <a:custGeom>
            <a:rect l="l" t="t" r="r" b="b"/>
            <a:pathLst>
              <a:path w="4095193" h="1698217">
                <a:moveTo>
                  <a:pt x="0" y="0"/>
                </a:moveTo>
                <a:lnTo>
                  <a:pt x="4095194" y="0"/>
                </a:lnTo>
                <a:lnTo>
                  <a:pt x="4095194" y="1698217"/>
                </a:lnTo>
                <a:lnTo>
                  <a:pt x="0" y="1698217"/>
                </a:lnTo>
                <a:lnTo>
                  <a:pt x="0" y="0"/>
                </a:lnTo>
                <a:close/>
              </a:path>
            </a:pathLst>
          </a:custGeom>
          <a:blipFill>
            <a:blip r:embed="rId8"/>
            <a:stretch>
              <a:fillRect t="-39708" b="-48910"/>
            </a:stretch>
          </a:blipFill>
        </p:spPr>
        <p:txBody>
          <a:bodyPr/>
          <a:lstStyle/>
          <a:p/>
        </p:txBody>
      </p:sp>
      <p:sp>
        <p:nvSpPr>
          <p:cNvPr id="9" name="Freeform 9"/>
          <p:cNvSpPr/>
          <p:nvPr/>
        </p:nvSpPr>
        <p:spPr>
          <a:xfrm>
            <a:off x="14397030" y="6632537"/>
            <a:ext cx="3421928" cy="1655581"/>
          </a:xfrm>
          <a:custGeom>
            <a:rect l="l" t="t" r="r" b="b"/>
            <a:pathLst>
              <a:path w="3421927" h="1655581">
                <a:moveTo>
                  <a:pt x="0" y="0"/>
                </a:moveTo>
                <a:lnTo>
                  <a:pt x="3421928" y="0"/>
                </a:lnTo>
                <a:lnTo>
                  <a:pt x="3421928" y="1655581"/>
                </a:lnTo>
                <a:lnTo>
                  <a:pt x="0" y="1655581"/>
                </a:lnTo>
                <a:lnTo>
                  <a:pt x="0" y="0"/>
                </a:lnTo>
                <a:close/>
              </a:path>
            </a:pathLst>
          </a:custGeom>
          <a:blipFill>
            <a:blip r:embed="rId9"/>
            <a:stretch>
              <a:fillRect b="-15746"/>
            </a:stretch>
          </a:blipFill>
        </p:spPr>
        <p:txBody>
          <a:bodyPr/>
          <a:lstStyle/>
          <a:p/>
        </p:txBody>
      </p:sp>
      <p:sp>
        <p:nvSpPr>
          <p:cNvPr id="10" name="Freeform 10"/>
          <p:cNvSpPr/>
          <p:nvPr/>
        </p:nvSpPr>
        <p:spPr>
          <a:xfrm>
            <a:off x="11092876" y="8781999"/>
            <a:ext cx="5015117" cy="1186007"/>
          </a:xfrm>
          <a:custGeom>
            <a:rect l="l" t="t" r="r" b="b"/>
            <a:pathLst>
              <a:path w="5015117" h="1186007">
                <a:moveTo>
                  <a:pt x="0" y="0"/>
                </a:moveTo>
                <a:lnTo>
                  <a:pt x="5015117" y="0"/>
                </a:lnTo>
                <a:lnTo>
                  <a:pt x="5015117" y="1186008"/>
                </a:lnTo>
                <a:lnTo>
                  <a:pt x="0" y="1186008"/>
                </a:lnTo>
                <a:lnTo>
                  <a:pt x="0" y="0"/>
                </a:lnTo>
                <a:close/>
              </a:path>
            </a:pathLst>
          </a:custGeom>
          <a:blipFill>
            <a:blip r:embed="rId10"/>
            <a:stretch>
              <a:fillRect/>
            </a:stretch>
          </a:blipFill>
        </p:spPr>
        <p:txBody>
          <a:bodyPr/>
          <a:lstStyle/>
          <a:p/>
        </p:txBody>
      </p:sp>
      <p:sp>
        <p:nvSpPr>
          <p:cNvPr id="11" name="TextBox 11"/>
          <p:cNvSpPr txBox="1"/>
          <p:nvPr/>
        </p:nvSpPr>
        <p:spPr>
          <a:xfrm>
            <a:off x="534916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22y4cckp"/>
              </a:rPr>
              <a:t>https://tinyurl.com/22y4cckp</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Chocolate Tempering Machine Market Report 2024</dc:title>
  <cp:lastModifiedBy>decipher market</cp:lastModifiedBy>
  <cp:revision>2</cp:revision>
  <dcterms:created xsi:type="dcterms:W3CDTF">2006-08-16T00:00:00Z</dcterms:created>
  <dcterms:modified xsi:type="dcterms:W3CDTF">2024-04-13T02:24:55Z</dcterms:modified>
</cp:coreProperties>
</file>