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Barlow" panose="00000500000000000000" pitchFamily="2" charset="0"/>
      <p:regular r:id="rId12"/>
    </p:embeddedFont>
    <p:embeddedFont>
      <p:font typeface="Canva Sans" panose="020B0604020202020204" charset="0"/>
      <p:regular r:id="rId13"/>
    </p:embeddedFont>
    <p:embeddedFont>
      <p:font typeface="Canva Sans Bold" panose="020B0604020202020204" charset="0"/>
      <p:regular r:id="rId14"/>
    </p:embeddedFont>
    <p:embeddedFont>
      <p:font typeface="DM Sans" pitchFamily="2" charset="0"/>
      <p:regular r:id="rId15"/>
    </p:embeddedFont>
    <p:embeddedFont>
      <p:font typeface="Garet Bold" panose="020B0604020202020204" charset="0"/>
      <p:regular r:id="rId16"/>
    </p:embeddedFont>
    <p:embeddedFont>
      <p:font typeface="Georgia Pro Bold" panose="020B0604020202020204" charset="0"/>
      <p:regular r:id="rId17"/>
    </p:embeddedFont>
    <p:embeddedFont>
      <p:font typeface="Lato" panose="020F0502020204030203" pitchFamily="34" charset="0"/>
      <p:regular r:id="rId18"/>
    </p:embeddedFont>
    <p:embeddedFont>
      <p:font typeface="Lato Bold" panose="020F0502020204030203" charset="0"/>
      <p:regular r:id="rId19"/>
    </p:embeddedFont>
    <p:embeddedFont>
      <p:font typeface="Montserrat" panose="00000500000000000000" pitchFamily="2" charset="0"/>
      <p:regular r:id="rId20"/>
    </p:embeddedFont>
    <p:embeddedFont>
      <p:font typeface="Montserrat Classic" panose="020B0604020202020204" charset="0"/>
      <p:regular r:id="rId21"/>
    </p:embeddedFont>
    <p:embeddedFont>
      <p:font typeface="Poppins" panose="00000500000000000000" pitchFamily="2" charset="0"/>
      <p:regular r:id="rId22"/>
    </p:embeddedFont>
    <p:embeddedFont>
      <p:font typeface="Poppins Bold" panose="00000800000000000000" charset="0"/>
      <p:regular r:id="rId23"/>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29"/>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font" Target="fonts/font5.fntdata" /><Relationship Id="rId17" Type="http://schemas.openxmlformats.org/officeDocument/2006/relationships/font" Target="fonts/font6.fntdata" /><Relationship Id="rId18" Type="http://schemas.openxmlformats.org/officeDocument/2006/relationships/font" Target="fonts/font7.fntdata" /><Relationship Id="rId19" Type="http://schemas.openxmlformats.org/officeDocument/2006/relationships/font" Target="fonts/font8.fntdata" /><Relationship Id="rId2" Type="http://schemas.openxmlformats.org/officeDocument/2006/relationships/slide" Target="slides/slide1.xml" /><Relationship Id="rId20" Type="http://schemas.openxmlformats.org/officeDocument/2006/relationships/font" Target="fonts/font9.fntdata" /><Relationship Id="rId21" Type="http://schemas.openxmlformats.org/officeDocument/2006/relationships/font" Target="fonts/font10.fntdata" /><Relationship Id="rId22" Type="http://schemas.openxmlformats.org/officeDocument/2006/relationships/font" Target="fonts/font11.fntdata" /><Relationship Id="rId23" Type="http://schemas.openxmlformats.org/officeDocument/2006/relationships/font" Target="fonts/font12.fntdata"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heme" Target="theme/theme1.xml" /><Relationship Id="rId27" Type="http://schemas.openxmlformats.org/officeDocument/2006/relationships/tableStyles" Target="tableStyle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2/21/2024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2/21/2024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2/21/2024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2/21/2024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2/21/2024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2/21/2024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2/21/2024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2/21/2024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2/21/2024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2/21/2024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2/21/2024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2/21/2024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 Id="rId3" Type="http://schemas.openxmlformats.org/officeDocument/2006/relationships/image" Target="../media/image2.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4.jpeg" /><Relationship Id="rId3" Type="http://schemas.openxmlformats.org/officeDocument/2006/relationships/image" Target="../media/image5.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7.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8.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9.jpeg" /><Relationship Id="rId3" Type="http://schemas.openxmlformats.org/officeDocument/2006/relationships/image" Target="../media/image10.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image" Target="../media/image19.jpeg" /><Relationship Id="rId11" Type="http://schemas.openxmlformats.org/officeDocument/2006/relationships/image" Target="../media/image20.jpeg" /><Relationship Id="rId2" Type="http://schemas.openxmlformats.org/officeDocument/2006/relationships/image" Target="../media/image11.jpeg" /><Relationship Id="rId3" Type="http://schemas.openxmlformats.org/officeDocument/2006/relationships/image" Target="../media/image12.jpeg" /><Relationship Id="rId4" Type="http://schemas.openxmlformats.org/officeDocument/2006/relationships/image" Target="../media/image13.jpeg" /><Relationship Id="rId5" Type="http://schemas.openxmlformats.org/officeDocument/2006/relationships/image" Target="../media/image14.jpeg" /><Relationship Id="rId6" Type="http://schemas.openxmlformats.org/officeDocument/2006/relationships/image" Target="../media/image15.jpeg" /><Relationship Id="rId7" Type="http://schemas.openxmlformats.org/officeDocument/2006/relationships/image" Target="../media/image16.jpeg" /><Relationship Id="rId8" Type="http://schemas.openxmlformats.org/officeDocument/2006/relationships/image" Target="../media/image17.jpeg" /><Relationship Id="rId9" Type="http://schemas.openxmlformats.org/officeDocument/2006/relationships/image" Target="../media/image18.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1.jpeg" /><Relationship Id="rId3" Type="http://schemas.openxmlformats.org/officeDocument/2006/relationships/image" Target="../media/image22.jpeg" /><Relationship Id="rId4" Type="http://schemas.openxmlformats.org/officeDocument/2006/relationships/hyperlink" Target="http://tinyurl.com/5du9pe6x"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4888" b="-14888"/>
            </a:stretch>
          </a:blipFill>
        </p:spPr>
        <p:txBody>
          <a:bodyPr/>
          <a:lstStyle/>
          <a:p/>
        </p:txBody>
      </p:sp>
      <p:sp>
        <p:nvSpPr>
          <p:cNvPr id="3" name="TextBox 3"/>
          <p:cNvSpPr txBox="1"/>
          <p:nvPr/>
        </p:nvSpPr>
        <p:spPr>
          <a:xfrm>
            <a:off x="7048004" y="3006968"/>
            <a:ext cx="11192004" cy="3088010"/>
          </a:xfrm>
          <a:prstGeom prst="rect">
            <a:avLst/>
          </a:prstGeom>
        </p:spPr>
        <p:txBody>
          <a:bodyPr lIns="0" tIns="0" rIns="0" bIns="0" rtlCol="0" anchor="t">
            <a:spAutoFit/>
          </a:bodyPr>
          <a:lstStyle/>
          <a:p>
            <a:pPr>
              <a:lnSpc>
                <a:spcPts val="6060"/>
              </a:lnSpc>
            </a:pPr>
            <a:r>
              <a:rPr lang="en-US" sz="6000">
                <a:solidFill>
                  <a:srgbClr val="000000"/>
                </a:solidFill>
                <a:latin typeface="Lato"/>
              </a:rPr>
              <a:t>GLOBAL</a:t>
            </a:r>
          </a:p>
          <a:p>
            <a:pPr>
              <a:lnSpc>
                <a:spcPts val="6060"/>
              </a:lnSpc>
            </a:pPr>
            <a:r>
              <a:rPr lang="en-US" sz="6000">
                <a:solidFill>
                  <a:srgbClr val="000000"/>
                </a:solidFill>
                <a:latin typeface="Lato"/>
              </a:rPr>
              <a:t>CHOCOLATE BAR PACKAGING</a:t>
            </a:r>
          </a:p>
          <a:p>
            <a:pPr>
              <a:lnSpc>
                <a:spcPts val="6060"/>
              </a:lnSpc>
            </a:pPr>
            <a:r>
              <a:rPr lang="en-US" sz="6000">
                <a:solidFill>
                  <a:srgbClr val="000000"/>
                </a:solidFill>
                <a:latin typeface="Lato"/>
              </a:rPr>
              <a:t>MARKET REPORT </a:t>
            </a:r>
          </a:p>
          <a:p>
            <a:pPr>
              <a:lnSpc>
                <a:spcPts val="6060"/>
              </a:lnSpc>
            </a:pPr>
            <a:r>
              <a:rPr lang="en-US" sz="6000">
                <a:solidFill>
                  <a:srgbClr val="000000"/>
                </a:solidFill>
                <a:latin typeface="Lato"/>
              </a:rPr>
              <a:t>2024</a:t>
            </a:r>
          </a:p>
        </p:txBody>
      </p:sp>
      <p:sp>
        <p:nvSpPr>
          <p:cNvPr id="4" name="Freeform 4"/>
          <p:cNvSpPr/>
          <p:nvPr/>
        </p:nvSpPr>
        <p:spPr>
          <a:xfrm>
            <a:off x="1247919" y="0"/>
            <a:ext cx="13957571" cy="9750261"/>
          </a:xfrm>
          <a:custGeom>
            <a:rect l="l" t="t" r="r" b="b"/>
            <a:pathLst>
              <a:path w="13957571" h="9750261">
                <a:moveTo>
                  <a:pt x="0" y="0"/>
                </a:moveTo>
                <a:lnTo>
                  <a:pt x="13957571" y="0"/>
                </a:lnTo>
                <a:lnTo>
                  <a:pt x="13957571" y="9750260"/>
                </a:lnTo>
                <a:lnTo>
                  <a:pt x="0" y="9750260"/>
                </a:lnTo>
                <a:lnTo>
                  <a:pt x="0" y="0"/>
                </a:lnTo>
                <a:close/>
              </a:path>
            </a:pathLst>
          </a:custGeom>
          <a:blipFill>
            <a:blip r:embed="rId3"/>
            <a:stretch>
              <a:fillRect l="-11483" t="-11934" r="-4645" b="-9420"/>
            </a:stretch>
          </a:blipFill>
        </p:spPr>
        <p:txBody>
          <a:bodyPr/>
          <a:lstStyle/>
          <a:p/>
        </p:txBody>
      </p:sp>
      <p:sp>
        <p:nvSpPr>
          <p:cNvPr id="5" name="TextBox 5"/>
          <p:cNvSpPr txBox="1"/>
          <p:nvPr/>
        </p:nvSpPr>
        <p:spPr>
          <a:xfrm>
            <a:off x="8247932" y="9598026"/>
            <a:ext cx="8792149" cy="688974"/>
          </a:xfrm>
          <a:prstGeom prst="rect">
            <a:avLst/>
          </a:prstGeom>
        </p:spPr>
        <p:txBody>
          <a:bodyPr lIns="0" tIns="0" rIns="0" bIns="0" rtlCol="0" anchor="t">
            <a:spAutoFit/>
          </a:bodyPr>
          <a:lstStyle/>
          <a:p>
            <a:pPr algn="ctr">
              <a:lnSpc>
                <a:spcPts val="5600"/>
              </a:lnSpc>
            </a:pPr>
            <a:r>
              <a:rPr lang="en-US" sz="4000">
                <a:solidFill>
                  <a:srgbClr val="FFFFFF"/>
                </a:solidFill>
                <a:latin typeface="DM Sans"/>
              </a:rPr>
              <a:t>Global,Regional,CountryAnalysis</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5729" b="-19974"/>
            </a:stretch>
          </a:blipFill>
        </p:spPr>
        <p:txBody>
          <a:bodyPr/>
          <a:lstStyle/>
          <a:p/>
        </p:txBody>
      </p:sp>
      <p:sp>
        <p:nvSpPr>
          <p:cNvPr id="3" name="TextBox 3"/>
          <p:cNvSpPr txBox="1"/>
          <p:nvPr/>
        </p:nvSpPr>
        <p:spPr>
          <a:xfrm>
            <a:off x="5179206" y="622617"/>
            <a:ext cx="7929589" cy="897890"/>
          </a:xfrm>
          <a:prstGeom prst="rect">
            <a:avLst/>
          </a:prstGeom>
        </p:spPr>
        <p:txBody>
          <a:bodyPr lIns="0" tIns="0" rIns="0" bIns="0" rtlCol="0" anchor="t">
            <a:spAutoFit/>
          </a:bodyPr>
          <a:lstStyle/>
          <a:p>
            <a:pPr algn="ctr">
              <a:lnSpc>
                <a:spcPts val="6955"/>
              </a:lnSpc>
            </a:pPr>
            <a:r>
              <a:rPr lang="en-US" sz="6500">
                <a:solidFill>
                  <a:srgbClr val="000000"/>
                </a:solidFill>
                <a:latin typeface="Canva Sans"/>
              </a:rPr>
              <a:t>INTRODUCTION</a:t>
            </a:r>
          </a:p>
        </p:txBody>
      </p:sp>
      <p:sp>
        <p:nvSpPr>
          <p:cNvPr id="4" name="TextBox 4"/>
          <p:cNvSpPr txBox="1"/>
          <p:nvPr/>
        </p:nvSpPr>
        <p:spPr>
          <a:xfrm>
            <a:off x="4698824" y="2973624"/>
            <a:ext cx="11783589" cy="5641341"/>
          </a:xfrm>
          <a:prstGeom prst="rect">
            <a:avLst/>
          </a:prstGeom>
        </p:spPr>
        <p:txBody>
          <a:bodyPr lIns="0" tIns="0" rIns="0" bIns="0" rtlCol="0" anchor="t">
            <a:spAutoFit/>
          </a:bodyPr>
          <a:lstStyle/>
          <a:p>
            <a:pPr>
              <a:lnSpc>
                <a:spcPts val="4059"/>
              </a:lnSpc>
            </a:pPr>
            <a:r>
              <a:rPr lang="en-US" sz="2899">
                <a:solidFill>
                  <a:srgbClr val="000000"/>
                </a:solidFill>
                <a:latin typeface="Canva Sans"/>
              </a:rPr>
              <a:t>The growing need for sustainable and eco-friendly packaging has been a major factor in expanding the chocolate bar industry. Technological advancements in packaging contribute to a contemporary and engaging customer experience, while advances in digital printing technology provide personalized and adjustable packaging. The chocolate bar industry seeks affordable packaging solutions that don't sacrifice quality or aesthetics. The chocolate bar packaging industry is being propelled by rising demand for eco-friendly materials, recyclable packaging, and products with less environmental impact. This is expected to fuel growth in the chocolate bar packaging market over the next few years.</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8518" b="0"/>
            </a:stretch>
          </a:blipFill>
        </p:spPr>
        <p:txBody>
          <a:bodyPr/>
          <a:lstStyle/>
          <a:p/>
        </p:txBody>
      </p:sp>
      <p:grpSp>
        <p:nvGrpSpPr>
          <p:cNvPr id="3" name="Group 3"/>
          <p:cNvGrpSpPr/>
          <p:nvPr/>
        </p:nvGrpSpPr>
        <p:grpSpPr>
          <a:xfrm>
            <a:off x="457886" y="5707788"/>
            <a:ext cx="7860231" cy="2379678"/>
            <a:chExt cx="860407" cy="260488"/>
          </a:xfrm>
        </p:grpSpPr>
        <p:sp>
          <p:nvSpPr>
            <p:cNvPr id="4" name="Freeform 4"/>
            <p:cNvSpPr/>
            <p:nvPr/>
          </p:nvSpPr>
          <p:spPr>
            <a:xfrm>
              <a:off x="0" y="0"/>
              <a:ext cx="860407" cy="260488"/>
            </a:xfrm>
            <a:custGeom>
              <a:rect l="l" t="t" r="r" b="b"/>
              <a:pathLst>
                <a:path w="860407" h="260488">
                  <a:moveTo>
                    <a:pt x="98495" y="0"/>
                  </a:moveTo>
                  <a:lnTo>
                    <a:pt x="761912" y="0"/>
                  </a:lnTo>
                  <a:cubicBezTo>
                    <a:pt x="816310" y="0"/>
                    <a:pt x="860407" y="44098"/>
                    <a:pt x="860407" y="98495"/>
                  </a:cubicBezTo>
                  <a:lnTo>
                    <a:pt x="860407" y="161993"/>
                  </a:lnTo>
                  <a:cubicBezTo>
                    <a:pt x="860407" y="216390"/>
                    <a:pt x="816310" y="260488"/>
                    <a:pt x="761912" y="260488"/>
                  </a:cubicBezTo>
                  <a:lnTo>
                    <a:pt x="98495" y="260488"/>
                  </a:lnTo>
                  <a:cubicBezTo>
                    <a:pt x="44098" y="260488"/>
                    <a:pt x="0" y="216390"/>
                    <a:pt x="0" y="161993"/>
                  </a:cubicBezTo>
                  <a:lnTo>
                    <a:pt x="0" y="98495"/>
                  </a:lnTo>
                  <a:cubicBezTo>
                    <a:pt x="0" y="44098"/>
                    <a:pt x="44098" y="0"/>
                    <a:pt x="98495" y="0"/>
                  </a:cubicBezTo>
                  <a:close/>
                </a:path>
              </a:pathLst>
            </a:custGeom>
            <a:solidFill>
              <a:srgbClr val="3E1C11"/>
            </a:solidFill>
          </p:spPr>
          <p:txBody>
            <a:bodyPr/>
            <a:lstStyle/>
            <a:p/>
          </p:txBody>
        </p:sp>
        <p:sp>
          <p:nvSpPr>
            <p:cNvPr id="5" name="TextBox 5"/>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6" name="Freeform 6"/>
          <p:cNvSpPr/>
          <p:nvPr/>
        </p:nvSpPr>
        <p:spPr>
          <a:xfrm>
            <a:off x="781456" y="6000172"/>
            <a:ext cx="1919878" cy="1917478"/>
          </a:xfrm>
          <a:custGeom>
            <a:rect l="l" t="t" r="r" b="b"/>
            <a:pathLst>
              <a:path w="1919878" h="1917478">
                <a:moveTo>
                  <a:pt x="0" y="0"/>
                </a:moveTo>
                <a:lnTo>
                  <a:pt x="1919878" y="0"/>
                </a:lnTo>
                <a:lnTo>
                  <a:pt x="1919878" y="1917478"/>
                </a:lnTo>
                <a:lnTo>
                  <a:pt x="0" y="1917478"/>
                </a:lnTo>
                <a:lnTo>
                  <a:pt x="0" y="0"/>
                </a:lnTo>
                <a:close/>
              </a:path>
            </a:pathLst>
          </a:custGeom>
          <a:blipFill>
            <a:blip r:embed="rId3"/>
            <a:stretch>
              <a:fillRect/>
            </a:stretch>
          </a:blipFill>
        </p:spPr>
        <p:txBody>
          <a:bodyPr/>
          <a:lstStyle/>
          <a:p/>
        </p:txBody>
      </p:sp>
      <p:grpSp>
        <p:nvGrpSpPr>
          <p:cNvPr id="7" name="Group 7"/>
          <p:cNvGrpSpPr/>
          <p:nvPr/>
        </p:nvGrpSpPr>
        <p:grpSpPr>
          <a:xfrm>
            <a:off x="736695" y="5923438"/>
            <a:ext cx="1891603" cy="1891603"/>
            <a:chExt cx="812800" cy="812800"/>
          </a:xfrm>
        </p:grpSpPr>
        <p:sp>
          <p:nvSpPr>
            <p:cNvPr id="8" name="Freeform 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9" name="TextBox 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grpSp>
        <p:nvGrpSpPr>
          <p:cNvPr id="10" name="Group 10"/>
          <p:cNvGrpSpPr/>
          <p:nvPr/>
        </p:nvGrpSpPr>
        <p:grpSpPr>
          <a:xfrm>
            <a:off x="457886" y="3040343"/>
            <a:ext cx="7860231" cy="2379678"/>
            <a:chExt cx="860407" cy="260488"/>
          </a:xfrm>
        </p:grpSpPr>
        <p:sp>
          <p:nvSpPr>
            <p:cNvPr id="11" name="Freeform 11"/>
            <p:cNvSpPr/>
            <p:nvPr/>
          </p:nvSpPr>
          <p:spPr>
            <a:xfrm>
              <a:off x="0" y="0"/>
              <a:ext cx="860407" cy="260488"/>
            </a:xfrm>
            <a:custGeom>
              <a:rect l="l" t="t" r="r" b="b"/>
              <a:pathLst>
                <a:path w="860407" h="260488">
                  <a:moveTo>
                    <a:pt x="98495" y="0"/>
                  </a:moveTo>
                  <a:lnTo>
                    <a:pt x="761912" y="0"/>
                  </a:lnTo>
                  <a:cubicBezTo>
                    <a:pt x="816310" y="0"/>
                    <a:pt x="860407" y="44098"/>
                    <a:pt x="860407" y="98495"/>
                  </a:cubicBezTo>
                  <a:lnTo>
                    <a:pt x="860407" y="161993"/>
                  </a:lnTo>
                  <a:cubicBezTo>
                    <a:pt x="860407" y="216390"/>
                    <a:pt x="816310" y="260488"/>
                    <a:pt x="761912" y="260488"/>
                  </a:cubicBezTo>
                  <a:lnTo>
                    <a:pt x="98495" y="260488"/>
                  </a:lnTo>
                  <a:cubicBezTo>
                    <a:pt x="44098" y="260488"/>
                    <a:pt x="0" y="216390"/>
                    <a:pt x="0" y="161993"/>
                  </a:cubicBezTo>
                  <a:lnTo>
                    <a:pt x="0" y="98495"/>
                  </a:lnTo>
                  <a:cubicBezTo>
                    <a:pt x="0" y="44098"/>
                    <a:pt x="44098" y="0"/>
                    <a:pt x="98495" y="0"/>
                  </a:cubicBezTo>
                  <a:close/>
                </a:path>
              </a:pathLst>
            </a:custGeom>
            <a:solidFill>
              <a:srgbClr val="3E1C11"/>
            </a:solidFill>
          </p:spPr>
          <p:txBody>
            <a:bodyPr/>
            <a:lstStyle/>
            <a:p/>
          </p:txBody>
        </p:sp>
        <p:sp>
          <p:nvSpPr>
            <p:cNvPr id="12" name="TextBox 12"/>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13" name="Freeform 13"/>
          <p:cNvSpPr/>
          <p:nvPr/>
        </p:nvSpPr>
        <p:spPr>
          <a:xfrm>
            <a:off x="781456" y="3332727"/>
            <a:ext cx="1919878" cy="1917478"/>
          </a:xfrm>
          <a:custGeom>
            <a:rect l="l" t="t" r="r" b="b"/>
            <a:pathLst>
              <a:path w="1919878" h="1917478">
                <a:moveTo>
                  <a:pt x="0" y="0"/>
                </a:moveTo>
                <a:lnTo>
                  <a:pt x="1919878" y="0"/>
                </a:lnTo>
                <a:lnTo>
                  <a:pt x="1919878" y="1917478"/>
                </a:lnTo>
                <a:lnTo>
                  <a:pt x="0" y="1917478"/>
                </a:lnTo>
                <a:lnTo>
                  <a:pt x="0" y="0"/>
                </a:lnTo>
                <a:close/>
              </a:path>
            </a:pathLst>
          </a:custGeom>
          <a:blipFill>
            <a:blip r:embed="rId3"/>
            <a:stretch>
              <a:fillRect/>
            </a:stretch>
          </a:blipFill>
        </p:spPr>
        <p:txBody>
          <a:bodyPr/>
          <a:lstStyle/>
          <a:p/>
        </p:txBody>
      </p:sp>
      <p:grpSp>
        <p:nvGrpSpPr>
          <p:cNvPr id="14" name="Group 14"/>
          <p:cNvGrpSpPr/>
          <p:nvPr/>
        </p:nvGrpSpPr>
        <p:grpSpPr>
          <a:xfrm>
            <a:off x="736695" y="3255993"/>
            <a:ext cx="1891603" cy="1891603"/>
            <a:chExt cx="812800" cy="812800"/>
          </a:xfrm>
        </p:grpSpPr>
        <p:sp>
          <p:nvSpPr>
            <p:cNvPr id="15" name="Freeform 15"/>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16" name="TextBox 16"/>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sp>
        <p:nvSpPr>
          <p:cNvPr id="17" name="TextBox 17"/>
          <p:cNvSpPr txBox="1"/>
          <p:nvPr/>
        </p:nvSpPr>
        <p:spPr>
          <a:xfrm>
            <a:off x="989656" y="6392767"/>
            <a:ext cx="1385682" cy="1066085"/>
          </a:xfrm>
          <a:prstGeom prst="rect">
            <a:avLst/>
          </a:prstGeom>
        </p:spPr>
        <p:txBody>
          <a:bodyPr lIns="0" tIns="0" rIns="0" bIns="0" rtlCol="0" anchor="t">
            <a:spAutoFit/>
          </a:bodyPr>
          <a:lstStyle/>
          <a:p>
            <a:pPr algn="ctr">
              <a:lnSpc>
                <a:spcPts val="2552"/>
              </a:lnSpc>
            </a:pPr>
            <a:r>
              <a:rPr lang="en-US" sz="3754">
                <a:solidFill>
                  <a:srgbClr val="1E3048"/>
                </a:solidFill>
                <a:latin typeface="Poppins Bold"/>
              </a:rPr>
              <a:t>2023- 2030</a:t>
            </a:r>
          </a:p>
        </p:txBody>
      </p:sp>
      <p:sp>
        <p:nvSpPr>
          <p:cNvPr id="18" name="TextBox 18"/>
          <p:cNvSpPr txBox="1"/>
          <p:nvPr/>
        </p:nvSpPr>
        <p:spPr>
          <a:xfrm>
            <a:off x="2525758" y="6079134"/>
            <a:ext cx="5281235" cy="1578230"/>
          </a:xfrm>
          <a:prstGeom prst="rect">
            <a:avLst/>
          </a:prstGeom>
        </p:spPr>
        <p:txBody>
          <a:bodyPr lIns="0" tIns="0" rIns="0" bIns="0" rtlCol="0" anchor="t">
            <a:spAutoFit/>
          </a:bodyPr>
          <a:lstStyle/>
          <a:p>
            <a:pPr algn="ctr">
              <a:lnSpc>
                <a:spcPts val="6171"/>
              </a:lnSpc>
            </a:pPr>
            <a:r>
              <a:rPr lang="en-US" sz="4408">
                <a:solidFill>
                  <a:srgbClr val="FFFFFF"/>
                </a:solidFill>
                <a:latin typeface="Poppins"/>
              </a:rPr>
              <a:t>CAGR</a:t>
            </a:r>
          </a:p>
          <a:p>
            <a:pPr algn="ctr">
              <a:lnSpc>
                <a:spcPts val="6171"/>
              </a:lnSpc>
              <a:spcBef>
                <a:spcPct val="0"/>
              </a:spcBef>
            </a:pPr>
            <a:r>
              <a:rPr lang="en-US" sz="4408">
                <a:solidFill>
                  <a:srgbClr val="FFFFFF"/>
                </a:solidFill>
                <a:latin typeface="Poppins"/>
              </a:rPr>
              <a:t>6.50%</a:t>
            </a:r>
          </a:p>
        </p:txBody>
      </p:sp>
      <p:sp>
        <p:nvSpPr>
          <p:cNvPr id="19" name="TextBox 19"/>
          <p:cNvSpPr txBox="1"/>
          <p:nvPr/>
        </p:nvSpPr>
        <p:spPr>
          <a:xfrm>
            <a:off x="989656" y="4005802"/>
            <a:ext cx="1385682" cy="499842"/>
          </a:xfrm>
          <a:prstGeom prst="rect">
            <a:avLst/>
          </a:prstGeom>
        </p:spPr>
        <p:txBody>
          <a:bodyPr lIns="0" tIns="0" rIns="0" bIns="0" rtlCol="0" anchor="t">
            <a:spAutoFit/>
          </a:bodyPr>
          <a:lstStyle/>
          <a:p>
            <a:pPr marL="0" lvl="0" indent="0" algn="ctr">
              <a:lnSpc>
                <a:spcPts val="3264"/>
              </a:lnSpc>
              <a:spcBef>
                <a:spcPct val="0"/>
              </a:spcBef>
            </a:pPr>
            <a:r>
              <a:rPr lang="en-US" sz="4080" u="none" strike="noStrike">
                <a:solidFill>
                  <a:srgbClr val="1E3048"/>
                </a:solidFill>
                <a:latin typeface="Poppins Bold"/>
              </a:rPr>
              <a:t>2023</a:t>
            </a:r>
          </a:p>
        </p:txBody>
      </p:sp>
      <p:sp>
        <p:nvSpPr>
          <p:cNvPr id="20" name="TextBox 20"/>
          <p:cNvSpPr txBox="1"/>
          <p:nvPr/>
        </p:nvSpPr>
        <p:spPr>
          <a:xfrm>
            <a:off x="2525758" y="3378356"/>
            <a:ext cx="5550301" cy="1516610"/>
          </a:xfrm>
          <a:prstGeom prst="rect">
            <a:avLst/>
          </a:prstGeom>
        </p:spPr>
        <p:txBody>
          <a:bodyPr lIns="0" tIns="0" rIns="0" bIns="0" rtlCol="0" anchor="t">
            <a:spAutoFit/>
          </a:bodyPr>
          <a:lstStyle/>
          <a:p>
            <a:pPr algn="ctr">
              <a:lnSpc>
                <a:spcPts val="5988"/>
              </a:lnSpc>
            </a:pPr>
            <a:r>
              <a:rPr lang="en-US" sz="4277">
                <a:solidFill>
                  <a:srgbClr val="FFFFFF"/>
                </a:solidFill>
                <a:latin typeface="Poppins"/>
              </a:rPr>
              <a:t>MARKET SIZE </a:t>
            </a:r>
          </a:p>
          <a:p>
            <a:pPr algn="ctr">
              <a:lnSpc>
                <a:spcPts val="5988"/>
              </a:lnSpc>
              <a:spcBef>
                <a:spcPct val="0"/>
              </a:spcBef>
            </a:pPr>
            <a:r>
              <a:rPr lang="en-US" sz="4277">
                <a:solidFill>
                  <a:srgbClr val="FFFFFF"/>
                </a:solidFill>
                <a:latin typeface="Poppins"/>
              </a:rPr>
              <a:t>USD 48.8 billion</a:t>
            </a:r>
          </a:p>
        </p:txBody>
      </p:sp>
      <p:sp>
        <p:nvSpPr>
          <p:cNvPr id="21" name="TextBox 21"/>
          <p:cNvSpPr txBox="1"/>
          <p:nvPr/>
        </p:nvSpPr>
        <p:spPr>
          <a:xfrm>
            <a:off x="5162248" y="700088"/>
            <a:ext cx="7963503" cy="857250"/>
          </a:xfrm>
          <a:prstGeom prst="rect">
            <a:avLst/>
          </a:prstGeom>
        </p:spPr>
        <p:txBody>
          <a:bodyPr lIns="0" tIns="0" rIns="0" bIns="0" rtlCol="0" anchor="t">
            <a:spAutoFit/>
          </a:bodyPr>
          <a:lstStyle/>
          <a:p>
            <a:pPr algn="ctr">
              <a:lnSpc>
                <a:spcPts val="6299"/>
              </a:lnSpc>
            </a:pPr>
            <a:r>
              <a:rPr lang="en-US" sz="6999">
                <a:solidFill>
                  <a:srgbClr val="000000"/>
                </a:solidFill>
                <a:latin typeface="Canva Sans"/>
              </a:rPr>
              <a:t>KEY INSIGHTS</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p:txBody>
      </p:sp>
      <p:grpSp>
        <p:nvGrpSpPr>
          <p:cNvPr id="3" name="Group 3"/>
          <p:cNvGrpSpPr/>
          <p:nvPr/>
        </p:nvGrpSpPr>
        <p:grpSpPr>
          <a:xfrm>
            <a:off x="3755612" y="1915361"/>
            <a:ext cx="6919305" cy="2350524"/>
            <a:chExt cx="7175128" cy="2437429"/>
          </a:xfrm>
        </p:grpSpPr>
        <p:sp>
          <p:nvSpPr>
            <p:cNvPr id="4" name="Freeform 4"/>
            <p:cNvSpPr/>
            <p:nvPr/>
          </p:nvSpPr>
          <p:spPr>
            <a:xfrm>
              <a:off x="0" y="0"/>
              <a:ext cx="7175128" cy="2437429"/>
            </a:xfrm>
            <a:custGeom>
              <a:rect l="l" t="t" r="r" b="b"/>
              <a:pathLst>
                <a:path w="7175128" h="2437429">
                  <a:moveTo>
                    <a:pt x="7050668" y="2437429"/>
                  </a:moveTo>
                  <a:lnTo>
                    <a:pt x="124460" y="2437429"/>
                  </a:lnTo>
                  <a:cubicBezTo>
                    <a:pt x="55880" y="2437429"/>
                    <a:pt x="0" y="2381549"/>
                    <a:pt x="0" y="2312969"/>
                  </a:cubicBezTo>
                  <a:lnTo>
                    <a:pt x="0" y="124460"/>
                  </a:lnTo>
                  <a:cubicBezTo>
                    <a:pt x="0" y="55880"/>
                    <a:pt x="55880" y="0"/>
                    <a:pt x="124460" y="0"/>
                  </a:cubicBezTo>
                  <a:lnTo>
                    <a:pt x="7050668" y="0"/>
                  </a:lnTo>
                  <a:cubicBezTo>
                    <a:pt x="7119248" y="0"/>
                    <a:pt x="7175128" y="55880"/>
                    <a:pt x="7175128" y="124460"/>
                  </a:cubicBezTo>
                  <a:lnTo>
                    <a:pt x="7175128" y="2312969"/>
                  </a:lnTo>
                  <a:cubicBezTo>
                    <a:pt x="7175128" y="2381549"/>
                    <a:pt x="7119248" y="2437429"/>
                    <a:pt x="7050668" y="2437429"/>
                  </a:cubicBezTo>
                  <a:close/>
                </a:path>
              </a:pathLst>
            </a:custGeom>
            <a:solidFill>
              <a:srgbClr val="59392A"/>
            </a:solidFill>
          </p:spPr>
          <p:txBody>
            <a:bodyPr/>
            <a:lstStyle/>
            <a:p/>
          </p:txBody>
        </p:sp>
      </p:grpSp>
      <p:grpSp>
        <p:nvGrpSpPr>
          <p:cNvPr id="5" name="Group 5"/>
          <p:cNvGrpSpPr/>
          <p:nvPr/>
        </p:nvGrpSpPr>
        <p:grpSpPr>
          <a:xfrm rot="5400000">
            <a:off x="1840918" y="495502"/>
            <a:ext cx="1365682" cy="5047519"/>
            <a:chExt cx="3130550" cy="11570413"/>
          </a:xfrm>
        </p:grpSpPr>
        <p:sp>
          <p:nvSpPr>
            <p:cNvPr id="6" name="Freeform 6"/>
            <p:cNvSpPr/>
            <p:nvPr/>
          </p:nvSpPr>
          <p:spPr>
            <a:xfrm>
              <a:off x="0" y="0"/>
              <a:ext cx="3130550" cy="11570413"/>
            </a:xfrm>
            <a:custGeom>
              <a:rect l="l" t="t" r="r" b="b"/>
              <a:pathLst>
                <a:path w="3130550" h="11570413">
                  <a:moveTo>
                    <a:pt x="0" y="1123950"/>
                  </a:moveTo>
                  <a:lnTo>
                    <a:pt x="0" y="11570413"/>
                  </a:lnTo>
                  <a:lnTo>
                    <a:pt x="3130550" y="11570413"/>
                  </a:lnTo>
                  <a:lnTo>
                    <a:pt x="3130550" y="0"/>
                  </a:lnTo>
                  <a:close/>
                </a:path>
              </a:pathLst>
            </a:custGeom>
            <a:solidFill>
              <a:srgbClr val="F8F8F8"/>
            </a:solidFill>
          </p:spPr>
          <p:txBody>
            <a:bodyPr/>
            <a:lstStyle/>
            <a:p/>
          </p:txBody>
        </p:sp>
      </p:grpSp>
      <p:grpSp>
        <p:nvGrpSpPr>
          <p:cNvPr id="7" name="Group 7"/>
          <p:cNvGrpSpPr/>
          <p:nvPr/>
        </p:nvGrpSpPr>
        <p:grpSpPr>
          <a:xfrm>
            <a:off x="3755612" y="4469672"/>
            <a:ext cx="6919305" cy="2393585"/>
            <a:chExt cx="7175128" cy="2482082"/>
          </a:xfrm>
        </p:grpSpPr>
        <p:sp>
          <p:nvSpPr>
            <p:cNvPr id="8" name="Freeform 8"/>
            <p:cNvSpPr/>
            <p:nvPr/>
          </p:nvSpPr>
          <p:spPr>
            <a:xfrm>
              <a:off x="0" y="0"/>
              <a:ext cx="7175128" cy="2482082"/>
            </a:xfrm>
            <a:custGeom>
              <a:rect l="l" t="t" r="r" b="b"/>
              <a:pathLst>
                <a:path w="7175128" h="2482082">
                  <a:moveTo>
                    <a:pt x="7050668" y="2482082"/>
                  </a:moveTo>
                  <a:lnTo>
                    <a:pt x="124460" y="2482082"/>
                  </a:lnTo>
                  <a:cubicBezTo>
                    <a:pt x="55880" y="2482082"/>
                    <a:pt x="0" y="2426202"/>
                    <a:pt x="0" y="2357622"/>
                  </a:cubicBezTo>
                  <a:lnTo>
                    <a:pt x="0" y="124460"/>
                  </a:lnTo>
                  <a:cubicBezTo>
                    <a:pt x="0" y="55880"/>
                    <a:pt x="55880" y="0"/>
                    <a:pt x="124460" y="0"/>
                  </a:cubicBezTo>
                  <a:lnTo>
                    <a:pt x="7050668" y="0"/>
                  </a:lnTo>
                  <a:cubicBezTo>
                    <a:pt x="7119248" y="0"/>
                    <a:pt x="7175128" y="55880"/>
                    <a:pt x="7175128" y="124460"/>
                  </a:cubicBezTo>
                  <a:lnTo>
                    <a:pt x="7175128" y="2357622"/>
                  </a:lnTo>
                  <a:cubicBezTo>
                    <a:pt x="7175128" y="2426202"/>
                    <a:pt x="7119248" y="2482082"/>
                    <a:pt x="7050668" y="2482082"/>
                  </a:cubicBezTo>
                  <a:close/>
                </a:path>
              </a:pathLst>
            </a:custGeom>
            <a:solidFill>
              <a:srgbClr val="633826">
                <a:alpha val="89804"/>
              </a:srgbClr>
            </a:solidFill>
          </p:spPr>
          <p:txBody>
            <a:bodyPr/>
            <a:lstStyle/>
            <a:p/>
          </p:txBody>
        </p:sp>
      </p:grpSp>
      <p:grpSp>
        <p:nvGrpSpPr>
          <p:cNvPr id="9" name="Group 9"/>
          <p:cNvGrpSpPr/>
          <p:nvPr/>
        </p:nvGrpSpPr>
        <p:grpSpPr>
          <a:xfrm rot="5400000">
            <a:off x="1945857" y="3098640"/>
            <a:ext cx="1365682" cy="5257396"/>
            <a:chExt cx="3130550" cy="12051515"/>
          </a:xfrm>
        </p:grpSpPr>
        <p:sp>
          <p:nvSpPr>
            <p:cNvPr id="10" name="Freeform 10"/>
            <p:cNvSpPr/>
            <p:nvPr/>
          </p:nvSpPr>
          <p:spPr>
            <a:xfrm>
              <a:off x="0" y="0"/>
              <a:ext cx="3130550" cy="12051515"/>
            </a:xfrm>
            <a:custGeom>
              <a:rect l="l" t="t" r="r" b="b"/>
              <a:pathLst>
                <a:path w="3130550" h="12051515">
                  <a:moveTo>
                    <a:pt x="0" y="1123950"/>
                  </a:moveTo>
                  <a:lnTo>
                    <a:pt x="0" y="12051515"/>
                  </a:lnTo>
                  <a:lnTo>
                    <a:pt x="3130550" y="12051515"/>
                  </a:lnTo>
                  <a:lnTo>
                    <a:pt x="3130550" y="0"/>
                  </a:lnTo>
                  <a:close/>
                </a:path>
              </a:pathLst>
            </a:custGeom>
            <a:solidFill>
              <a:srgbClr val="F8F8F8"/>
            </a:solidFill>
          </p:spPr>
          <p:txBody>
            <a:bodyPr/>
            <a:lstStyle/>
            <a:p/>
          </p:txBody>
        </p:sp>
      </p:grpSp>
      <p:sp>
        <p:nvSpPr>
          <p:cNvPr id="11" name="TextBox 11"/>
          <p:cNvSpPr txBox="1"/>
          <p:nvPr/>
        </p:nvSpPr>
        <p:spPr>
          <a:xfrm>
            <a:off x="0" y="2778332"/>
            <a:ext cx="4997194" cy="558058"/>
          </a:xfrm>
          <a:prstGeom prst="rect">
            <a:avLst/>
          </a:prstGeom>
        </p:spPr>
        <p:txBody>
          <a:bodyPr lIns="0" tIns="0" rIns="0" bIns="0" rtlCol="0" anchor="t">
            <a:spAutoFit/>
          </a:bodyPr>
          <a:lstStyle/>
          <a:p>
            <a:pPr algn="ctr">
              <a:lnSpc>
                <a:spcPts val="4261"/>
              </a:lnSpc>
            </a:pPr>
            <a:r>
              <a:rPr lang="en-US" sz="4218">
                <a:solidFill>
                  <a:srgbClr val="43B4BE"/>
                </a:solidFill>
                <a:latin typeface="Montserrat Classic"/>
              </a:rPr>
              <a:t>Type Segment </a:t>
            </a:r>
          </a:p>
        </p:txBody>
      </p:sp>
      <p:sp>
        <p:nvSpPr>
          <p:cNvPr id="12" name="TextBox 12"/>
          <p:cNvSpPr txBox="1"/>
          <p:nvPr/>
        </p:nvSpPr>
        <p:spPr>
          <a:xfrm>
            <a:off x="5257396" y="2538173"/>
            <a:ext cx="4770144" cy="1047750"/>
          </a:xfrm>
          <a:prstGeom prst="rect">
            <a:avLst/>
          </a:prstGeom>
        </p:spPr>
        <p:txBody>
          <a:bodyPr lIns="0" tIns="0" rIns="0" bIns="0" rtlCol="0" anchor="t">
            <a:spAutoFit/>
          </a:bodyPr>
          <a:lstStyle/>
          <a:p>
            <a:pPr marL="647703" lvl="1" indent="-323852">
              <a:lnSpc>
                <a:spcPts val="4200"/>
              </a:lnSpc>
              <a:buFont typeface="Arial"/>
              <a:buChar char="•"/>
            </a:pPr>
            <a:r>
              <a:rPr lang="en-US" sz="3000">
                <a:solidFill>
                  <a:srgbClr val="FFFFFF"/>
                </a:solidFill>
                <a:latin typeface="Montserrat"/>
              </a:rPr>
              <a:t>Rigid Packaging</a:t>
            </a:r>
          </a:p>
          <a:p>
            <a:pPr marL="647703" lvl="1" indent="-323852">
              <a:lnSpc>
                <a:spcPts val="4200"/>
              </a:lnSpc>
              <a:buFont typeface="Arial"/>
              <a:buChar char="•"/>
            </a:pPr>
            <a:r>
              <a:rPr lang="en-US" sz="3000">
                <a:solidFill>
                  <a:srgbClr val="FFFFFF"/>
                </a:solidFill>
                <a:latin typeface="Montserrat"/>
              </a:rPr>
              <a:t>Flexible Packaging</a:t>
            </a:r>
          </a:p>
        </p:txBody>
      </p:sp>
      <p:sp>
        <p:nvSpPr>
          <p:cNvPr id="13" name="TextBox 13"/>
          <p:cNvSpPr txBox="1"/>
          <p:nvPr/>
        </p:nvSpPr>
        <p:spPr>
          <a:xfrm>
            <a:off x="0" y="5219700"/>
            <a:ext cx="4997194" cy="1090514"/>
          </a:xfrm>
          <a:prstGeom prst="rect">
            <a:avLst/>
          </a:prstGeom>
        </p:spPr>
        <p:txBody>
          <a:bodyPr lIns="0" tIns="0" rIns="0" bIns="0" rtlCol="0" anchor="t">
            <a:spAutoFit/>
          </a:bodyPr>
          <a:lstStyle/>
          <a:p>
            <a:pPr algn="ctr">
              <a:lnSpc>
                <a:spcPts val="4261"/>
              </a:lnSpc>
            </a:pPr>
            <a:r>
              <a:rPr lang="en-US" sz="4218">
                <a:solidFill>
                  <a:srgbClr val="43B4BE"/>
                </a:solidFill>
                <a:latin typeface="Montserrat Classic"/>
              </a:rPr>
              <a:t>Application Segment </a:t>
            </a:r>
          </a:p>
        </p:txBody>
      </p:sp>
      <p:sp>
        <p:nvSpPr>
          <p:cNvPr id="14" name="TextBox 14"/>
          <p:cNvSpPr txBox="1"/>
          <p:nvPr/>
        </p:nvSpPr>
        <p:spPr>
          <a:xfrm>
            <a:off x="5047519" y="4847314"/>
            <a:ext cx="5627399" cy="1581150"/>
          </a:xfrm>
          <a:prstGeom prst="rect">
            <a:avLst/>
          </a:prstGeom>
        </p:spPr>
        <p:txBody>
          <a:bodyPr lIns="0" tIns="0" rIns="0" bIns="0" rtlCol="0" anchor="t">
            <a:spAutoFit/>
          </a:bodyPr>
          <a:lstStyle/>
          <a:p>
            <a:pPr marL="647703" lvl="1" indent="-323852">
              <a:lnSpc>
                <a:spcPts val="4200"/>
              </a:lnSpc>
              <a:buFont typeface="Arial"/>
              <a:buChar char="•"/>
            </a:pPr>
            <a:r>
              <a:rPr lang="en-US" sz="3000">
                <a:solidFill>
                  <a:srgbClr val="FFFFFF"/>
                </a:solidFill>
                <a:latin typeface="Montserrat"/>
              </a:rPr>
              <a:t>Food Packaging Industry</a:t>
            </a:r>
          </a:p>
          <a:p>
            <a:pPr marL="647703" lvl="1" indent="-323852">
              <a:lnSpc>
                <a:spcPts val="4200"/>
              </a:lnSpc>
              <a:buFont typeface="Arial"/>
              <a:buChar char="•"/>
            </a:pPr>
            <a:r>
              <a:rPr lang="en-US" sz="3000">
                <a:solidFill>
                  <a:srgbClr val="FFFFFF"/>
                </a:solidFill>
                <a:latin typeface="Montserrat"/>
              </a:rPr>
              <a:t>Chocolate Factory</a:t>
            </a:r>
          </a:p>
          <a:p>
            <a:pPr marL="647703" lvl="1" indent="-323852">
              <a:lnSpc>
                <a:spcPts val="4200"/>
              </a:lnSpc>
              <a:buFont typeface="Arial"/>
              <a:buChar char="•"/>
            </a:pPr>
            <a:r>
              <a:rPr lang="en-US" sz="3000">
                <a:solidFill>
                  <a:srgbClr val="FFFFFF"/>
                </a:solidFill>
                <a:latin typeface="Montserrat"/>
              </a:rPr>
              <a:t>Retail &amp; Supermarkets</a:t>
            </a:r>
          </a:p>
        </p:txBody>
      </p:sp>
      <p:grpSp>
        <p:nvGrpSpPr>
          <p:cNvPr id="15" name="Group 15"/>
          <p:cNvGrpSpPr/>
          <p:nvPr/>
        </p:nvGrpSpPr>
        <p:grpSpPr>
          <a:xfrm>
            <a:off x="3755612" y="7063282"/>
            <a:ext cx="6919305" cy="2393585"/>
            <a:chExt cx="7175128" cy="2482082"/>
          </a:xfrm>
        </p:grpSpPr>
        <p:sp>
          <p:nvSpPr>
            <p:cNvPr id="16" name="Freeform 16"/>
            <p:cNvSpPr/>
            <p:nvPr/>
          </p:nvSpPr>
          <p:spPr>
            <a:xfrm>
              <a:off x="0" y="0"/>
              <a:ext cx="7175128" cy="2482082"/>
            </a:xfrm>
            <a:custGeom>
              <a:rect l="l" t="t" r="r" b="b"/>
              <a:pathLst>
                <a:path w="7175128" h="2482082">
                  <a:moveTo>
                    <a:pt x="7050668" y="2482082"/>
                  </a:moveTo>
                  <a:lnTo>
                    <a:pt x="124460" y="2482082"/>
                  </a:lnTo>
                  <a:cubicBezTo>
                    <a:pt x="55880" y="2482082"/>
                    <a:pt x="0" y="2426202"/>
                    <a:pt x="0" y="2357622"/>
                  </a:cubicBezTo>
                  <a:lnTo>
                    <a:pt x="0" y="124460"/>
                  </a:lnTo>
                  <a:cubicBezTo>
                    <a:pt x="0" y="55880"/>
                    <a:pt x="55880" y="0"/>
                    <a:pt x="124460" y="0"/>
                  </a:cubicBezTo>
                  <a:lnTo>
                    <a:pt x="7050668" y="0"/>
                  </a:lnTo>
                  <a:cubicBezTo>
                    <a:pt x="7119248" y="0"/>
                    <a:pt x="7175128" y="55880"/>
                    <a:pt x="7175128" y="124460"/>
                  </a:cubicBezTo>
                  <a:lnTo>
                    <a:pt x="7175128" y="2357622"/>
                  </a:lnTo>
                  <a:cubicBezTo>
                    <a:pt x="7175128" y="2426202"/>
                    <a:pt x="7119248" y="2482082"/>
                    <a:pt x="7050668" y="2482082"/>
                  </a:cubicBezTo>
                  <a:close/>
                </a:path>
              </a:pathLst>
            </a:custGeom>
            <a:solidFill>
              <a:srgbClr val="1B0905">
                <a:alpha val="89804"/>
              </a:srgbClr>
            </a:solidFill>
          </p:spPr>
          <p:txBody>
            <a:bodyPr/>
            <a:lstStyle/>
            <a:p/>
          </p:txBody>
        </p:sp>
      </p:grpSp>
      <p:grpSp>
        <p:nvGrpSpPr>
          <p:cNvPr id="17" name="Group 17"/>
          <p:cNvGrpSpPr/>
          <p:nvPr/>
        </p:nvGrpSpPr>
        <p:grpSpPr>
          <a:xfrm rot="5400000">
            <a:off x="1945857" y="5692250"/>
            <a:ext cx="1365682" cy="5257396"/>
            <a:chExt cx="3130550" cy="12051515"/>
          </a:xfrm>
        </p:grpSpPr>
        <p:sp>
          <p:nvSpPr>
            <p:cNvPr id="18" name="Freeform 18"/>
            <p:cNvSpPr/>
            <p:nvPr/>
          </p:nvSpPr>
          <p:spPr>
            <a:xfrm>
              <a:off x="0" y="0"/>
              <a:ext cx="3130550" cy="12051515"/>
            </a:xfrm>
            <a:custGeom>
              <a:rect l="l" t="t" r="r" b="b"/>
              <a:pathLst>
                <a:path w="3130550" h="12051515">
                  <a:moveTo>
                    <a:pt x="0" y="1123950"/>
                  </a:moveTo>
                  <a:lnTo>
                    <a:pt x="0" y="12051515"/>
                  </a:lnTo>
                  <a:lnTo>
                    <a:pt x="3130550" y="12051515"/>
                  </a:lnTo>
                  <a:lnTo>
                    <a:pt x="3130550" y="0"/>
                  </a:lnTo>
                  <a:close/>
                </a:path>
              </a:pathLst>
            </a:custGeom>
            <a:solidFill>
              <a:srgbClr val="F8F8F8"/>
            </a:solidFill>
          </p:spPr>
          <p:txBody>
            <a:bodyPr/>
            <a:lstStyle/>
            <a:p/>
          </p:txBody>
        </p:sp>
      </p:grpSp>
      <p:sp>
        <p:nvSpPr>
          <p:cNvPr id="19" name="TextBox 19"/>
          <p:cNvSpPr txBox="1"/>
          <p:nvPr/>
        </p:nvSpPr>
        <p:spPr>
          <a:xfrm>
            <a:off x="50325" y="7813791"/>
            <a:ext cx="4997194" cy="1090514"/>
          </a:xfrm>
          <a:prstGeom prst="rect">
            <a:avLst/>
          </a:prstGeom>
        </p:spPr>
        <p:txBody>
          <a:bodyPr lIns="0" tIns="0" rIns="0" bIns="0" rtlCol="0" anchor="t">
            <a:spAutoFit/>
          </a:bodyPr>
          <a:lstStyle/>
          <a:p>
            <a:pPr algn="ctr">
              <a:lnSpc>
                <a:spcPts val="4261"/>
              </a:lnSpc>
            </a:pPr>
            <a:r>
              <a:rPr lang="en-US" sz="4218">
                <a:solidFill>
                  <a:srgbClr val="43B4BE"/>
                </a:solidFill>
                <a:latin typeface="Montserrat Classic"/>
              </a:rPr>
              <a:t>Material </a:t>
            </a:r>
          </a:p>
          <a:p>
            <a:pPr algn="ctr">
              <a:lnSpc>
                <a:spcPts val="4261"/>
              </a:lnSpc>
            </a:pPr>
            <a:r>
              <a:rPr lang="en-US" sz="4218">
                <a:solidFill>
                  <a:srgbClr val="43B4BE"/>
                </a:solidFill>
                <a:latin typeface="Montserrat Classic"/>
              </a:rPr>
              <a:t>Segment</a:t>
            </a:r>
          </a:p>
        </p:txBody>
      </p:sp>
      <p:sp>
        <p:nvSpPr>
          <p:cNvPr id="20" name="TextBox 20"/>
          <p:cNvSpPr txBox="1"/>
          <p:nvPr/>
        </p:nvSpPr>
        <p:spPr>
          <a:xfrm>
            <a:off x="5476146" y="7235099"/>
            <a:ext cx="4770144" cy="2114550"/>
          </a:xfrm>
          <a:prstGeom prst="rect">
            <a:avLst/>
          </a:prstGeom>
        </p:spPr>
        <p:txBody>
          <a:bodyPr lIns="0" tIns="0" rIns="0" bIns="0" rtlCol="0" anchor="t">
            <a:spAutoFit/>
          </a:bodyPr>
          <a:lstStyle/>
          <a:p>
            <a:pPr marL="647703" lvl="1" indent="-323852">
              <a:lnSpc>
                <a:spcPts val="4200"/>
              </a:lnSpc>
              <a:buFont typeface="Arial"/>
              <a:buChar char="•"/>
            </a:pPr>
            <a:r>
              <a:rPr lang="en-US" sz="3000">
                <a:solidFill>
                  <a:srgbClr val="FFFFFF"/>
                </a:solidFill>
                <a:latin typeface="Montserrat"/>
              </a:rPr>
              <a:t>Plastics</a:t>
            </a:r>
          </a:p>
          <a:p>
            <a:pPr marL="647703" lvl="1" indent="-323852">
              <a:lnSpc>
                <a:spcPts val="4200"/>
              </a:lnSpc>
              <a:buFont typeface="Arial"/>
              <a:buChar char="•"/>
            </a:pPr>
            <a:r>
              <a:rPr lang="en-US" sz="3000">
                <a:solidFill>
                  <a:srgbClr val="FFFFFF"/>
                </a:solidFill>
                <a:latin typeface="Montserrat"/>
              </a:rPr>
              <a:t>Paper &amp; Paperboard</a:t>
            </a:r>
          </a:p>
          <a:p>
            <a:pPr marL="647703" lvl="1" indent="-323852">
              <a:lnSpc>
                <a:spcPts val="4200"/>
              </a:lnSpc>
              <a:buFont typeface="Arial"/>
              <a:buChar char="•"/>
            </a:pPr>
            <a:r>
              <a:rPr lang="en-US" sz="3000">
                <a:solidFill>
                  <a:srgbClr val="FFFFFF"/>
                </a:solidFill>
                <a:latin typeface="Montserrat"/>
              </a:rPr>
              <a:t>Metal</a:t>
            </a:r>
          </a:p>
          <a:p>
            <a:pPr marL="647703" lvl="1" indent="-323852">
              <a:lnSpc>
                <a:spcPts val="4200"/>
              </a:lnSpc>
              <a:buFont typeface="Arial"/>
              <a:buChar char="•"/>
            </a:pPr>
            <a:r>
              <a:rPr lang="en-US" sz="3000">
                <a:solidFill>
                  <a:srgbClr val="FFFFFF"/>
                </a:solidFill>
                <a:latin typeface="Montserrat"/>
              </a:rPr>
              <a:t>Glass</a:t>
            </a:r>
          </a:p>
        </p:txBody>
      </p:sp>
      <p:grpSp>
        <p:nvGrpSpPr>
          <p:cNvPr id="21" name="Group 21"/>
          <p:cNvGrpSpPr/>
          <p:nvPr/>
        </p:nvGrpSpPr>
        <p:grpSpPr>
          <a:xfrm>
            <a:off x="0" y="44082"/>
            <a:ext cx="18288000" cy="1299779"/>
            <a:chExt cx="4816593" cy="342329"/>
          </a:xfrm>
        </p:grpSpPr>
        <p:sp>
          <p:nvSpPr>
            <p:cNvPr id="22" name="Freeform 22"/>
            <p:cNvSpPr/>
            <p:nvPr/>
          </p:nvSpPr>
          <p:spPr>
            <a:xfrm>
              <a:off x="0" y="0"/>
              <a:ext cx="4816592" cy="342329"/>
            </a:xfrm>
            <a:custGeom>
              <a:rect l="l" t="t" r="r" b="b"/>
              <a:pathLst>
                <a:path w="4816592" h="342329">
                  <a:moveTo>
                    <a:pt x="0" y="0"/>
                  </a:moveTo>
                  <a:lnTo>
                    <a:pt x="4816592" y="0"/>
                  </a:lnTo>
                  <a:lnTo>
                    <a:pt x="4816592" y="342329"/>
                  </a:lnTo>
                  <a:lnTo>
                    <a:pt x="0" y="342329"/>
                  </a:lnTo>
                  <a:close/>
                </a:path>
              </a:pathLst>
            </a:custGeom>
            <a:solidFill>
              <a:srgbClr val="000000">
                <a:alpha val="60000"/>
              </a:srgbClr>
            </a:solidFill>
          </p:spPr>
          <p:txBody>
            <a:bodyPr/>
            <a:lstStyle/>
            <a:p/>
          </p:txBody>
        </p:sp>
        <p:sp>
          <p:nvSpPr>
            <p:cNvPr id="23" name="TextBox 23"/>
            <p:cNvSpPr txBox="1"/>
            <p:nvPr/>
          </p:nvSpPr>
          <p:spPr>
            <a:xfrm>
              <a:off x="0" y="-38100"/>
              <a:ext cx="4816593" cy="380429"/>
            </a:xfrm>
            <a:prstGeom prst="rect">
              <a:avLst/>
            </a:prstGeom>
          </p:spPr>
          <p:txBody>
            <a:bodyPr lIns="50800" tIns="50800" rIns="50800" bIns="50800" rtlCol="0" anchor="ctr"/>
            <a:lstStyle/>
            <a:p>
              <a:pPr algn="ctr">
                <a:lnSpc>
                  <a:spcPts val="2659"/>
                </a:lnSpc>
              </a:pPr>
              <a:endParaRPr/>
            </a:p>
          </p:txBody>
        </p:sp>
      </p:grpSp>
      <p:sp>
        <p:nvSpPr>
          <p:cNvPr id="24" name="TextBox 24"/>
          <p:cNvSpPr txBox="1"/>
          <p:nvPr/>
        </p:nvSpPr>
        <p:spPr>
          <a:xfrm>
            <a:off x="493200" y="136758"/>
            <a:ext cx="17301600" cy="1009653"/>
          </a:xfrm>
          <a:prstGeom prst="rect">
            <a:avLst/>
          </a:prstGeom>
        </p:spPr>
        <p:txBody>
          <a:bodyPr lIns="0" tIns="0" rIns="0" bIns="0" rtlCol="0" anchor="t">
            <a:spAutoFit/>
          </a:bodyPr>
          <a:lstStyle/>
          <a:p>
            <a:pPr algn="ctr">
              <a:lnSpc>
                <a:spcPts val="8399"/>
              </a:lnSpc>
            </a:pPr>
            <a:r>
              <a:rPr lang="en-US" sz="5999">
                <a:solidFill>
                  <a:srgbClr val="FFFFFF"/>
                </a:solidFill>
                <a:latin typeface="Canva Sans"/>
              </a:rPr>
              <a:t>REVENUE MARKET SHARE BY SEGMENTS 2022</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grpSp>
        <p:nvGrpSpPr>
          <p:cNvPr id="2" name="Group 2"/>
          <p:cNvGrpSpPr/>
          <p:nvPr/>
        </p:nvGrpSpPr>
        <p:grpSpPr>
          <a:xfrm>
            <a:off x="0" y="0"/>
            <a:ext cx="18288000" cy="1257300"/>
            <a:chExt cx="4816593" cy="331141"/>
          </a:xfrm>
        </p:grpSpPr>
        <p:sp>
          <p:nvSpPr>
            <p:cNvPr id="3" name="Freeform 3"/>
            <p:cNvSpPr/>
            <p:nvPr/>
          </p:nvSpPr>
          <p:spPr>
            <a:xfrm>
              <a:off x="0" y="0"/>
              <a:ext cx="4816592" cy="331141"/>
            </a:xfrm>
            <a:custGeom>
              <a:rect l="l" t="t" r="r" b="b"/>
              <a:pathLst>
                <a:path w="4816592" h="331141">
                  <a:moveTo>
                    <a:pt x="0" y="0"/>
                  </a:moveTo>
                  <a:lnTo>
                    <a:pt x="4816592" y="0"/>
                  </a:lnTo>
                  <a:lnTo>
                    <a:pt x="4816592" y="331141"/>
                  </a:lnTo>
                  <a:lnTo>
                    <a:pt x="0" y="331141"/>
                  </a:lnTo>
                  <a:close/>
                </a:path>
              </a:pathLst>
            </a:custGeom>
            <a:solidFill>
              <a:srgbClr val="000000">
                <a:alpha val="60000"/>
              </a:srgbClr>
            </a:solidFill>
          </p:spPr>
          <p:txBody>
            <a:bodyPr/>
            <a:lstStyle/>
            <a:p/>
          </p:txBody>
        </p:sp>
        <p:sp>
          <p:nvSpPr>
            <p:cNvPr id="4" name="TextBox 4"/>
            <p:cNvSpPr txBox="1"/>
            <p:nvPr/>
          </p:nvSpPr>
          <p:spPr>
            <a:xfrm>
              <a:off x="0" y="-38100"/>
              <a:ext cx="4816593" cy="369241"/>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0" y="1257300"/>
            <a:ext cx="12899571" cy="9029700"/>
          </a:xfrm>
          <a:custGeom>
            <a:rect l="l" t="t" r="r" b="b"/>
            <a:pathLst>
              <a:path w="12899571" h="9029700">
                <a:moveTo>
                  <a:pt x="0" y="0"/>
                </a:moveTo>
                <a:lnTo>
                  <a:pt x="12899571" y="0"/>
                </a:lnTo>
                <a:lnTo>
                  <a:pt x="12899571" y="9029700"/>
                </a:lnTo>
                <a:lnTo>
                  <a:pt x="0" y="90297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p:txBody>
      </p:sp>
      <p:sp>
        <p:nvSpPr>
          <p:cNvPr id="6" name="TextBox 6"/>
          <p:cNvSpPr txBox="1"/>
          <p:nvPr/>
        </p:nvSpPr>
        <p:spPr>
          <a:xfrm>
            <a:off x="135983" y="226694"/>
            <a:ext cx="18016034" cy="679451"/>
          </a:xfrm>
          <a:prstGeom prst="rect">
            <a:avLst/>
          </a:prstGeom>
        </p:spPr>
        <p:txBody>
          <a:bodyPr lIns="0" tIns="0" rIns="0" bIns="0" rtlCol="0" anchor="t">
            <a:spAutoFit/>
          </a:bodyPr>
          <a:lstStyle/>
          <a:p>
            <a:pPr algn="ctr">
              <a:lnSpc>
                <a:spcPts val="5599"/>
              </a:lnSpc>
              <a:spcBef>
                <a:spcPct val="0"/>
              </a:spcBef>
            </a:pPr>
            <a:r>
              <a:rPr lang="en-US" sz="3999" spc="127">
                <a:solidFill>
                  <a:srgbClr val="FFFFFF"/>
                </a:solidFill>
                <a:latin typeface="Canva Sans"/>
              </a:rPr>
              <a:t>Global Chocolate Bar Packaging Market Revenue share for 2022</a:t>
            </a:r>
          </a:p>
        </p:txBody>
      </p:sp>
      <p:sp>
        <p:nvSpPr>
          <p:cNvPr id="7" name="TextBox 7"/>
          <p:cNvSpPr txBox="1"/>
          <p:nvPr/>
        </p:nvSpPr>
        <p:spPr>
          <a:xfrm>
            <a:off x="10651850" y="5610225"/>
            <a:ext cx="6743462" cy="1524011"/>
          </a:xfrm>
          <a:prstGeom prst="rect">
            <a:avLst/>
          </a:prstGeom>
        </p:spPr>
        <p:txBody>
          <a:bodyPr lIns="0" tIns="0" rIns="0" bIns="0" rtlCol="0" anchor="t">
            <a:spAutoFit/>
          </a:bodyPr>
          <a:lstStyle/>
          <a:p>
            <a:pPr algn="ctr">
              <a:lnSpc>
                <a:spcPts val="12599"/>
              </a:lnSpc>
              <a:spcBef>
                <a:spcPct val="0"/>
              </a:spcBef>
            </a:pPr>
            <a:r>
              <a:rPr lang="en-US" sz="8999">
                <a:solidFill>
                  <a:srgbClr val="000000"/>
                </a:solidFill>
                <a:latin typeface="Montserrat"/>
              </a:rPr>
              <a:t>Asia Pacific </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27904" b="-48737"/>
            </a:stretch>
          </a:blipFill>
        </p:spPr>
        <p:txBody>
          <a:bodyPr/>
          <a:lstStyle/>
          <a:p/>
        </p:txBody>
      </p:sp>
      <p:grpSp>
        <p:nvGrpSpPr>
          <p:cNvPr id="3" name="Group 3"/>
          <p:cNvGrpSpPr/>
          <p:nvPr/>
        </p:nvGrpSpPr>
        <p:grpSpPr>
          <a:xfrm>
            <a:off x="5643818" y="1627563"/>
            <a:ext cx="8023683" cy="2957316"/>
            <a:chExt cx="6848186" cy="2524059"/>
          </a:xfrm>
        </p:grpSpPr>
        <p:sp>
          <p:nvSpPr>
            <p:cNvPr id="4" name="Freeform 4"/>
            <p:cNvSpPr/>
            <p:nvPr/>
          </p:nvSpPr>
          <p:spPr>
            <a:xfrm>
              <a:off x="0" y="0"/>
              <a:ext cx="6848187" cy="2524060"/>
            </a:xfrm>
            <a:custGeom>
              <a:rect l="l" t="t" r="r" b="b"/>
              <a:pathLst>
                <a:path w="6848187" h="2524060">
                  <a:moveTo>
                    <a:pt x="6723726" y="2524060"/>
                  </a:moveTo>
                  <a:lnTo>
                    <a:pt x="124460" y="2524060"/>
                  </a:lnTo>
                  <a:cubicBezTo>
                    <a:pt x="55880" y="2524060"/>
                    <a:pt x="0" y="2468180"/>
                    <a:pt x="0" y="2399599"/>
                  </a:cubicBezTo>
                  <a:lnTo>
                    <a:pt x="0" y="124460"/>
                  </a:lnTo>
                  <a:cubicBezTo>
                    <a:pt x="0" y="55880"/>
                    <a:pt x="55880" y="0"/>
                    <a:pt x="124460" y="0"/>
                  </a:cubicBezTo>
                  <a:lnTo>
                    <a:pt x="6723727" y="0"/>
                  </a:lnTo>
                  <a:cubicBezTo>
                    <a:pt x="6792306" y="0"/>
                    <a:pt x="6848187" y="55880"/>
                    <a:pt x="6848187" y="124460"/>
                  </a:cubicBezTo>
                  <a:lnTo>
                    <a:pt x="6848187" y="2399600"/>
                  </a:lnTo>
                  <a:cubicBezTo>
                    <a:pt x="6848187" y="2468180"/>
                    <a:pt x="6792306" y="2524060"/>
                    <a:pt x="6723727" y="2524060"/>
                  </a:cubicBezTo>
                  <a:close/>
                </a:path>
              </a:pathLst>
            </a:custGeom>
            <a:solidFill>
              <a:srgbClr val="1E3048"/>
            </a:solidFill>
          </p:spPr>
          <p:txBody>
            <a:bodyPr/>
            <a:lstStyle/>
            <a:p/>
          </p:txBody>
        </p:sp>
      </p:grpSp>
      <p:grpSp>
        <p:nvGrpSpPr>
          <p:cNvPr id="5" name="Group 5"/>
          <p:cNvGrpSpPr/>
          <p:nvPr/>
        </p:nvGrpSpPr>
        <p:grpSpPr>
          <a:xfrm>
            <a:off x="4895121" y="1457328"/>
            <a:ext cx="10218998" cy="3232664"/>
            <a:chExt cx="8721881" cy="2759068"/>
          </a:xfrm>
        </p:grpSpPr>
        <p:sp>
          <p:nvSpPr>
            <p:cNvPr id="6" name="Freeform 6"/>
            <p:cNvSpPr/>
            <p:nvPr/>
          </p:nvSpPr>
          <p:spPr>
            <a:xfrm>
              <a:off x="0" y="0"/>
              <a:ext cx="8721881" cy="2759068"/>
            </a:xfrm>
            <a:custGeom>
              <a:rect l="l" t="t" r="r" b="b"/>
              <a:pathLst>
                <a:path w="8721881" h="2759068">
                  <a:moveTo>
                    <a:pt x="8597421" y="2759068"/>
                  </a:moveTo>
                  <a:lnTo>
                    <a:pt x="124460" y="2759068"/>
                  </a:lnTo>
                  <a:cubicBezTo>
                    <a:pt x="55880" y="2759068"/>
                    <a:pt x="0" y="2703188"/>
                    <a:pt x="0" y="2634608"/>
                  </a:cubicBezTo>
                  <a:lnTo>
                    <a:pt x="0" y="124460"/>
                  </a:lnTo>
                  <a:cubicBezTo>
                    <a:pt x="0" y="55880"/>
                    <a:pt x="55880" y="0"/>
                    <a:pt x="124460" y="0"/>
                  </a:cubicBezTo>
                  <a:lnTo>
                    <a:pt x="8597421" y="0"/>
                  </a:lnTo>
                  <a:cubicBezTo>
                    <a:pt x="8666000" y="0"/>
                    <a:pt x="8721881" y="55880"/>
                    <a:pt x="8721881" y="124460"/>
                  </a:cubicBezTo>
                  <a:lnTo>
                    <a:pt x="8721881" y="2634608"/>
                  </a:lnTo>
                  <a:cubicBezTo>
                    <a:pt x="8721881" y="2703188"/>
                    <a:pt x="8666000" y="2759068"/>
                    <a:pt x="8597421" y="2759068"/>
                  </a:cubicBezTo>
                  <a:close/>
                </a:path>
              </a:pathLst>
            </a:custGeom>
            <a:solidFill>
              <a:srgbClr val="4B3025"/>
            </a:solidFill>
          </p:spPr>
          <p:txBody>
            <a:bodyPr/>
            <a:lstStyle/>
            <a:p/>
          </p:txBody>
        </p:sp>
      </p:grpSp>
      <p:grpSp>
        <p:nvGrpSpPr>
          <p:cNvPr id="7" name="Group 7"/>
          <p:cNvGrpSpPr/>
          <p:nvPr/>
        </p:nvGrpSpPr>
        <p:grpSpPr>
          <a:xfrm>
            <a:off x="3509388" y="2085103"/>
            <a:ext cx="2512531" cy="2042237"/>
            <a:chExt cx="2144437" cy="1743043"/>
          </a:xfrm>
        </p:grpSpPr>
        <p:sp>
          <p:nvSpPr>
            <p:cNvPr id="8" name="Freeform 8"/>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2A1614">
                <a:alpha val="89804"/>
              </a:srgbClr>
            </a:solidFill>
          </p:spPr>
          <p:txBody>
            <a:bodyPr/>
            <a:lstStyle/>
            <a:p/>
          </p:txBody>
        </p:sp>
      </p:grpSp>
      <p:grpSp>
        <p:nvGrpSpPr>
          <p:cNvPr id="9" name="Group 9"/>
          <p:cNvGrpSpPr>
            <a:grpSpLocks noChangeAspect="1"/>
          </p:cNvGrpSpPr>
          <p:nvPr/>
        </p:nvGrpSpPr>
        <p:grpSpPr>
          <a:xfrm rot="5400000">
            <a:off x="5902952" y="2810669"/>
            <a:ext cx="682569" cy="591105"/>
            <a:chExt cx="6350000" cy="5499100"/>
          </a:xfrm>
        </p:grpSpPr>
        <p:sp>
          <p:nvSpPr>
            <p:cNvPr id="10" name="Freeform 10"/>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2A1614">
                <a:alpha val="89804"/>
              </a:srgbClr>
            </a:solidFill>
          </p:spPr>
          <p:txBody>
            <a:bodyPr/>
            <a:lstStyle/>
            <a:p/>
          </p:txBody>
        </p:sp>
      </p:grpSp>
      <p:grpSp>
        <p:nvGrpSpPr>
          <p:cNvPr id="11" name="Group 11"/>
          <p:cNvGrpSpPr/>
          <p:nvPr/>
        </p:nvGrpSpPr>
        <p:grpSpPr>
          <a:xfrm>
            <a:off x="5643818" y="5182195"/>
            <a:ext cx="8023683" cy="2957316"/>
            <a:chExt cx="6848186" cy="2524059"/>
          </a:xfrm>
        </p:grpSpPr>
        <p:sp>
          <p:nvSpPr>
            <p:cNvPr id="12" name="Freeform 12"/>
            <p:cNvSpPr/>
            <p:nvPr/>
          </p:nvSpPr>
          <p:spPr>
            <a:xfrm>
              <a:off x="0" y="0"/>
              <a:ext cx="6848187" cy="2524060"/>
            </a:xfrm>
            <a:custGeom>
              <a:rect l="l" t="t" r="r" b="b"/>
              <a:pathLst>
                <a:path w="6848187" h="2524060">
                  <a:moveTo>
                    <a:pt x="6723726" y="2524060"/>
                  </a:moveTo>
                  <a:lnTo>
                    <a:pt x="124460" y="2524060"/>
                  </a:lnTo>
                  <a:cubicBezTo>
                    <a:pt x="55880" y="2524060"/>
                    <a:pt x="0" y="2468180"/>
                    <a:pt x="0" y="2399599"/>
                  </a:cubicBezTo>
                  <a:lnTo>
                    <a:pt x="0" y="124460"/>
                  </a:lnTo>
                  <a:cubicBezTo>
                    <a:pt x="0" y="55880"/>
                    <a:pt x="55880" y="0"/>
                    <a:pt x="124460" y="0"/>
                  </a:cubicBezTo>
                  <a:lnTo>
                    <a:pt x="6723727" y="0"/>
                  </a:lnTo>
                  <a:cubicBezTo>
                    <a:pt x="6792306" y="0"/>
                    <a:pt x="6848187" y="55880"/>
                    <a:pt x="6848187" y="124460"/>
                  </a:cubicBezTo>
                  <a:lnTo>
                    <a:pt x="6848187" y="2399600"/>
                  </a:lnTo>
                  <a:cubicBezTo>
                    <a:pt x="6848187" y="2468180"/>
                    <a:pt x="6792306" y="2524060"/>
                    <a:pt x="6723727" y="2524060"/>
                  </a:cubicBezTo>
                  <a:close/>
                </a:path>
              </a:pathLst>
            </a:custGeom>
            <a:solidFill>
              <a:srgbClr val="1E3048"/>
            </a:solidFill>
          </p:spPr>
          <p:txBody>
            <a:bodyPr/>
            <a:lstStyle/>
            <a:p/>
          </p:txBody>
        </p:sp>
      </p:grpSp>
      <p:grpSp>
        <p:nvGrpSpPr>
          <p:cNvPr id="13" name="Group 13"/>
          <p:cNvGrpSpPr/>
          <p:nvPr/>
        </p:nvGrpSpPr>
        <p:grpSpPr>
          <a:xfrm>
            <a:off x="4895121" y="5011959"/>
            <a:ext cx="10218998" cy="3232664"/>
            <a:chExt cx="8721881" cy="2759068"/>
          </a:xfrm>
        </p:grpSpPr>
        <p:sp>
          <p:nvSpPr>
            <p:cNvPr id="14" name="Freeform 14"/>
            <p:cNvSpPr/>
            <p:nvPr/>
          </p:nvSpPr>
          <p:spPr>
            <a:xfrm>
              <a:off x="0" y="0"/>
              <a:ext cx="8721881" cy="2759068"/>
            </a:xfrm>
            <a:custGeom>
              <a:rect l="l" t="t" r="r" b="b"/>
              <a:pathLst>
                <a:path w="8721881" h="2759068">
                  <a:moveTo>
                    <a:pt x="8597421" y="2759068"/>
                  </a:moveTo>
                  <a:lnTo>
                    <a:pt x="124460" y="2759068"/>
                  </a:lnTo>
                  <a:cubicBezTo>
                    <a:pt x="55880" y="2759068"/>
                    <a:pt x="0" y="2703188"/>
                    <a:pt x="0" y="2634608"/>
                  </a:cubicBezTo>
                  <a:lnTo>
                    <a:pt x="0" y="124460"/>
                  </a:lnTo>
                  <a:cubicBezTo>
                    <a:pt x="0" y="55880"/>
                    <a:pt x="55880" y="0"/>
                    <a:pt x="124460" y="0"/>
                  </a:cubicBezTo>
                  <a:lnTo>
                    <a:pt x="8597421" y="0"/>
                  </a:lnTo>
                  <a:cubicBezTo>
                    <a:pt x="8666000" y="0"/>
                    <a:pt x="8721881" y="55880"/>
                    <a:pt x="8721881" y="124460"/>
                  </a:cubicBezTo>
                  <a:lnTo>
                    <a:pt x="8721881" y="2634608"/>
                  </a:lnTo>
                  <a:cubicBezTo>
                    <a:pt x="8721881" y="2703188"/>
                    <a:pt x="8666000" y="2759068"/>
                    <a:pt x="8597421" y="2759068"/>
                  </a:cubicBezTo>
                  <a:close/>
                </a:path>
              </a:pathLst>
            </a:custGeom>
            <a:solidFill>
              <a:srgbClr val="2A1614">
                <a:alpha val="89804"/>
              </a:srgbClr>
            </a:solidFill>
          </p:spPr>
          <p:txBody>
            <a:bodyPr/>
            <a:lstStyle/>
            <a:p/>
          </p:txBody>
        </p:sp>
      </p:grpSp>
      <p:grpSp>
        <p:nvGrpSpPr>
          <p:cNvPr id="15" name="Group 15"/>
          <p:cNvGrpSpPr/>
          <p:nvPr/>
        </p:nvGrpSpPr>
        <p:grpSpPr>
          <a:xfrm>
            <a:off x="3509388" y="5639734"/>
            <a:ext cx="2512531" cy="2042237"/>
            <a:chExt cx="2144437" cy="1743043"/>
          </a:xfrm>
        </p:grpSpPr>
        <p:sp>
          <p:nvSpPr>
            <p:cNvPr id="16" name="Freeform 16"/>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4B3025">
                <a:alpha val="89804"/>
              </a:srgbClr>
            </a:solidFill>
          </p:spPr>
          <p:txBody>
            <a:bodyPr/>
            <a:lstStyle/>
            <a:p/>
          </p:txBody>
        </p:sp>
      </p:grpSp>
      <p:grpSp>
        <p:nvGrpSpPr>
          <p:cNvPr id="17" name="Group 17"/>
          <p:cNvGrpSpPr>
            <a:grpSpLocks noChangeAspect="1"/>
          </p:cNvGrpSpPr>
          <p:nvPr/>
        </p:nvGrpSpPr>
        <p:grpSpPr>
          <a:xfrm rot="5400000">
            <a:off x="5902952" y="6365300"/>
            <a:ext cx="682569" cy="591105"/>
            <a:chExt cx="6350000" cy="5499100"/>
          </a:xfrm>
        </p:grpSpPr>
        <p:sp>
          <p:nvSpPr>
            <p:cNvPr id="18" name="Freeform 18"/>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4B3025">
                <a:alpha val="89804"/>
              </a:srgbClr>
            </a:solidFill>
          </p:spPr>
          <p:txBody>
            <a:bodyPr/>
            <a:lstStyle/>
            <a:p/>
          </p:txBody>
        </p:sp>
      </p:grpSp>
      <p:sp>
        <p:nvSpPr>
          <p:cNvPr id="19" name="TextBox 19"/>
          <p:cNvSpPr txBox="1"/>
          <p:nvPr/>
        </p:nvSpPr>
        <p:spPr>
          <a:xfrm>
            <a:off x="3695087" y="2722744"/>
            <a:ext cx="2253597" cy="525851"/>
          </a:xfrm>
          <a:prstGeom prst="rect">
            <a:avLst/>
          </a:prstGeom>
        </p:spPr>
        <p:txBody>
          <a:bodyPr lIns="0" tIns="0" rIns="0" bIns="0" rtlCol="0" anchor="t">
            <a:spAutoFit/>
          </a:bodyPr>
          <a:lstStyle/>
          <a:p>
            <a:pPr algn="ctr">
              <a:lnSpc>
                <a:spcPts val="4377"/>
              </a:lnSpc>
              <a:spcBef>
                <a:spcPct val="0"/>
              </a:spcBef>
            </a:pPr>
            <a:r>
              <a:rPr lang="en-US" sz="3126" spc="100">
                <a:solidFill>
                  <a:srgbClr val="FFFFFF"/>
                </a:solidFill>
                <a:latin typeface="Garet Bold"/>
              </a:rPr>
              <a:t>Drivers</a:t>
            </a:r>
          </a:p>
        </p:txBody>
      </p:sp>
      <p:sp>
        <p:nvSpPr>
          <p:cNvPr id="20" name="TextBox 20"/>
          <p:cNvSpPr txBox="1"/>
          <p:nvPr/>
        </p:nvSpPr>
        <p:spPr>
          <a:xfrm>
            <a:off x="6710024" y="2132728"/>
            <a:ext cx="7862812" cy="1809750"/>
          </a:xfrm>
          <a:prstGeom prst="rect">
            <a:avLst/>
          </a:prstGeom>
        </p:spPr>
        <p:txBody>
          <a:bodyPr lIns="0" tIns="0" rIns="0" bIns="0" rtlCol="0" anchor="t">
            <a:spAutoFit/>
          </a:bodyPr>
          <a:lstStyle/>
          <a:p>
            <a:pPr>
              <a:lnSpc>
                <a:spcPts val="4724"/>
              </a:lnSpc>
            </a:pPr>
            <a:r>
              <a:rPr lang="en-US" sz="4499" spc="143">
                <a:solidFill>
                  <a:srgbClr val="FFFFFF">
                    <a:alpha val="89804"/>
                  </a:srgbClr>
                </a:solidFill>
                <a:latin typeface="Barlow"/>
              </a:rPr>
              <a:t>Issues for the Environment and Long-Term Sustainability to Propel Market Growth</a:t>
            </a:r>
          </a:p>
        </p:txBody>
      </p:sp>
      <p:sp>
        <p:nvSpPr>
          <p:cNvPr id="21" name="TextBox 21"/>
          <p:cNvSpPr txBox="1"/>
          <p:nvPr/>
        </p:nvSpPr>
        <p:spPr>
          <a:xfrm>
            <a:off x="3620547" y="6336791"/>
            <a:ext cx="2549149" cy="525851"/>
          </a:xfrm>
          <a:prstGeom prst="rect">
            <a:avLst/>
          </a:prstGeom>
        </p:spPr>
        <p:txBody>
          <a:bodyPr lIns="0" tIns="0" rIns="0" bIns="0" rtlCol="0" anchor="t">
            <a:spAutoFit/>
          </a:bodyPr>
          <a:lstStyle/>
          <a:p>
            <a:pPr algn="ctr">
              <a:lnSpc>
                <a:spcPts val="4377"/>
              </a:lnSpc>
              <a:spcBef>
                <a:spcPct val="0"/>
              </a:spcBef>
            </a:pPr>
            <a:r>
              <a:rPr lang="en-US" sz="3126" spc="100">
                <a:solidFill>
                  <a:srgbClr val="FFFFFF"/>
                </a:solidFill>
                <a:latin typeface="Garet Bold"/>
              </a:rPr>
              <a:t>Restraints</a:t>
            </a:r>
          </a:p>
        </p:txBody>
      </p:sp>
      <p:sp>
        <p:nvSpPr>
          <p:cNvPr id="22" name="TextBox 22"/>
          <p:cNvSpPr txBox="1"/>
          <p:nvPr/>
        </p:nvSpPr>
        <p:spPr>
          <a:xfrm>
            <a:off x="6710024" y="6042504"/>
            <a:ext cx="8237861" cy="1219200"/>
          </a:xfrm>
          <a:prstGeom prst="rect">
            <a:avLst/>
          </a:prstGeom>
        </p:spPr>
        <p:txBody>
          <a:bodyPr lIns="0" tIns="0" rIns="0" bIns="0" rtlCol="0" anchor="t">
            <a:spAutoFit/>
          </a:bodyPr>
          <a:lstStyle/>
          <a:p>
            <a:pPr>
              <a:lnSpc>
                <a:spcPts val="4724"/>
              </a:lnSpc>
            </a:pPr>
            <a:r>
              <a:rPr lang="en-US" sz="4499" spc="143">
                <a:solidFill>
                  <a:srgbClr val="FFFFFF">
                    <a:alpha val="89804"/>
                  </a:srgbClr>
                </a:solidFill>
                <a:latin typeface="Barlow"/>
              </a:rPr>
              <a:t>Difficulty with Recycling to Restrict Market Growth</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7175" b="-11342"/>
            </a:stretch>
          </a:blipFill>
        </p:spPr>
        <p:txBody>
          <a:bodyPr/>
          <a:lstStyle/>
          <a:p/>
        </p:txBody>
      </p:sp>
      <p:sp>
        <p:nvSpPr>
          <p:cNvPr id="3" name="Freeform 3"/>
          <p:cNvSpPr/>
          <p:nvPr/>
        </p:nvSpPr>
        <p:spPr>
          <a:xfrm>
            <a:off x="13145426" y="5545338"/>
            <a:ext cx="2321474" cy="2488910"/>
          </a:xfrm>
          <a:custGeom>
            <a:rect l="l" t="t" r="r" b="b"/>
            <a:pathLst>
              <a:path w="2321474" h="2488910">
                <a:moveTo>
                  <a:pt x="0" y="0"/>
                </a:moveTo>
                <a:lnTo>
                  <a:pt x="2321474" y="0"/>
                </a:lnTo>
                <a:lnTo>
                  <a:pt x="2321474" y="2488910"/>
                </a:lnTo>
                <a:lnTo>
                  <a:pt x="0" y="248891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p:txBody>
      </p:sp>
      <p:sp>
        <p:nvSpPr>
          <p:cNvPr id="4" name="TextBox 4"/>
          <p:cNvSpPr txBox="1"/>
          <p:nvPr/>
        </p:nvSpPr>
        <p:spPr>
          <a:xfrm>
            <a:off x="4083301" y="382665"/>
            <a:ext cx="10121399" cy="832485"/>
          </a:xfrm>
          <a:prstGeom prst="rect">
            <a:avLst/>
          </a:prstGeom>
        </p:spPr>
        <p:txBody>
          <a:bodyPr lIns="0" tIns="0" rIns="0" bIns="0" rtlCol="0" anchor="t">
            <a:spAutoFit/>
          </a:bodyPr>
          <a:lstStyle/>
          <a:p>
            <a:pPr algn="ctr">
              <a:lnSpc>
                <a:spcPts val="6420"/>
              </a:lnSpc>
            </a:pPr>
            <a:r>
              <a:rPr lang="en-US" sz="6000">
                <a:solidFill>
                  <a:srgbClr val="000000"/>
                </a:solidFill>
                <a:latin typeface="Canva Sans"/>
              </a:rPr>
              <a:t>AUTHOR'S PERSPECTIVE</a:t>
            </a:r>
          </a:p>
        </p:txBody>
      </p:sp>
      <p:sp>
        <p:nvSpPr>
          <p:cNvPr id="5" name="TextBox 5"/>
          <p:cNvSpPr txBox="1"/>
          <p:nvPr/>
        </p:nvSpPr>
        <p:spPr>
          <a:xfrm>
            <a:off x="160735" y="1756888"/>
            <a:ext cx="11751429" cy="8203565"/>
          </a:xfrm>
          <a:prstGeom prst="rect">
            <a:avLst/>
          </a:prstGeom>
        </p:spPr>
        <p:txBody>
          <a:bodyPr lIns="0" tIns="0" rIns="0" bIns="0" rtlCol="0" anchor="t">
            <a:spAutoFit/>
          </a:bodyPr>
          <a:lstStyle/>
          <a:p>
            <a:pPr marL="626114" lvl="1" indent="-313057">
              <a:lnSpc>
                <a:spcPts val="4060"/>
              </a:lnSpc>
              <a:buFont typeface="Arial"/>
              <a:buChar char="•"/>
            </a:pPr>
            <a:r>
              <a:rPr lang="en-US" sz="2900">
                <a:solidFill>
                  <a:srgbClr val="000000"/>
                </a:solidFill>
                <a:latin typeface="Montserrat"/>
              </a:rPr>
              <a:t>The Global Chocolate Bar Packaging Market is witnessing significant growth in the near future.</a:t>
            </a:r>
          </a:p>
          <a:p>
            <a:pPr marL="626114" lvl="1" indent="-313057">
              <a:lnSpc>
                <a:spcPts val="4060"/>
              </a:lnSpc>
              <a:buFont typeface="Arial"/>
              <a:buChar char="•"/>
            </a:pPr>
            <a:r>
              <a:rPr lang="en-US" sz="2900">
                <a:solidFill>
                  <a:srgbClr val="000000"/>
                </a:solidFill>
                <a:latin typeface="Montserrat"/>
              </a:rPr>
              <a:t>Flexible packaging is the fastest-growing category over the forecast period because even chocolate bars with non-standard dimensions or forms can be safely packaged in flexible containers. Its versatility makes it ideal for packaging various chocolate bar items.</a:t>
            </a:r>
          </a:p>
          <a:p>
            <a:pPr marL="626114" lvl="1" indent="-313057">
              <a:lnSpc>
                <a:spcPts val="4060"/>
              </a:lnSpc>
              <a:buFont typeface="Arial"/>
              <a:buChar char="•"/>
            </a:pPr>
            <a:r>
              <a:rPr lang="en-US" sz="2900">
                <a:solidFill>
                  <a:srgbClr val="000000"/>
                </a:solidFill>
                <a:latin typeface="Montserrat"/>
              </a:rPr>
              <a:t>The food packaging industry is the fastest-growing category over the forecast period, as the food packaging industry is always coming up with new and inventive ways to package food, so your chocolate bars will stay fresh and taste great, contributing to the market's overall growth.</a:t>
            </a:r>
          </a:p>
          <a:p>
            <a:pPr marL="626114" lvl="1" indent="-313057">
              <a:lnSpc>
                <a:spcPts val="4060"/>
              </a:lnSpc>
              <a:buFont typeface="Arial"/>
              <a:buChar char="•"/>
            </a:pPr>
            <a:r>
              <a:rPr lang="en-US" sz="2900">
                <a:solidFill>
                  <a:srgbClr val="000000"/>
                </a:solidFill>
                <a:latin typeface="Montserrat"/>
              </a:rPr>
              <a:t>Metal is the fastest-growing category over the forecast period, as metal packaging provides a strong barrier that prevents dust, microbes, and pollutants from penetrating chocolate bars. </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b="-4888"/>
            </a:stretch>
          </a:blipFill>
        </p:spPr>
        <p:txBody>
          <a:bodyPr/>
          <a:lstStyle/>
          <a:p/>
        </p:txBody>
      </p:sp>
      <p:sp>
        <p:nvSpPr>
          <p:cNvPr id="3" name="Freeform 3"/>
          <p:cNvSpPr/>
          <p:nvPr/>
        </p:nvSpPr>
        <p:spPr>
          <a:xfrm>
            <a:off x="1674384" y="2399138"/>
            <a:ext cx="5013750" cy="1563163"/>
          </a:xfrm>
          <a:custGeom>
            <a:rect l="l" t="t" r="r" b="b"/>
            <a:pathLst>
              <a:path w="5013750" h="1563163">
                <a:moveTo>
                  <a:pt x="0" y="0"/>
                </a:moveTo>
                <a:lnTo>
                  <a:pt x="5013750" y="0"/>
                </a:lnTo>
                <a:lnTo>
                  <a:pt x="5013750" y="1563163"/>
                </a:lnTo>
                <a:lnTo>
                  <a:pt x="0" y="1563163"/>
                </a:lnTo>
                <a:lnTo>
                  <a:pt x="0" y="0"/>
                </a:lnTo>
                <a:close/>
              </a:path>
            </a:pathLst>
          </a:custGeom>
          <a:blipFill>
            <a:blip r:embed="rId3"/>
            <a:stretch>
              <a:fillRect l="-12761" t="-63746" r="-12761" b="-61042"/>
            </a:stretch>
          </a:blipFill>
        </p:spPr>
        <p:txBody>
          <a:bodyPr/>
          <a:lstStyle/>
          <a:p/>
        </p:txBody>
      </p:sp>
      <p:sp>
        <p:nvSpPr>
          <p:cNvPr id="4" name="Freeform 4"/>
          <p:cNvSpPr/>
          <p:nvPr/>
        </p:nvSpPr>
        <p:spPr>
          <a:xfrm>
            <a:off x="6928514" y="1999750"/>
            <a:ext cx="4430972" cy="1962551"/>
          </a:xfrm>
          <a:custGeom>
            <a:rect l="l" t="t" r="r" b="b"/>
            <a:pathLst>
              <a:path w="4430972" h="1962550">
                <a:moveTo>
                  <a:pt x="0" y="0"/>
                </a:moveTo>
                <a:lnTo>
                  <a:pt x="4430972" y="0"/>
                </a:lnTo>
                <a:lnTo>
                  <a:pt x="4430972" y="1962551"/>
                </a:lnTo>
                <a:lnTo>
                  <a:pt x="0" y="1962551"/>
                </a:lnTo>
                <a:lnTo>
                  <a:pt x="0" y="0"/>
                </a:lnTo>
                <a:close/>
              </a:path>
            </a:pathLst>
          </a:custGeom>
          <a:blipFill>
            <a:blip r:embed="rId4"/>
            <a:stretch>
              <a:fillRect/>
            </a:stretch>
          </a:blipFill>
        </p:spPr>
        <p:txBody>
          <a:bodyPr/>
          <a:lstStyle/>
          <a:p/>
        </p:txBody>
      </p:sp>
      <p:sp>
        <p:nvSpPr>
          <p:cNvPr id="5" name="Freeform 5"/>
          <p:cNvSpPr/>
          <p:nvPr/>
        </p:nvSpPr>
        <p:spPr>
          <a:xfrm>
            <a:off x="11802994" y="2399138"/>
            <a:ext cx="4686730" cy="1347331"/>
          </a:xfrm>
          <a:custGeom>
            <a:rect l="l" t="t" r="r" b="b"/>
            <a:pathLst>
              <a:path w="4686730" h="1347331">
                <a:moveTo>
                  <a:pt x="0" y="0"/>
                </a:moveTo>
                <a:lnTo>
                  <a:pt x="4686730" y="0"/>
                </a:lnTo>
                <a:lnTo>
                  <a:pt x="4686730" y="1347331"/>
                </a:lnTo>
                <a:lnTo>
                  <a:pt x="0" y="1347331"/>
                </a:lnTo>
                <a:lnTo>
                  <a:pt x="0" y="0"/>
                </a:lnTo>
                <a:close/>
              </a:path>
            </a:pathLst>
          </a:custGeom>
          <a:blipFill>
            <a:blip r:embed="rId5"/>
            <a:stretch>
              <a:fillRect/>
            </a:stretch>
          </a:blipFill>
        </p:spPr>
        <p:txBody>
          <a:bodyPr/>
          <a:lstStyle/>
          <a:p/>
        </p:txBody>
      </p:sp>
      <p:sp>
        <p:nvSpPr>
          <p:cNvPr id="6" name="Freeform 6"/>
          <p:cNvSpPr/>
          <p:nvPr/>
        </p:nvSpPr>
        <p:spPr>
          <a:xfrm>
            <a:off x="1674384" y="4215306"/>
            <a:ext cx="5341057" cy="1323126"/>
          </a:xfrm>
          <a:custGeom>
            <a:rect l="l" t="t" r="r" b="b"/>
            <a:pathLst>
              <a:path w="5341057" h="1323126">
                <a:moveTo>
                  <a:pt x="0" y="0"/>
                </a:moveTo>
                <a:lnTo>
                  <a:pt x="5341058" y="0"/>
                </a:lnTo>
                <a:lnTo>
                  <a:pt x="5341058" y="1323125"/>
                </a:lnTo>
                <a:lnTo>
                  <a:pt x="0" y="1323125"/>
                </a:lnTo>
                <a:lnTo>
                  <a:pt x="0" y="0"/>
                </a:lnTo>
                <a:close/>
              </a:path>
            </a:pathLst>
          </a:custGeom>
          <a:blipFill>
            <a:blip r:embed="rId6"/>
            <a:stretch>
              <a:fillRect t="-2752" b="-1834"/>
            </a:stretch>
          </a:blipFill>
        </p:spPr>
        <p:txBody>
          <a:bodyPr/>
          <a:lstStyle/>
          <a:p/>
        </p:txBody>
      </p:sp>
      <p:sp>
        <p:nvSpPr>
          <p:cNvPr id="7" name="Freeform 7"/>
          <p:cNvSpPr/>
          <p:nvPr/>
        </p:nvSpPr>
        <p:spPr>
          <a:xfrm>
            <a:off x="7423074" y="4426979"/>
            <a:ext cx="3763322" cy="1433043"/>
          </a:xfrm>
          <a:custGeom>
            <a:rect l="l" t="t" r="r" b="b"/>
            <a:pathLst>
              <a:path w="3763322" h="1433043">
                <a:moveTo>
                  <a:pt x="0" y="0"/>
                </a:moveTo>
                <a:lnTo>
                  <a:pt x="3763323" y="0"/>
                </a:lnTo>
                <a:lnTo>
                  <a:pt x="3763323" y="1433042"/>
                </a:lnTo>
                <a:lnTo>
                  <a:pt x="0" y="1433042"/>
                </a:lnTo>
                <a:lnTo>
                  <a:pt x="0" y="0"/>
                </a:lnTo>
                <a:close/>
              </a:path>
            </a:pathLst>
          </a:custGeom>
          <a:blipFill>
            <a:blip r:embed="rId7"/>
            <a:stretch>
              <a:fillRect r="-1095"/>
            </a:stretch>
          </a:blipFill>
        </p:spPr>
        <p:txBody>
          <a:bodyPr/>
          <a:lstStyle/>
          <a:p/>
        </p:txBody>
      </p:sp>
      <p:sp>
        <p:nvSpPr>
          <p:cNvPr id="8" name="Freeform 8"/>
          <p:cNvSpPr/>
          <p:nvPr/>
        </p:nvSpPr>
        <p:spPr>
          <a:xfrm>
            <a:off x="12143569" y="4440668"/>
            <a:ext cx="4771001" cy="1207680"/>
          </a:xfrm>
          <a:custGeom>
            <a:rect l="l" t="t" r="r" b="b"/>
            <a:pathLst>
              <a:path w="4771001" h="1207680">
                <a:moveTo>
                  <a:pt x="0" y="0"/>
                </a:moveTo>
                <a:lnTo>
                  <a:pt x="4771002" y="0"/>
                </a:lnTo>
                <a:lnTo>
                  <a:pt x="4771002" y="1207680"/>
                </a:lnTo>
                <a:lnTo>
                  <a:pt x="0" y="1207680"/>
                </a:lnTo>
                <a:lnTo>
                  <a:pt x="0" y="0"/>
                </a:lnTo>
                <a:close/>
              </a:path>
            </a:pathLst>
          </a:custGeom>
          <a:blipFill>
            <a:blip r:embed="rId8"/>
            <a:stretch>
              <a:fillRect t="-35164" r="-139" b="-52197"/>
            </a:stretch>
          </a:blipFill>
        </p:spPr>
        <p:txBody>
          <a:bodyPr/>
          <a:lstStyle/>
          <a:p/>
        </p:txBody>
      </p:sp>
      <p:sp>
        <p:nvSpPr>
          <p:cNvPr id="9" name="Freeform 9"/>
          <p:cNvSpPr/>
          <p:nvPr/>
        </p:nvSpPr>
        <p:spPr>
          <a:xfrm>
            <a:off x="2546523" y="6047427"/>
            <a:ext cx="2879601" cy="2508518"/>
          </a:xfrm>
          <a:custGeom>
            <a:rect l="l" t="t" r="r" b="b"/>
            <a:pathLst>
              <a:path w="2879601" h="2508518">
                <a:moveTo>
                  <a:pt x="0" y="0"/>
                </a:moveTo>
                <a:lnTo>
                  <a:pt x="2879601" y="0"/>
                </a:lnTo>
                <a:lnTo>
                  <a:pt x="2879601" y="2508518"/>
                </a:lnTo>
                <a:lnTo>
                  <a:pt x="0" y="2508518"/>
                </a:lnTo>
                <a:lnTo>
                  <a:pt x="0" y="0"/>
                </a:lnTo>
                <a:close/>
              </a:path>
            </a:pathLst>
          </a:custGeom>
          <a:blipFill>
            <a:blip r:embed="rId9"/>
            <a:stretch>
              <a:fillRect l="-27577" t="-21597" r="-27061" b="-25147"/>
            </a:stretch>
          </a:blipFill>
        </p:spPr>
        <p:txBody>
          <a:bodyPr/>
          <a:lstStyle/>
          <a:p/>
        </p:txBody>
      </p:sp>
      <p:sp>
        <p:nvSpPr>
          <p:cNvPr id="10" name="TextBox 10"/>
          <p:cNvSpPr txBox="1"/>
          <p:nvPr/>
        </p:nvSpPr>
        <p:spPr>
          <a:xfrm>
            <a:off x="5238599" y="380238"/>
            <a:ext cx="7810802" cy="857250"/>
          </a:xfrm>
          <a:prstGeom prst="rect">
            <a:avLst/>
          </a:prstGeom>
        </p:spPr>
        <p:txBody>
          <a:bodyPr lIns="0" tIns="0" rIns="0" bIns="0" rtlCol="0" anchor="t">
            <a:spAutoFit/>
          </a:bodyPr>
          <a:lstStyle/>
          <a:p>
            <a:pPr algn="ctr">
              <a:lnSpc>
                <a:spcPts val="6299"/>
              </a:lnSpc>
            </a:pPr>
            <a:r>
              <a:rPr lang="en-US" sz="6999">
                <a:solidFill>
                  <a:srgbClr val="000000"/>
                </a:solidFill>
                <a:latin typeface="Canva Sans"/>
              </a:rPr>
              <a:t>KEY PLAYERS</a:t>
            </a:r>
          </a:p>
        </p:txBody>
      </p:sp>
      <p:sp>
        <p:nvSpPr>
          <p:cNvPr id="11" name="Freeform 11"/>
          <p:cNvSpPr/>
          <p:nvPr/>
        </p:nvSpPr>
        <p:spPr>
          <a:xfrm>
            <a:off x="5862375" y="6748258"/>
            <a:ext cx="5079522" cy="1106855"/>
          </a:xfrm>
          <a:custGeom>
            <a:rect l="l" t="t" r="r" b="b"/>
            <a:pathLst>
              <a:path w="5079522" h="1106855">
                <a:moveTo>
                  <a:pt x="0" y="0"/>
                </a:moveTo>
                <a:lnTo>
                  <a:pt x="5079521" y="0"/>
                </a:lnTo>
                <a:lnTo>
                  <a:pt x="5079521" y="1106855"/>
                </a:lnTo>
                <a:lnTo>
                  <a:pt x="0" y="1106855"/>
                </a:lnTo>
                <a:lnTo>
                  <a:pt x="0" y="0"/>
                </a:lnTo>
                <a:close/>
              </a:path>
            </a:pathLst>
          </a:custGeom>
          <a:blipFill>
            <a:blip r:embed="rId10"/>
            <a:stretch>
              <a:fillRect l="-675" t="-71317" r="-675" b="-71705"/>
            </a:stretch>
          </a:blipFill>
        </p:spPr>
        <p:txBody>
          <a:bodyPr/>
          <a:lstStyle/>
          <a:p/>
        </p:txBody>
      </p:sp>
      <p:sp>
        <p:nvSpPr>
          <p:cNvPr id="12" name="Freeform 12"/>
          <p:cNvSpPr/>
          <p:nvPr/>
        </p:nvSpPr>
        <p:spPr>
          <a:xfrm>
            <a:off x="11359486" y="6917414"/>
            <a:ext cx="5536423" cy="768543"/>
          </a:xfrm>
          <a:custGeom>
            <a:rect l="l" t="t" r="r" b="b"/>
            <a:pathLst>
              <a:path w="5536423" h="768543">
                <a:moveTo>
                  <a:pt x="0" y="0"/>
                </a:moveTo>
                <a:lnTo>
                  <a:pt x="5536423" y="0"/>
                </a:lnTo>
                <a:lnTo>
                  <a:pt x="5536423" y="768543"/>
                </a:lnTo>
                <a:lnTo>
                  <a:pt x="0" y="768543"/>
                </a:lnTo>
                <a:lnTo>
                  <a:pt x="0" y="0"/>
                </a:lnTo>
                <a:close/>
              </a:path>
            </a:pathLst>
          </a:custGeom>
          <a:blipFill>
            <a:blip r:embed="rId11"/>
            <a:stretch>
              <a:fillRect l="-2631" t="-163033" r="-2631" b="-163507"/>
            </a:stretch>
          </a:blipFill>
        </p:spPr>
        <p:txBody>
          <a:bodyPr/>
          <a:lstStyle/>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9158" r="-9158"/>
            </a:stretch>
          </a:blipFill>
        </p:spPr>
        <p:txBody>
          <a:bodyPr/>
          <a:lstStyle/>
          <a:p/>
        </p:txBody>
      </p:sp>
      <p:sp>
        <p:nvSpPr>
          <p:cNvPr id="3" name="TextBox 3"/>
          <p:cNvSpPr txBox="1"/>
          <p:nvPr/>
        </p:nvSpPr>
        <p:spPr>
          <a:xfrm>
            <a:off x="5114868" y="652096"/>
            <a:ext cx="7777133" cy="444284"/>
          </a:xfrm>
          <a:prstGeom prst="rect">
            <a:avLst/>
          </a:prstGeom>
        </p:spPr>
        <p:txBody>
          <a:bodyPr lIns="0" tIns="0" rIns="0" bIns="0" rtlCol="0" anchor="t">
            <a:spAutoFit/>
          </a:bodyPr>
          <a:lstStyle/>
          <a:p>
            <a:pPr algn="ctr">
              <a:lnSpc>
                <a:spcPts val="3259"/>
              </a:lnSpc>
            </a:pPr>
            <a:r>
              <a:rPr lang="en-US" sz="3431">
                <a:solidFill>
                  <a:srgbClr val="000000"/>
                </a:solidFill>
                <a:latin typeface="Georgia Pro Bold"/>
              </a:rPr>
              <a:t>For Full Report</a:t>
            </a:r>
          </a:p>
        </p:txBody>
      </p:sp>
      <p:sp>
        <p:nvSpPr>
          <p:cNvPr id="4" name="TextBox 4"/>
          <p:cNvSpPr txBox="1"/>
          <p:nvPr/>
        </p:nvSpPr>
        <p:spPr>
          <a:xfrm>
            <a:off x="3871407" y="804909"/>
            <a:ext cx="10545186" cy="1540037"/>
          </a:xfrm>
          <a:prstGeom prst="rect">
            <a:avLst/>
          </a:prstGeom>
        </p:spPr>
        <p:txBody>
          <a:bodyPr lIns="0" tIns="0" rIns="0" bIns="0" rtlCol="0" anchor="t">
            <a:spAutoFit/>
          </a:bodyPr>
          <a:lstStyle/>
          <a:p>
            <a:pPr algn="ctr">
              <a:lnSpc>
                <a:spcPts val="12631"/>
              </a:lnSpc>
            </a:pPr>
            <a:r>
              <a:rPr lang="en-US" sz="9022">
                <a:solidFill>
                  <a:srgbClr val="000000"/>
                </a:solidFill>
                <a:latin typeface="Canva Sans Bold"/>
              </a:rPr>
              <a:t>Contact us</a:t>
            </a:r>
          </a:p>
        </p:txBody>
      </p:sp>
      <p:sp>
        <p:nvSpPr>
          <p:cNvPr id="5" name="Freeform 5"/>
          <p:cNvSpPr/>
          <p:nvPr/>
        </p:nvSpPr>
        <p:spPr>
          <a:xfrm>
            <a:off x="7141474" y="2187591"/>
            <a:ext cx="3723920" cy="2367870"/>
          </a:xfrm>
          <a:custGeom>
            <a:rect l="l" t="t" r="r" b="b"/>
            <a:pathLst>
              <a:path w="3723920" h="2367870">
                <a:moveTo>
                  <a:pt x="0" y="0"/>
                </a:moveTo>
                <a:lnTo>
                  <a:pt x="3723920" y="0"/>
                </a:lnTo>
                <a:lnTo>
                  <a:pt x="3723920" y="2367871"/>
                </a:lnTo>
                <a:lnTo>
                  <a:pt x="0" y="2367871"/>
                </a:lnTo>
                <a:lnTo>
                  <a:pt x="0" y="0"/>
                </a:lnTo>
                <a:close/>
              </a:path>
            </a:pathLst>
          </a:custGeom>
          <a:blipFill>
            <a:blip r:embed="rId3"/>
            <a:stretch>
              <a:fillRect/>
            </a:stretch>
          </a:blipFill>
        </p:spPr>
        <p:txBody>
          <a:bodyPr/>
          <a:lstStyle/>
          <a:p/>
        </p:txBody>
      </p:sp>
      <p:sp>
        <p:nvSpPr>
          <p:cNvPr id="6" name="TextBox 6"/>
          <p:cNvSpPr txBox="1"/>
          <p:nvPr/>
        </p:nvSpPr>
        <p:spPr>
          <a:xfrm>
            <a:off x="-171356" y="4422112"/>
            <a:ext cx="18630712" cy="1129181"/>
          </a:xfrm>
          <a:prstGeom prst="rect">
            <a:avLst/>
          </a:prstGeom>
        </p:spPr>
        <p:txBody>
          <a:bodyPr lIns="0" tIns="0" rIns="0" bIns="0" rtlCol="0" anchor="t">
            <a:spAutoFit/>
          </a:bodyPr>
          <a:lstStyle/>
          <a:p>
            <a:pPr algn="ctr">
              <a:lnSpc>
                <a:spcPts val="9150"/>
              </a:lnSpc>
              <a:spcBef>
                <a:spcPct val="0"/>
              </a:spcBef>
            </a:pPr>
            <a:r>
              <a:rPr lang="en-US" sz="6536">
                <a:solidFill>
                  <a:srgbClr val="000000"/>
                </a:solidFill>
                <a:latin typeface="Lato Bold"/>
              </a:rPr>
              <a:t>COGNITIVE MARKET RESEARCH</a:t>
            </a:r>
          </a:p>
        </p:txBody>
      </p:sp>
      <p:sp>
        <p:nvSpPr>
          <p:cNvPr id="7" name="TextBox 7"/>
          <p:cNvSpPr txBox="1"/>
          <p:nvPr/>
        </p:nvSpPr>
        <p:spPr>
          <a:xfrm>
            <a:off x="3508930" y="5741466"/>
            <a:ext cx="10989009" cy="1219452"/>
          </a:xfrm>
          <a:prstGeom prst="rect">
            <a:avLst/>
          </a:prstGeom>
        </p:spPr>
        <p:txBody>
          <a:bodyPr lIns="0" tIns="0" rIns="0" bIns="0" rtlCol="0" anchor="t">
            <a:spAutoFit/>
          </a:bodyPr>
          <a:lstStyle/>
          <a:p>
            <a:pPr algn="ctr">
              <a:lnSpc>
                <a:spcPts val="4928"/>
              </a:lnSpc>
              <a:spcBef>
                <a:spcPct val="0"/>
              </a:spcBef>
            </a:pPr>
            <a:r>
              <a:rPr lang="en-US" sz="3520" spc="352">
                <a:solidFill>
                  <a:srgbClr val="000000"/>
                </a:solidFill>
                <a:latin typeface="Lato"/>
              </a:rPr>
              <a:t>Tel: +1 312-376-8303 | +44 020-8123-0732</a:t>
            </a:r>
          </a:p>
          <a:p>
            <a:pPr algn="ctr">
              <a:lnSpc>
                <a:spcPts val="4928"/>
              </a:lnSpc>
              <a:spcBef>
                <a:spcPct val="0"/>
              </a:spcBef>
            </a:pPr>
            <a:r>
              <a:rPr lang="en-US" sz="3520" spc="352">
                <a:solidFill>
                  <a:srgbClr val="000000"/>
                </a:solidFill>
                <a:latin typeface="Lato"/>
              </a:rPr>
              <a:t>India: (+91) 983-496-8611</a:t>
            </a:r>
          </a:p>
        </p:txBody>
      </p:sp>
      <p:sp>
        <p:nvSpPr>
          <p:cNvPr id="8" name="TextBox 8"/>
          <p:cNvSpPr txBox="1"/>
          <p:nvPr/>
        </p:nvSpPr>
        <p:spPr>
          <a:xfrm>
            <a:off x="2441627" y="7157521"/>
            <a:ext cx="13404748" cy="603221"/>
          </a:xfrm>
          <a:prstGeom prst="rect">
            <a:avLst/>
          </a:prstGeom>
        </p:spPr>
        <p:txBody>
          <a:bodyPr lIns="0" tIns="0" rIns="0" bIns="0" rtlCol="0" anchor="t">
            <a:spAutoFit/>
          </a:bodyPr>
          <a:lstStyle/>
          <a:p>
            <a:pPr algn="ctr">
              <a:lnSpc>
                <a:spcPts val="4922"/>
              </a:lnSpc>
            </a:pPr>
            <a:r>
              <a:rPr lang="en-US" sz="3516" spc="358">
                <a:solidFill>
                  <a:srgbClr val="000000"/>
                </a:solidFill>
                <a:latin typeface="Lato"/>
              </a:rPr>
              <a:t>sales@cognitivemarketresearch.com</a:t>
            </a:r>
          </a:p>
        </p:txBody>
      </p:sp>
      <p:sp>
        <p:nvSpPr>
          <p:cNvPr id="9" name="TextBox 9"/>
          <p:cNvSpPr txBox="1"/>
          <p:nvPr/>
        </p:nvSpPr>
        <p:spPr>
          <a:xfrm>
            <a:off x="1384587" y="7948191"/>
            <a:ext cx="15975492" cy="714230"/>
          </a:xfrm>
          <a:prstGeom prst="rect">
            <a:avLst/>
          </a:prstGeom>
        </p:spPr>
        <p:txBody>
          <a:bodyPr lIns="0" tIns="0" rIns="0" bIns="0" rtlCol="0" anchor="t">
            <a:spAutoFit/>
          </a:bodyPr>
          <a:lstStyle/>
          <a:p>
            <a:pPr algn="ctr">
              <a:lnSpc>
                <a:spcPts val="5782"/>
              </a:lnSpc>
              <a:spcBef>
                <a:spcPct val="0"/>
              </a:spcBef>
            </a:pPr>
            <a:r>
              <a:rPr lang="en-US" sz="4130" spc="413">
                <a:solidFill>
                  <a:srgbClr val="000000"/>
                </a:solidFill>
                <a:latin typeface="Lato"/>
              </a:rPr>
              <a:t>Access the Full Report : </a:t>
            </a:r>
            <a:r>
              <a:rPr lang="en-US" sz="4130" u="sng" spc="413">
                <a:solidFill>
                  <a:srgbClr val="000000"/>
                </a:solidFill>
                <a:latin typeface="Lato"/>
                <a:hlinkClick r:id="rId4" tooltip="http://tinyurl.com/5du9pe6x"/>
              </a:rPr>
              <a:t>http://tinyurl.com/4vwu8cxd</a:t>
            </a:r>
          </a:p>
        </p:txBody>
      </p:sp>
      <p:sp>
        <p:nvSpPr>
          <p:cNvPr id="10" name="TextBox 10"/>
          <p:cNvSpPr txBox="1"/>
          <p:nvPr/>
        </p:nvSpPr>
        <p:spPr>
          <a:xfrm>
            <a:off x="4791894" y="9296400"/>
            <a:ext cx="9624699" cy="880739"/>
          </a:xfrm>
          <a:prstGeom prst="rect">
            <a:avLst/>
          </a:prstGeom>
        </p:spPr>
        <p:txBody>
          <a:bodyPr lIns="0" tIns="0" rIns="0" bIns="0" rtlCol="0" anchor="t">
            <a:spAutoFit/>
          </a:bodyPr>
          <a:lstStyle/>
          <a:p>
            <a:pPr algn="ctr">
              <a:lnSpc>
                <a:spcPts val="3394"/>
              </a:lnSpc>
            </a:pPr>
            <a:r>
              <a:rPr lang="en-US" sz="3233" spc="323">
                <a:solidFill>
                  <a:srgbClr val="000000"/>
                </a:solidFill>
                <a:latin typeface="Lato"/>
              </a:rPr>
              <a:t>Please visit our website:</a:t>
            </a:r>
          </a:p>
          <a:p>
            <a:pPr algn="ctr">
              <a:lnSpc>
                <a:spcPts val="3394"/>
              </a:lnSpc>
            </a:pPr>
            <a:r>
              <a:rPr lang="en-US" sz="3233" u="sng" spc="323">
                <a:solidFill>
                  <a:srgbClr val="000000"/>
                </a:solidFill>
                <a:latin typeface="Lato"/>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49</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Chocolate Bar Packaging Report 2024</dc:title>
  <cp:lastModifiedBy>decipher market</cp:lastModifiedBy>
  <cp:revision>2</cp:revision>
  <dcterms:created xsi:type="dcterms:W3CDTF">2006-08-16T00:00:00Z</dcterms:created>
  <dcterms:modified xsi:type="dcterms:W3CDTF">2024-02-21T10:50:48Z</dcterms:modified>
</cp:coreProperties>
</file>