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278606" y="1892617"/>
            <a:ext cx="238125" cy="257810"/>
          </a:xfrm>
          <a:custGeom>
            <a:avLst/>
            <a:gdLst/>
            <a:ahLst/>
            <a:cxnLst/>
            <a:rect l="l" t="t" r="r" b="b"/>
            <a:pathLst>
              <a:path w="238125" h="257810">
                <a:moveTo>
                  <a:pt x="109926" y="257220"/>
                </a:moveTo>
                <a:lnTo>
                  <a:pt x="102157" y="256359"/>
                </a:lnTo>
                <a:lnTo>
                  <a:pt x="98062" y="250406"/>
                </a:lnTo>
                <a:lnTo>
                  <a:pt x="97327" y="244326"/>
                </a:lnTo>
                <a:lnTo>
                  <a:pt x="61095" y="225457"/>
                </a:lnTo>
                <a:lnTo>
                  <a:pt x="31655" y="196784"/>
                </a:lnTo>
                <a:lnTo>
                  <a:pt x="10719" y="161106"/>
                </a:lnTo>
                <a:lnTo>
                  <a:pt x="0" y="121223"/>
                </a:lnTo>
                <a:lnTo>
                  <a:pt x="2258" y="77351"/>
                </a:lnTo>
                <a:lnTo>
                  <a:pt x="19001" y="42110"/>
                </a:lnTo>
                <a:lnTo>
                  <a:pt x="47601" y="16682"/>
                </a:lnTo>
                <a:lnTo>
                  <a:pt x="85435" y="2250"/>
                </a:lnTo>
                <a:lnTo>
                  <a:pt x="129875" y="0"/>
                </a:lnTo>
                <a:lnTo>
                  <a:pt x="168597" y="9592"/>
                </a:lnTo>
                <a:lnTo>
                  <a:pt x="198548" y="29011"/>
                </a:lnTo>
                <a:lnTo>
                  <a:pt x="219951" y="55899"/>
                </a:lnTo>
                <a:lnTo>
                  <a:pt x="233025" y="87901"/>
                </a:lnTo>
                <a:lnTo>
                  <a:pt x="237993" y="122661"/>
                </a:lnTo>
                <a:lnTo>
                  <a:pt x="235074" y="157824"/>
                </a:lnTo>
                <a:lnTo>
                  <a:pt x="224490" y="191034"/>
                </a:lnTo>
                <a:lnTo>
                  <a:pt x="206463" y="219934"/>
                </a:lnTo>
                <a:lnTo>
                  <a:pt x="181212" y="242169"/>
                </a:lnTo>
                <a:lnTo>
                  <a:pt x="148960" y="255383"/>
                </a:lnTo>
                <a:lnTo>
                  <a:pt x="109926" y="25722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9492" y="1606018"/>
            <a:ext cx="165879" cy="18447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631641" y="2348154"/>
            <a:ext cx="250190" cy="299085"/>
          </a:xfrm>
          <a:custGeom>
            <a:avLst/>
            <a:gdLst/>
            <a:ahLst/>
            <a:cxnLst/>
            <a:rect l="l" t="t" r="r" b="b"/>
            <a:pathLst>
              <a:path w="250190" h="299085">
                <a:moveTo>
                  <a:pt x="125719" y="299040"/>
                </a:moveTo>
                <a:lnTo>
                  <a:pt x="83418" y="298012"/>
                </a:lnTo>
                <a:lnTo>
                  <a:pt x="73443" y="296489"/>
                </a:lnTo>
                <a:lnTo>
                  <a:pt x="71868" y="287260"/>
                </a:lnTo>
                <a:lnTo>
                  <a:pt x="75543" y="280298"/>
                </a:lnTo>
                <a:lnTo>
                  <a:pt x="73023" y="277936"/>
                </a:lnTo>
                <a:lnTo>
                  <a:pt x="71238" y="274702"/>
                </a:lnTo>
                <a:lnTo>
                  <a:pt x="71238" y="270365"/>
                </a:lnTo>
                <a:lnTo>
                  <a:pt x="70943" y="263669"/>
                </a:lnTo>
                <a:lnTo>
                  <a:pt x="70372" y="257097"/>
                </a:lnTo>
                <a:lnTo>
                  <a:pt x="69526" y="250634"/>
                </a:lnTo>
                <a:lnTo>
                  <a:pt x="68404" y="244262"/>
                </a:lnTo>
                <a:lnTo>
                  <a:pt x="35274" y="209084"/>
                </a:lnTo>
                <a:lnTo>
                  <a:pt x="11406" y="167399"/>
                </a:lnTo>
                <a:lnTo>
                  <a:pt x="0" y="121686"/>
                </a:lnTo>
                <a:lnTo>
                  <a:pt x="4253" y="74423"/>
                </a:lnTo>
                <a:lnTo>
                  <a:pt x="23309" y="36356"/>
                </a:lnTo>
                <a:lnTo>
                  <a:pt x="53336" y="11605"/>
                </a:lnTo>
                <a:lnTo>
                  <a:pt x="90665" y="0"/>
                </a:lnTo>
                <a:lnTo>
                  <a:pt x="131628" y="1371"/>
                </a:lnTo>
                <a:lnTo>
                  <a:pt x="172556" y="15549"/>
                </a:lnTo>
                <a:lnTo>
                  <a:pt x="206083" y="39219"/>
                </a:lnTo>
                <a:lnTo>
                  <a:pt x="244195" y="103079"/>
                </a:lnTo>
                <a:lnTo>
                  <a:pt x="249771" y="139440"/>
                </a:lnTo>
                <a:lnTo>
                  <a:pt x="247020" y="176202"/>
                </a:lnTo>
                <a:lnTo>
                  <a:pt x="236439" y="211452"/>
                </a:lnTo>
                <a:lnTo>
                  <a:pt x="218523" y="243275"/>
                </a:lnTo>
                <a:lnTo>
                  <a:pt x="193767" y="269757"/>
                </a:lnTo>
                <a:lnTo>
                  <a:pt x="162667" y="288983"/>
                </a:lnTo>
                <a:lnTo>
                  <a:pt x="125719" y="29904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691356" y="2045941"/>
            <a:ext cx="304800" cy="354330"/>
          </a:xfrm>
          <a:custGeom>
            <a:avLst/>
            <a:gdLst/>
            <a:ahLst/>
            <a:cxnLst/>
            <a:rect l="l" t="t" r="r" b="b"/>
            <a:pathLst>
              <a:path w="304800" h="354330">
                <a:moveTo>
                  <a:pt x="86559" y="353778"/>
                </a:moveTo>
                <a:lnTo>
                  <a:pt x="59499" y="351878"/>
                </a:lnTo>
                <a:lnTo>
                  <a:pt x="34276" y="341813"/>
                </a:lnTo>
                <a:lnTo>
                  <a:pt x="11591" y="322697"/>
                </a:lnTo>
                <a:lnTo>
                  <a:pt x="0" y="296439"/>
                </a:lnTo>
                <a:lnTo>
                  <a:pt x="220" y="264357"/>
                </a:lnTo>
                <a:lnTo>
                  <a:pt x="15874" y="202419"/>
                </a:lnTo>
                <a:lnTo>
                  <a:pt x="32769" y="157927"/>
                </a:lnTo>
                <a:lnTo>
                  <a:pt x="55989" y="113292"/>
                </a:lnTo>
                <a:lnTo>
                  <a:pt x="84634" y="71847"/>
                </a:lnTo>
                <a:lnTo>
                  <a:pt x="117803" y="36927"/>
                </a:lnTo>
                <a:lnTo>
                  <a:pt x="154595" y="11867"/>
                </a:lnTo>
                <a:lnTo>
                  <a:pt x="194109" y="0"/>
                </a:lnTo>
                <a:lnTo>
                  <a:pt x="235445" y="4660"/>
                </a:lnTo>
                <a:lnTo>
                  <a:pt x="265081" y="18965"/>
                </a:lnTo>
                <a:lnTo>
                  <a:pt x="286023" y="38389"/>
                </a:lnTo>
                <a:lnTo>
                  <a:pt x="298974" y="62047"/>
                </a:lnTo>
                <a:lnTo>
                  <a:pt x="304635" y="89052"/>
                </a:lnTo>
                <a:lnTo>
                  <a:pt x="303709" y="118520"/>
                </a:lnTo>
                <a:lnTo>
                  <a:pt x="284901" y="181299"/>
                </a:lnTo>
                <a:lnTo>
                  <a:pt x="248166" y="243299"/>
                </a:lnTo>
                <a:lnTo>
                  <a:pt x="199120" y="297436"/>
                </a:lnTo>
                <a:lnTo>
                  <a:pt x="143379" y="336624"/>
                </a:lnTo>
                <a:lnTo>
                  <a:pt x="86559" y="353778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6619" y="1852834"/>
            <a:ext cx="179038" cy="218043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653949" y="1961290"/>
            <a:ext cx="258445" cy="245110"/>
          </a:xfrm>
          <a:custGeom>
            <a:avLst/>
            <a:gdLst/>
            <a:ahLst/>
            <a:cxnLst/>
            <a:rect l="l" t="t" r="r" b="b"/>
            <a:pathLst>
              <a:path w="258444" h="245110">
                <a:moveTo>
                  <a:pt x="145317" y="244815"/>
                </a:moveTo>
                <a:lnTo>
                  <a:pt x="103958" y="242985"/>
                </a:lnTo>
                <a:lnTo>
                  <a:pt x="64275" y="229155"/>
                </a:lnTo>
                <a:lnTo>
                  <a:pt x="28736" y="203626"/>
                </a:lnTo>
                <a:lnTo>
                  <a:pt x="24001" y="195079"/>
                </a:lnTo>
                <a:lnTo>
                  <a:pt x="25219" y="190931"/>
                </a:lnTo>
                <a:lnTo>
                  <a:pt x="7468" y="160022"/>
                </a:lnTo>
                <a:lnTo>
                  <a:pt x="0" y="126090"/>
                </a:lnTo>
                <a:lnTo>
                  <a:pt x="4398" y="90911"/>
                </a:lnTo>
                <a:lnTo>
                  <a:pt x="22247" y="56257"/>
                </a:lnTo>
                <a:lnTo>
                  <a:pt x="57589" y="22266"/>
                </a:lnTo>
                <a:lnTo>
                  <a:pt x="101398" y="2092"/>
                </a:lnTo>
                <a:lnTo>
                  <a:pt x="148534" y="0"/>
                </a:lnTo>
                <a:lnTo>
                  <a:pt x="193857" y="20252"/>
                </a:lnTo>
                <a:lnTo>
                  <a:pt x="225450" y="51846"/>
                </a:lnTo>
                <a:lnTo>
                  <a:pt x="248178" y="90651"/>
                </a:lnTo>
                <a:lnTo>
                  <a:pt x="258043" y="132762"/>
                </a:lnTo>
                <a:lnTo>
                  <a:pt x="251047" y="174273"/>
                </a:lnTo>
                <a:lnTo>
                  <a:pt x="223192" y="211280"/>
                </a:lnTo>
                <a:lnTo>
                  <a:pt x="185884" y="234347"/>
                </a:lnTo>
                <a:lnTo>
                  <a:pt x="145317" y="24481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533543" y="2124620"/>
            <a:ext cx="403225" cy="348615"/>
          </a:xfrm>
          <a:custGeom>
            <a:avLst/>
            <a:gdLst/>
            <a:ahLst/>
            <a:cxnLst/>
            <a:rect l="l" t="t" r="r" b="b"/>
            <a:pathLst>
              <a:path w="403225" h="348614">
                <a:moveTo>
                  <a:pt x="227934" y="348141"/>
                </a:moveTo>
                <a:lnTo>
                  <a:pt x="183738" y="347896"/>
                </a:lnTo>
                <a:lnTo>
                  <a:pt x="145872" y="328884"/>
                </a:lnTo>
                <a:lnTo>
                  <a:pt x="113703" y="300496"/>
                </a:lnTo>
                <a:lnTo>
                  <a:pt x="85613" y="267165"/>
                </a:lnTo>
                <a:lnTo>
                  <a:pt x="59983" y="233329"/>
                </a:lnTo>
                <a:lnTo>
                  <a:pt x="36760" y="203600"/>
                </a:lnTo>
                <a:lnTo>
                  <a:pt x="13268" y="168012"/>
                </a:lnTo>
                <a:lnTo>
                  <a:pt x="0" y="129902"/>
                </a:lnTo>
                <a:lnTo>
                  <a:pt x="7445" y="92607"/>
                </a:lnTo>
                <a:lnTo>
                  <a:pt x="49277" y="51015"/>
                </a:lnTo>
                <a:lnTo>
                  <a:pt x="104889" y="31307"/>
                </a:lnTo>
                <a:lnTo>
                  <a:pt x="145342" y="22558"/>
                </a:lnTo>
                <a:lnTo>
                  <a:pt x="186010" y="14742"/>
                </a:lnTo>
                <a:lnTo>
                  <a:pt x="226848" y="7893"/>
                </a:lnTo>
                <a:lnTo>
                  <a:pt x="267816" y="2044"/>
                </a:lnTo>
                <a:lnTo>
                  <a:pt x="295607" y="0"/>
                </a:lnTo>
                <a:lnTo>
                  <a:pt x="321145" y="2739"/>
                </a:lnTo>
                <a:lnTo>
                  <a:pt x="344989" y="12138"/>
                </a:lnTo>
                <a:lnTo>
                  <a:pt x="367695" y="30068"/>
                </a:lnTo>
                <a:lnTo>
                  <a:pt x="395497" y="72938"/>
                </a:lnTo>
                <a:lnTo>
                  <a:pt x="402854" y="119444"/>
                </a:lnTo>
                <a:lnTo>
                  <a:pt x="393300" y="166448"/>
                </a:lnTo>
                <a:lnTo>
                  <a:pt x="370368" y="210814"/>
                </a:lnTo>
                <a:lnTo>
                  <a:pt x="337594" y="249405"/>
                </a:lnTo>
                <a:lnTo>
                  <a:pt x="339431" y="254035"/>
                </a:lnTo>
                <a:lnTo>
                  <a:pt x="339210" y="259495"/>
                </a:lnTo>
                <a:lnTo>
                  <a:pt x="335032" y="264262"/>
                </a:lnTo>
                <a:lnTo>
                  <a:pt x="305452" y="296207"/>
                </a:lnTo>
                <a:lnTo>
                  <a:pt x="269129" y="327539"/>
                </a:lnTo>
                <a:lnTo>
                  <a:pt x="227934" y="348141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473368" y="2070920"/>
            <a:ext cx="314325" cy="313055"/>
          </a:xfrm>
          <a:custGeom>
            <a:avLst/>
            <a:gdLst/>
            <a:ahLst/>
            <a:cxnLst/>
            <a:rect l="l" t="t" r="r" b="b"/>
            <a:pathLst>
              <a:path w="314325" h="313055">
                <a:moveTo>
                  <a:pt x="200200" y="313037"/>
                </a:moveTo>
                <a:lnTo>
                  <a:pt x="167393" y="299155"/>
                </a:lnTo>
                <a:lnTo>
                  <a:pt x="137478" y="269504"/>
                </a:lnTo>
                <a:lnTo>
                  <a:pt x="104689" y="240364"/>
                </a:lnTo>
                <a:lnTo>
                  <a:pt x="69883" y="207486"/>
                </a:lnTo>
                <a:lnTo>
                  <a:pt x="37724" y="171786"/>
                </a:lnTo>
                <a:lnTo>
                  <a:pt x="12875" y="134183"/>
                </a:lnTo>
                <a:lnTo>
                  <a:pt x="0" y="95595"/>
                </a:lnTo>
                <a:lnTo>
                  <a:pt x="3760" y="56940"/>
                </a:lnTo>
                <a:lnTo>
                  <a:pt x="26987" y="24698"/>
                </a:lnTo>
                <a:lnTo>
                  <a:pt x="64343" y="6526"/>
                </a:lnTo>
                <a:lnTo>
                  <a:pt x="109969" y="0"/>
                </a:lnTo>
                <a:lnTo>
                  <a:pt x="158009" y="2697"/>
                </a:lnTo>
                <a:lnTo>
                  <a:pt x="202607" y="12194"/>
                </a:lnTo>
                <a:lnTo>
                  <a:pt x="272545" y="52788"/>
                </a:lnTo>
                <a:lnTo>
                  <a:pt x="296666" y="88328"/>
                </a:lnTo>
                <a:lnTo>
                  <a:pt x="310476" y="129606"/>
                </a:lnTo>
                <a:lnTo>
                  <a:pt x="314182" y="173537"/>
                </a:lnTo>
                <a:lnTo>
                  <a:pt x="307995" y="217036"/>
                </a:lnTo>
                <a:lnTo>
                  <a:pt x="292122" y="257019"/>
                </a:lnTo>
                <a:lnTo>
                  <a:pt x="264949" y="292273"/>
                </a:lnTo>
                <a:lnTo>
                  <a:pt x="233513" y="310845"/>
                </a:lnTo>
                <a:lnTo>
                  <a:pt x="200200" y="31303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930" y="1404530"/>
            <a:ext cx="14407082" cy="8770208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304521" y="9313479"/>
            <a:ext cx="274320" cy="232410"/>
          </a:xfrm>
          <a:custGeom>
            <a:avLst/>
            <a:gdLst/>
            <a:ahLst/>
            <a:cxnLst/>
            <a:rect l="l" t="t" r="r" b="b"/>
            <a:pathLst>
              <a:path w="274320" h="232409">
                <a:moveTo>
                  <a:pt x="123162" y="232114"/>
                </a:moveTo>
                <a:lnTo>
                  <a:pt x="78367" y="224758"/>
                </a:lnTo>
                <a:lnTo>
                  <a:pt x="36960" y="207431"/>
                </a:lnTo>
                <a:lnTo>
                  <a:pt x="7864" y="179175"/>
                </a:lnTo>
                <a:lnTo>
                  <a:pt x="0" y="139031"/>
                </a:lnTo>
                <a:lnTo>
                  <a:pt x="18205" y="101468"/>
                </a:lnTo>
                <a:lnTo>
                  <a:pt x="55659" y="71709"/>
                </a:lnTo>
                <a:lnTo>
                  <a:pt x="102321" y="47916"/>
                </a:lnTo>
                <a:lnTo>
                  <a:pt x="148154" y="28255"/>
                </a:lnTo>
                <a:lnTo>
                  <a:pt x="176334" y="9519"/>
                </a:lnTo>
                <a:lnTo>
                  <a:pt x="204157" y="0"/>
                </a:lnTo>
                <a:lnTo>
                  <a:pt x="230366" y="4048"/>
                </a:lnTo>
                <a:lnTo>
                  <a:pt x="253703" y="26019"/>
                </a:lnTo>
                <a:lnTo>
                  <a:pt x="271630" y="67509"/>
                </a:lnTo>
                <a:lnTo>
                  <a:pt x="274015" y="110591"/>
                </a:lnTo>
                <a:lnTo>
                  <a:pt x="262573" y="151846"/>
                </a:lnTo>
                <a:lnTo>
                  <a:pt x="239018" y="187855"/>
                </a:lnTo>
                <a:lnTo>
                  <a:pt x="205063" y="215198"/>
                </a:lnTo>
                <a:lnTo>
                  <a:pt x="162423" y="230455"/>
                </a:lnTo>
                <a:lnTo>
                  <a:pt x="123162" y="232114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9430" y="405528"/>
            <a:ext cx="16129139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934" y="2850967"/>
            <a:ext cx="4514849" cy="73341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7560" y="2032482"/>
            <a:ext cx="2714624" cy="23717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6411" y="2327656"/>
            <a:ext cx="2066924" cy="178101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934" y="4507671"/>
            <a:ext cx="3162299" cy="12858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71375" y="4142140"/>
            <a:ext cx="2400299" cy="21145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80482" y="4507656"/>
            <a:ext cx="3419490" cy="17430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4934" y="6309953"/>
            <a:ext cx="2219324" cy="193355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98951" y="6728748"/>
            <a:ext cx="5133990" cy="14382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57822"/>
            <a:ext cx="17002587" cy="2280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05627" y="3904753"/>
            <a:ext cx="12676745" cy="421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3xh6utsr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53024" y="9388059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33099" y="2711545"/>
            <a:ext cx="9648825" cy="4854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935"/>
              </a:lnSpc>
              <a:spcBef>
                <a:spcPts val="100"/>
              </a:spcBef>
            </a:pPr>
            <a:r>
              <a:rPr dirty="0" sz="9000" spc="1780" b="0">
                <a:latin typeface="Yanone Kaffeesatz Thin"/>
                <a:cs typeface="Yanone Kaffeesatz Thin"/>
              </a:rPr>
              <a:t>GLOBAL</a:t>
            </a:r>
            <a:endParaRPr sz="90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9080"/>
              </a:lnSpc>
              <a:spcBef>
                <a:spcPts val="869"/>
              </a:spcBef>
            </a:pPr>
            <a:r>
              <a:rPr dirty="0" sz="9000" spc="1860" b="0">
                <a:latin typeface="Yanone Kaffeesatz Thin"/>
                <a:cs typeface="Yanone Kaffeesatz Thin"/>
              </a:rPr>
              <a:t>CHINESE</a:t>
            </a:r>
            <a:r>
              <a:rPr dirty="0" sz="9000" spc="150" b="0">
                <a:latin typeface="Yanone Kaffeesatz Thin"/>
                <a:cs typeface="Yanone Kaffeesatz Thin"/>
              </a:rPr>
              <a:t> </a:t>
            </a:r>
            <a:r>
              <a:rPr dirty="0" sz="9000" spc="1760" b="0">
                <a:latin typeface="Yanone Kaffeesatz Thin"/>
                <a:cs typeface="Yanone Kaffeesatz Thin"/>
              </a:rPr>
              <a:t>TAKEOUT </a:t>
            </a:r>
            <a:r>
              <a:rPr dirty="0" sz="9000" spc="1905" b="0">
                <a:latin typeface="Yanone Kaffeesatz Thin"/>
                <a:cs typeface="Yanone Kaffeesatz Thin"/>
              </a:rPr>
              <a:t>MARKET</a:t>
            </a:r>
            <a:r>
              <a:rPr dirty="0" sz="9000" spc="140" b="0">
                <a:latin typeface="Yanone Kaffeesatz Thin"/>
                <a:cs typeface="Yanone Kaffeesatz Thin"/>
              </a:rPr>
              <a:t> </a:t>
            </a:r>
            <a:r>
              <a:rPr dirty="0" sz="9000" spc="1905" b="0">
                <a:latin typeface="Yanone Kaffeesatz Thin"/>
                <a:cs typeface="Yanone Kaffeesatz Thin"/>
              </a:rPr>
              <a:t>REPORT </a:t>
            </a:r>
            <a:r>
              <a:rPr dirty="0" sz="9000" spc="875" b="0">
                <a:latin typeface="Yanone Kaffeesatz Thin"/>
                <a:cs typeface="Yanone Kaffeesatz Thin"/>
              </a:rPr>
              <a:t>2024</a:t>
            </a:r>
            <a:endParaRPr sz="9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550224" y="2460392"/>
            <a:ext cx="13185775" cy="6082665"/>
          </a:xfrm>
          <a:custGeom>
            <a:avLst/>
            <a:gdLst/>
            <a:ahLst/>
            <a:cxnLst/>
            <a:rect l="l" t="t" r="r" b="b"/>
            <a:pathLst>
              <a:path w="13185775" h="6082665">
                <a:moveTo>
                  <a:pt x="13185741" y="6082071"/>
                </a:moveTo>
                <a:lnTo>
                  <a:pt x="0" y="6082071"/>
                </a:lnTo>
                <a:lnTo>
                  <a:pt x="0" y="0"/>
                </a:lnTo>
                <a:lnTo>
                  <a:pt x="13185741" y="0"/>
                </a:lnTo>
                <a:lnTo>
                  <a:pt x="13185741" y="6082071"/>
                </a:lnTo>
                <a:close/>
              </a:path>
            </a:pathLst>
          </a:custGeom>
          <a:solidFill>
            <a:srgbClr val="4E240D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73197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8419">
              <a:lnSpc>
                <a:spcPct val="114599"/>
              </a:lnSpc>
              <a:spcBef>
                <a:spcPts val="100"/>
              </a:spcBef>
            </a:pPr>
            <a:r>
              <a:rPr dirty="0" spc="-10"/>
              <a:t>The</a:t>
            </a:r>
            <a:r>
              <a:rPr dirty="0" spc="-175"/>
              <a:t> </a:t>
            </a:r>
            <a:r>
              <a:rPr dirty="0"/>
              <a:t>Chinese</a:t>
            </a:r>
            <a:r>
              <a:rPr dirty="0" spc="-175"/>
              <a:t> </a:t>
            </a:r>
            <a:r>
              <a:rPr dirty="0"/>
              <a:t>takeout</a:t>
            </a:r>
            <a:r>
              <a:rPr dirty="0" spc="-170"/>
              <a:t> </a:t>
            </a:r>
            <a:r>
              <a:rPr dirty="0"/>
              <a:t>market</a:t>
            </a:r>
            <a:r>
              <a:rPr dirty="0" spc="-175"/>
              <a:t> </a:t>
            </a:r>
            <a:r>
              <a:rPr dirty="0" spc="-55"/>
              <a:t>refers</a:t>
            </a:r>
            <a:r>
              <a:rPr dirty="0" spc="-170"/>
              <a:t> </a:t>
            </a:r>
            <a:r>
              <a:rPr dirty="0"/>
              <a:t>to</a:t>
            </a:r>
            <a:r>
              <a:rPr dirty="0" spc="-175"/>
              <a:t> </a:t>
            </a:r>
            <a:r>
              <a:rPr dirty="0"/>
              <a:t>the</a:t>
            </a:r>
            <a:r>
              <a:rPr dirty="0" spc="-170"/>
              <a:t> </a:t>
            </a:r>
            <a:r>
              <a:rPr dirty="0" spc="-10"/>
              <a:t>industry</a:t>
            </a:r>
            <a:r>
              <a:rPr dirty="0" spc="-175"/>
              <a:t> </a:t>
            </a:r>
            <a:r>
              <a:rPr dirty="0" spc="65"/>
              <a:t>segment</a:t>
            </a:r>
            <a:r>
              <a:rPr dirty="0" spc="-170"/>
              <a:t> </a:t>
            </a:r>
            <a:r>
              <a:rPr dirty="0" spc="-20"/>
              <a:t>that </a:t>
            </a:r>
            <a:r>
              <a:rPr dirty="0" spc="-50"/>
              <a:t>involves</a:t>
            </a:r>
            <a:r>
              <a:rPr dirty="0" spc="-170"/>
              <a:t> </a:t>
            </a:r>
            <a:r>
              <a:rPr dirty="0"/>
              <a:t>the</a:t>
            </a:r>
            <a:r>
              <a:rPr dirty="0" spc="-170"/>
              <a:t> </a:t>
            </a:r>
            <a:r>
              <a:rPr dirty="0"/>
              <a:t>preparation</a:t>
            </a:r>
            <a:r>
              <a:rPr dirty="0" spc="-170"/>
              <a:t> </a:t>
            </a:r>
            <a:r>
              <a:rPr dirty="0" spc="70"/>
              <a:t>and</a:t>
            </a:r>
            <a:r>
              <a:rPr dirty="0" spc="-170"/>
              <a:t> </a:t>
            </a:r>
            <a:r>
              <a:rPr dirty="0" spc="-50"/>
              <a:t>sale</a:t>
            </a:r>
            <a:r>
              <a:rPr dirty="0" spc="-170"/>
              <a:t> </a:t>
            </a:r>
            <a:r>
              <a:rPr dirty="0"/>
              <a:t>of</a:t>
            </a:r>
            <a:r>
              <a:rPr dirty="0" spc="-170"/>
              <a:t> </a:t>
            </a:r>
            <a:r>
              <a:rPr dirty="0"/>
              <a:t>Chinese</a:t>
            </a:r>
            <a:r>
              <a:rPr dirty="0" spc="-170"/>
              <a:t> </a:t>
            </a:r>
            <a:r>
              <a:rPr dirty="0"/>
              <a:t>cuisine</a:t>
            </a:r>
            <a:r>
              <a:rPr dirty="0" spc="-170"/>
              <a:t> </a:t>
            </a:r>
            <a:r>
              <a:rPr dirty="0" spc="-25"/>
              <a:t>for </a:t>
            </a:r>
            <a:r>
              <a:rPr dirty="0" spc="75"/>
              <a:t>consumption</a:t>
            </a:r>
            <a:r>
              <a:rPr dirty="0" spc="-195"/>
              <a:t> </a:t>
            </a:r>
            <a:r>
              <a:rPr dirty="0"/>
              <a:t>outside</a:t>
            </a:r>
            <a:r>
              <a:rPr dirty="0" spc="-190"/>
              <a:t> </a:t>
            </a:r>
            <a:r>
              <a:rPr dirty="0"/>
              <a:t>the</a:t>
            </a:r>
            <a:r>
              <a:rPr dirty="0" spc="-190"/>
              <a:t> </a:t>
            </a:r>
            <a:r>
              <a:rPr dirty="0" spc="-10"/>
              <a:t>restaurant</a:t>
            </a:r>
            <a:r>
              <a:rPr dirty="0" spc="-190"/>
              <a:t> </a:t>
            </a:r>
            <a:r>
              <a:rPr dirty="0" spc="-50"/>
              <a:t>premises.</a:t>
            </a:r>
            <a:r>
              <a:rPr dirty="0" spc="-190"/>
              <a:t> </a:t>
            </a:r>
            <a:r>
              <a:rPr dirty="0" spc="-50"/>
              <a:t>This</a:t>
            </a:r>
            <a:r>
              <a:rPr dirty="0" spc="-190"/>
              <a:t> </a:t>
            </a:r>
            <a:r>
              <a:rPr dirty="0" spc="-10"/>
              <a:t>market primarily</a:t>
            </a:r>
            <a:r>
              <a:rPr dirty="0" spc="-155"/>
              <a:t> </a:t>
            </a:r>
            <a:r>
              <a:rPr dirty="0"/>
              <a:t>encompasses</a:t>
            </a:r>
            <a:r>
              <a:rPr dirty="0" spc="-155"/>
              <a:t> </a:t>
            </a:r>
            <a:r>
              <a:rPr dirty="0"/>
              <a:t>the</a:t>
            </a:r>
            <a:r>
              <a:rPr dirty="0" spc="-150"/>
              <a:t> </a:t>
            </a:r>
            <a:r>
              <a:rPr dirty="0" spc="-45"/>
              <a:t>delivery</a:t>
            </a:r>
            <a:r>
              <a:rPr dirty="0" spc="-155"/>
              <a:t> </a:t>
            </a:r>
            <a:r>
              <a:rPr dirty="0" spc="70"/>
              <a:t>and</a:t>
            </a:r>
            <a:r>
              <a:rPr dirty="0" spc="-155"/>
              <a:t> </a:t>
            </a:r>
            <a:r>
              <a:rPr dirty="0"/>
              <a:t>takeout</a:t>
            </a:r>
            <a:r>
              <a:rPr dirty="0" spc="-150"/>
              <a:t> </a:t>
            </a:r>
            <a:r>
              <a:rPr dirty="0" spc="-50"/>
              <a:t>services</a:t>
            </a:r>
            <a:r>
              <a:rPr dirty="0" spc="-155"/>
              <a:t> </a:t>
            </a:r>
            <a:r>
              <a:rPr dirty="0" spc="-10"/>
              <a:t>provided by</a:t>
            </a:r>
            <a:r>
              <a:rPr dirty="0" spc="-180"/>
              <a:t> </a:t>
            </a:r>
            <a:r>
              <a:rPr dirty="0"/>
              <a:t>Chinese</a:t>
            </a:r>
            <a:r>
              <a:rPr dirty="0" spc="-180"/>
              <a:t> </a:t>
            </a:r>
            <a:r>
              <a:rPr dirty="0" spc="-65"/>
              <a:t>restaurants,</a:t>
            </a:r>
            <a:r>
              <a:rPr dirty="0" spc="-175"/>
              <a:t> </a:t>
            </a:r>
            <a:r>
              <a:rPr dirty="0" spc="45"/>
              <a:t>allowing</a:t>
            </a:r>
            <a:r>
              <a:rPr dirty="0" spc="-180"/>
              <a:t> </a:t>
            </a:r>
            <a:r>
              <a:rPr dirty="0"/>
              <a:t>customers</a:t>
            </a:r>
            <a:r>
              <a:rPr dirty="0" spc="-180"/>
              <a:t> </a:t>
            </a:r>
            <a:r>
              <a:rPr dirty="0"/>
              <a:t>to</a:t>
            </a:r>
            <a:r>
              <a:rPr dirty="0" spc="-175"/>
              <a:t> </a:t>
            </a:r>
            <a:r>
              <a:rPr dirty="0" spc="-50"/>
              <a:t>enjoy</a:t>
            </a:r>
            <a:r>
              <a:rPr dirty="0" spc="-180"/>
              <a:t> </a:t>
            </a:r>
            <a:r>
              <a:rPr dirty="0" spc="35"/>
              <a:t>authentic </a:t>
            </a:r>
            <a:r>
              <a:rPr dirty="0"/>
              <a:t>Chinese</a:t>
            </a:r>
            <a:r>
              <a:rPr dirty="0" spc="-220"/>
              <a:t> </a:t>
            </a:r>
            <a:r>
              <a:rPr dirty="0"/>
              <a:t>dishes</a:t>
            </a:r>
            <a:r>
              <a:rPr dirty="0" spc="-215"/>
              <a:t> </a:t>
            </a:r>
            <a:r>
              <a:rPr dirty="0"/>
              <a:t>in</a:t>
            </a:r>
            <a:r>
              <a:rPr dirty="0" spc="-215"/>
              <a:t> </a:t>
            </a:r>
            <a:r>
              <a:rPr dirty="0"/>
              <a:t>the</a:t>
            </a:r>
            <a:r>
              <a:rPr dirty="0" spc="-215"/>
              <a:t> </a:t>
            </a:r>
            <a:r>
              <a:rPr dirty="0" spc="50"/>
              <a:t>comfort</a:t>
            </a:r>
            <a:r>
              <a:rPr dirty="0" spc="-215"/>
              <a:t> </a:t>
            </a:r>
            <a:r>
              <a:rPr dirty="0"/>
              <a:t>of</a:t>
            </a:r>
            <a:r>
              <a:rPr dirty="0" spc="-215"/>
              <a:t> </a:t>
            </a:r>
            <a:r>
              <a:rPr dirty="0"/>
              <a:t>their</a:t>
            </a:r>
            <a:r>
              <a:rPr dirty="0" spc="-215"/>
              <a:t> </a:t>
            </a:r>
            <a:r>
              <a:rPr dirty="0" spc="60"/>
              <a:t>homes</a:t>
            </a:r>
            <a:r>
              <a:rPr dirty="0" spc="-215"/>
              <a:t> </a:t>
            </a:r>
            <a:r>
              <a:rPr dirty="0" spc="-20"/>
              <a:t>or</a:t>
            </a:r>
            <a:r>
              <a:rPr dirty="0" spc="-220"/>
              <a:t> </a:t>
            </a:r>
            <a:r>
              <a:rPr dirty="0" spc="-10"/>
              <a:t>at</a:t>
            </a:r>
            <a:r>
              <a:rPr dirty="0" spc="-215"/>
              <a:t> </a:t>
            </a:r>
            <a:r>
              <a:rPr dirty="0"/>
              <a:t>other</a:t>
            </a:r>
            <a:r>
              <a:rPr dirty="0" spc="-215"/>
              <a:t> </a:t>
            </a:r>
            <a:r>
              <a:rPr dirty="0" spc="-10"/>
              <a:t>location.</a:t>
            </a:r>
          </a:p>
          <a:p>
            <a:pPr marL="12700" marR="5080">
              <a:lnSpc>
                <a:spcPct val="114599"/>
              </a:lnSpc>
            </a:pPr>
            <a:r>
              <a:rPr dirty="0"/>
              <a:t>Growth</a:t>
            </a:r>
            <a:r>
              <a:rPr dirty="0" spc="-125"/>
              <a:t> </a:t>
            </a:r>
            <a:r>
              <a:rPr dirty="0"/>
              <a:t>fuelled</a:t>
            </a:r>
            <a:r>
              <a:rPr dirty="0" spc="-120"/>
              <a:t> </a:t>
            </a:r>
            <a:r>
              <a:rPr dirty="0" spc="-10"/>
              <a:t>by</a:t>
            </a:r>
            <a:r>
              <a:rPr dirty="0" spc="-125"/>
              <a:t> </a:t>
            </a:r>
            <a:r>
              <a:rPr dirty="0"/>
              <a:t>digitalization</a:t>
            </a:r>
            <a:r>
              <a:rPr dirty="0" spc="-120"/>
              <a:t> </a:t>
            </a:r>
            <a:r>
              <a:rPr dirty="0" spc="70"/>
              <a:t>and</a:t>
            </a:r>
            <a:r>
              <a:rPr dirty="0" spc="-120"/>
              <a:t> </a:t>
            </a:r>
            <a:r>
              <a:rPr dirty="0"/>
              <a:t>online</a:t>
            </a:r>
            <a:r>
              <a:rPr dirty="0" spc="-125"/>
              <a:t> </a:t>
            </a:r>
            <a:r>
              <a:rPr dirty="0"/>
              <a:t>ordering</a:t>
            </a:r>
            <a:r>
              <a:rPr dirty="0" spc="-120"/>
              <a:t> </a:t>
            </a:r>
            <a:r>
              <a:rPr dirty="0" spc="70"/>
              <a:t>and</a:t>
            </a:r>
            <a:r>
              <a:rPr dirty="0" spc="-125"/>
              <a:t> </a:t>
            </a:r>
            <a:r>
              <a:rPr dirty="0" spc="75"/>
              <a:t>changing </a:t>
            </a:r>
            <a:r>
              <a:rPr dirty="0" spc="55"/>
              <a:t>consumer</a:t>
            </a:r>
            <a:r>
              <a:rPr dirty="0" spc="-245"/>
              <a:t> </a:t>
            </a:r>
            <a:r>
              <a:rPr dirty="0" spc="-10"/>
              <a:t>preferences.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24980" y="6134222"/>
            <a:ext cx="8985250" cy="2720340"/>
            <a:chOff x="324980" y="6134222"/>
            <a:chExt cx="8985250" cy="2720340"/>
          </a:xfrm>
        </p:grpSpPr>
        <p:sp>
          <p:nvSpPr>
            <p:cNvPr id="4" name="object 4" descr=""/>
            <p:cNvSpPr/>
            <p:nvPr/>
          </p:nvSpPr>
          <p:spPr>
            <a:xfrm>
              <a:off x="324980" y="6134222"/>
              <a:ext cx="8985250" cy="2720340"/>
            </a:xfrm>
            <a:custGeom>
              <a:avLst/>
              <a:gdLst/>
              <a:ahLst/>
              <a:cxnLst/>
              <a:rect l="l" t="t" r="r" b="b"/>
              <a:pathLst>
                <a:path w="8985250" h="2720340">
                  <a:moveTo>
                    <a:pt x="8032695" y="2720248"/>
                  </a:moveTo>
                  <a:lnTo>
                    <a:pt x="952499" y="2720248"/>
                  </a:lnTo>
                  <a:lnTo>
                    <a:pt x="904960" y="2719082"/>
                  </a:lnTo>
                  <a:lnTo>
                    <a:pt x="858024" y="2715621"/>
                  </a:lnTo>
                  <a:lnTo>
                    <a:pt x="811746" y="2709920"/>
                  </a:lnTo>
                  <a:lnTo>
                    <a:pt x="766180" y="2702033"/>
                  </a:lnTo>
                  <a:lnTo>
                    <a:pt x="721382" y="2692015"/>
                  </a:lnTo>
                  <a:lnTo>
                    <a:pt x="677405" y="2679920"/>
                  </a:lnTo>
                  <a:lnTo>
                    <a:pt x="634304" y="2665803"/>
                  </a:lnTo>
                  <a:lnTo>
                    <a:pt x="592134" y="2649718"/>
                  </a:lnTo>
                  <a:lnTo>
                    <a:pt x="550949" y="2631720"/>
                  </a:lnTo>
                  <a:lnTo>
                    <a:pt x="510805" y="2611864"/>
                  </a:lnTo>
                  <a:lnTo>
                    <a:pt x="471754" y="2590204"/>
                  </a:lnTo>
                  <a:lnTo>
                    <a:pt x="433853" y="2566795"/>
                  </a:lnTo>
                  <a:lnTo>
                    <a:pt x="397156" y="2541691"/>
                  </a:lnTo>
                  <a:lnTo>
                    <a:pt x="361716" y="2514946"/>
                  </a:lnTo>
                  <a:lnTo>
                    <a:pt x="327589" y="2486617"/>
                  </a:lnTo>
                  <a:lnTo>
                    <a:pt x="294830" y="2456756"/>
                  </a:lnTo>
                  <a:lnTo>
                    <a:pt x="263493" y="2425418"/>
                  </a:lnTo>
                  <a:lnTo>
                    <a:pt x="233632" y="2392659"/>
                  </a:lnTo>
                  <a:lnTo>
                    <a:pt x="205302" y="2358532"/>
                  </a:lnTo>
                  <a:lnTo>
                    <a:pt x="178557" y="2323093"/>
                  </a:lnTo>
                  <a:lnTo>
                    <a:pt x="153453" y="2286395"/>
                  </a:lnTo>
                  <a:lnTo>
                    <a:pt x="130044" y="2248494"/>
                  </a:lnTo>
                  <a:lnTo>
                    <a:pt x="108383" y="2209444"/>
                  </a:lnTo>
                  <a:lnTo>
                    <a:pt x="88527" y="2169299"/>
                  </a:lnTo>
                  <a:lnTo>
                    <a:pt x="70529" y="2128114"/>
                  </a:lnTo>
                  <a:lnTo>
                    <a:pt x="54445" y="2085944"/>
                  </a:lnTo>
                  <a:lnTo>
                    <a:pt x="40327" y="2042843"/>
                  </a:lnTo>
                  <a:lnTo>
                    <a:pt x="28232" y="1998866"/>
                  </a:lnTo>
                  <a:lnTo>
                    <a:pt x="18214" y="1954068"/>
                  </a:lnTo>
                  <a:lnTo>
                    <a:pt x="10327" y="1908502"/>
                  </a:lnTo>
                  <a:lnTo>
                    <a:pt x="4626" y="1862224"/>
                  </a:lnTo>
                  <a:lnTo>
                    <a:pt x="1165" y="1815287"/>
                  </a:lnTo>
                  <a:lnTo>
                    <a:pt x="0" y="1767748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0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8032700" y="0"/>
                  </a:lnTo>
                  <a:lnTo>
                    <a:pt x="8080235" y="1165"/>
                  </a:lnTo>
                  <a:lnTo>
                    <a:pt x="8127171" y="4626"/>
                  </a:lnTo>
                  <a:lnTo>
                    <a:pt x="8173449" y="10327"/>
                  </a:lnTo>
                  <a:lnTo>
                    <a:pt x="8219015" y="18214"/>
                  </a:lnTo>
                  <a:lnTo>
                    <a:pt x="8263814" y="28232"/>
                  </a:lnTo>
                  <a:lnTo>
                    <a:pt x="8307791" y="40327"/>
                  </a:lnTo>
                  <a:lnTo>
                    <a:pt x="8350891" y="54444"/>
                  </a:lnTo>
                  <a:lnTo>
                    <a:pt x="8393061" y="70529"/>
                  </a:lnTo>
                  <a:lnTo>
                    <a:pt x="8434246" y="88527"/>
                  </a:lnTo>
                  <a:lnTo>
                    <a:pt x="8474391" y="108383"/>
                  </a:lnTo>
                  <a:lnTo>
                    <a:pt x="8513441" y="130043"/>
                  </a:lnTo>
                  <a:lnTo>
                    <a:pt x="8551342" y="153452"/>
                  </a:lnTo>
                  <a:lnTo>
                    <a:pt x="8588040" y="178556"/>
                  </a:lnTo>
                  <a:lnTo>
                    <a:pt x="8623479" y="205301"/>
                  </a:lnTo>
                  <a:lnTo>
                    <a:pt x="8657606" y="233630"/>
                  </a:lnTo>
                  <a:lnTo>
                    <a:pt x="8690365" y="263491"/>
                  </a:lnTo>
                  <a:lnTo>
                    <a:pt x="8721703" y="294829"/>
                  </a:lnTo>
                  <a:lnTo>
                    <a:pt x="8751564" y="327588"/>
                  </a:lnTo>
                  <a:lnTo>
                    <a:pt x="8779894" y="361715"/>
                  </a:lnTo>
                  <a:lnTo>
                    <a:pt x="8806638" y="397154"/>
                  </a:lnTo>
                  <a:lnTo>
                    <a:pt x="8831742" y="433852"/>
                  </a:lnTo>
                  <a:lnTo>
                    <a:pt x="8855151" y="471753"/>
                  </a:lnTo>
                  <a:lnTo>
                    <a:pt x="8876811" y="510803"/>
                  </a:lnTo>
                  <a:lnTo>
                    <a:pt x="8896668" y="550948"/>
                  </a:lnTo>
                  <a:lnTo>
                    <a:pt x="8914665" y="592133"/>
                  </a:lnTo>
                  <a:lnTo>
                    <a:pt x="8930750" y="634303"/>
                  </a:lnTo>
                  <a:lnTo>
                    <a:pt x="8944867" y="677404"/>
                  </a:lnTo>
                  <a:lnTo>
                    <a:pt x="8956962" y="721381"/>
                  </a:lnTo>
                  <a:lnTo>
                    <a:pt x="8966980" y="766179"/>
                  </a:lnTo>
                  <a:lnTo>
                    <a:pt x="8974867" y="811745"/>
                  </a:lnTo>
                  <a:lnTo>
                    <a:pt x="8980568" y="858023"/>
                  </a:lnTo>
                  <a:lnTo>
                    <a:pt x="8984029" y="904960"/>
                  </a:lnTo>
                  <a:lnTo>
                    <a:pt x="8985195" y="952499"/>
                  </a:lnTo>
                  <a:lnTo>
                    <a:pt x="8985195" y="1767748"/>
                  </a:lnTo>
                  <a:lnTo>
                    <a:pt x="8984029" y="1815287"/>
                  </a:lnTo>
                  <a:lnTo>
                    <a:pt x="8980568" y="1862224"/>
                  </a:lnTo>
                  <a:lnTo>
                    <a:pt x="8974867" y="1908502"/>
                  </a:lnTo>
                  <a:lnTo>
                    <a:pt x="8966980" y="1954068"/>
                  </a:lnTo>
                  <a:lnTo>
                    <a:pt x="8956962" y="1998866"/>
                  </a:lnTo>
                  <a:lnTo>
                    <a:pt x="8944867" y="2042843"/>
                  </a:lnTo>
                  <a:lnTo>
                    <a:pt x="8930750" y="2085944"/>
                  </a:lnTo>
                  <a:lnTo>
                    <a:pt x="8914665" y="2128114"/>
                  </a:lnTo>
                  <a:lnTo>
                    <a:pt x="8896668" y="2169299"/>
                  </a:lnTo>
                  <a:lnTo>
                    <a:pt x="8876811" y="2209444"/>
                  </a:lnTo>
                  <a:lnTo>
                    <a:pt x="8855151" y="2248494"/>
                  </a:lnTo>
                  <a:lnTo>
                    <a:pt x="8831742" y="2286395"/>
                  </a:lnTo>
                  <a:lnTo>
                    <a:pt x="8806638" y="2323093"/>
                  </a:lnTo>
                  <a:lnTo>
                    <a:pt x="8779894" y="2358532"/>
                  </a:lnTo>
                  <a:lnTo>
                    <a:pt x="8751564" y="2392659"/>
                  </a:lnTo>
                  <a:lnTo>
                    <a:pt x="8721703" y="2425418"/>
                  </a:lnTo>
                  <a:lnTo>
                    <a:pt x="8690365" y="2456756"/>
                  </a:lnTo>
                  <a:lnTo>
                    <a:pt x="8657606" y="2486617"/>
                  </a:lnTo>
                  <a:lnTo>
                    <a:pt x="8623479" y="2514946"/>
                  </a:lnTo>
                  <a:lnTo>
                    <a:pt x="8588040" y="2541691"/>
                  </a:lnTo>
                  <a:lnTo>
                    <a:pt x="8551342" y="2566795"/>
                  </a:lnTo>
                  <a:lnTo>
                    <a:pt x="8513441" y="2590204"/>
                  </a:lnTo>
                  <a:lnTo>
                    <a:pt x="8474391" y="2611864"/>
                  </a:lnTo>
                  <a:lnTo>
                    <a:pt x="8434246" y="2631720"/>
                  </a:lnTo>
                  <a:lnTo>
                    <a:pt x="8393061" y="2649718"/>
                  </a:lnTo>
                  <a:lnTo>
                    <a:pt x="8350891" y="2665803"/>
                  </a:lnTo>
                  <a:lnTo>
                    <a:pt x="8307791" y="2679920"/>
                  </a:lnTo>
                  <a:lnTo>
                    <a:pt x="8263814" y="2692015"/>
                  </a:lnTo>
                  <a:lnTo>
                    <a:pt x="8219015" y="2702033"/>
                  </a:lnTo>
                  <a:lnTo>
                    <a:pt x="8173449" y="2709920"/>
                  </a:lnTo>
                  <a:lnTo>
                    <a:pt x="8127171" y="2715621"/>
                  </a:lnTo>
                  <a:lnTo>
                    <a:pt x="8080235" y="2719082"/>
                  </a:lnTo>
                  <a:lnTo>
                    <a:pt x="8032695" y="2720248"/>
                  </a:lnTo>
                  <a:close/>
                </a:path>
              </a:pathLst>
            </a:custGeom>
            <a:solidFill>
              <a:srgbClr val="886A4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61" y="6468435"/>
              <a:ext cx="2190749" cy="21907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43694" y="6380713"/>
              <a:ext cx="2162810" cy="2162810"/>
            </a:xfrm>
            <a:custGeom>
              <a:avLst/>
              <a:gdLst/>
              <a:ahLst/>
              <a:cxnLst/>
              <a:rect l="l" t="t" r="r" b="b"/>
              <a:pathLst>
                <a:path w="2162810" h="2162809">
                  <a:moveTo>
                    <a:pt x="1081722" y="2162330"/>
                  </a:moveTo>
                  <a:lnTo>
                    <a:pt x="1080607" y="2162330"/>
                  </a:lnTo>
                  <a:lnTo>
                    <a:pt x="1033005" y="2161288"/>
                  </a:lnTo>
                  <a:lnTo>
                    <a:pt x="985385" y="2158158"/>
                  </a:lnTo>
                  <a:lnTo>
                    <a:pt x="938349" y="2152993"/>
                  </a:lnTo>
                  <a:lnTo>
                    <a:pt x="891939" y="2145839"/>
                  </a:lnTo>
                  <a:lnTo>
                    <a:pt x="846202" y="2136739"/>
                  </a:lnTo>
                  <a:lnTo>
                    <a:pt x="801179" y="2125737"/>
                  </a:lnTo>
                  <a:lnTo>
                    <a:pt x="756915" y="2112878"/>
                  </a:lnTo>
                  <a:lnTo>
                    <a:pt x="713455" y="2098204"/>
                  </a:lnTo>
                  <a:lnTo>
                    <a:pt x="670842" y="2081761"/>
                  </a:lnTo>
                  <a:lnTo>
                    <a:pt x="629119" y="2063592"/>
                  </a:lnTo>
                  <a:lnTo>
                    <a:pt x="588332" y="2043741"/>
                  </a:lnTo>
                  <a:lnTo>
                    <a:pt x="548524" y="2022251"/>
                  </a:lnTo>
                  <a:lnTo>
                    <a:pt x="509738" y="1999168"/>
                  </a:lnTo>
                  <a:lnTo>
                    <a:pt x="472019" y="1974534"/>
                  </a:lnTo>
                  <a:lnTo>
                    <a:pt x="435411" y="1948394"/>
                  </a:lnTo>
                  <a:lnTo>
                    <a:pt x="399958" y="1920792"/>
                  </a:lnTo>
                  <a:lnTo>
                    <a:pt x="365703" y="1891772"/>
                  </a:lnTo>
                  <a:lnTo>
                    <a:pt x="332691" y="1861377"/>
                  </a:lnTo>
                  <a:lnTo>
                    <a:pt x="300966" y="1829651"/>
                  </a:lnTo>
                  <a:lnTo>
                    <a:pt x="270571" y="1796639"/>
                  </a:lnTo>
                  <a:lnTo>
                    <a:pt x="241550" y="1762385"/>
                  </a:lnTo>
                  <a:lnTo>
                    <a:pt x="213948" y="1726932"/>
                  </a:lnTo>
                  <a:lnTo>
                    <a:pt x="187808" y="1690324"/>
                  </a:lnTo>
                  <a:lnTo>
                    <a:pt x="163174" y="1652606"/>
                  </a:lnTo>
                  <a:lnTo>
                    <a:pt x="140090" y="1613821"/>
                  </a:lnTo>
                  <a:lnTo>
                    <a:pt x="118601" y="1574013"/>
                  </a:lnTo>
                  <a:lnTo>
                    <a:pt x="98750" y="1533226"/>
                  </a:lnTo>
                  <a:lnTo>
                    <a:pt x="80580" y="1491504"/>
                  </a:lnTo>
                  <a:lnTo>
                    <a:pt x="64137" y="1448891"/>
                  </a:lnTo>
                  <a:lnTo>
                    <a:pt x="49464" y="1405431"/>
                  </a:lnTo>
                  <a:lnTo>
                    <a:pt x="36604" y="1361168"/>
                  </a:lnTo>
                  <a:lnTo>
                    <a:pt x="25603" y="1316146"/>
                  </a:lnTo>
                  <a:lnTo>
                    <a:pt x="16503" y="1270408"/>
                  </a:lnTo>
                  <a:lnTo>
                    <a:pt x="9348" y="1224000"/>
                  </a:lnTo>
                  <a:lnTo>
                    <a:pt x="4184" y="1176964"/>
                  </a:lnTo>
                  <a:lnTo>
                    <a:pt x="1053" y="1129345"/>
                  </a:lnTo>
                  <a:lnTo>
                    <a:pt x="0" y="1081187"/>
                  </a:lnTo>
                  <a:lnTo>
                    <a:pt x="1053" y="1033025"/>
                  </a:lnTo>
                  <a:lnTo>
                    <a:pt x="4184" y="985403"/>
                  </a:lnTo>
                  <a:lnTo>
                    <a:pt x="9348" y="938365"/>
                  </a:lnTo>
                  <a:lnTo>
                    <a:pt x="16503" y="891954"/>
                  </a:lnTo>
                  <a:lnTo>
                    <a:pt x="25603" y="846215"/>
                  </a:lnTo>
                  <a:lnTo>
                    <a:pt x="36604" y="801191"/>
                  </a:lnTo>
                  <a:lnTo>
                    <a:pt x="49464" y="756927"/>
                  </a:lnTo>
                  <a:lnTo>
                    <a:pt x="64137" y="713465"/>
                  </a:lnTo>
                  <a:lnTo>
                    <a:pt x="80580" y="670851"/>
                  </a:lnTo>
                  <a:lnTo>
                    <a:pt x="98750" y="629128"/>
                  </a:lnTo>
                  <a:lnTo>
                    <a:pt x="118601" y="588339"/>
                  </a:lnTo>
                  <a:lnTo>
                    <a:pt x="140090" y="548530"/>
                  </a:lnTo>
                  <a:lnTo>
                    <a:pt x="163174" y="509744"/>
                  </a:lnTo>
                  <a:lnTo>
                    <a:pt x="187808" y="472024"/>
                  </a:lnTo>
                  <a:lnTo>
                    <a:pt x="213948" y="435416"/>
                  </a:lnTo>
                  <a:lnTo>
                    <a:pt x="241550" y="399962"/>
                  </a:lnTo>
                  <a:lnTo>
                    <a:pt x="270571" y="365707"/>
                  </a:lnTo>
                  <a:lnTo>
                    <a:pt x="300966" y="332694"/>
                  </a:lnTo>
                  <a:lnTo>
                    <a:pt x="332691" y="300968"/>
                  </a:lnTo>
                  <a:lnTo>
                    <a:pt x="365703" y="270573"/>
                  </a:lnTo>
                  <a:lnTo>
                    <a:pt x="399958" y="241552"/>
                  </a:lnTo>
                  <a:lnTo>
                    <a:pt x="435411" y="213949"/>
                  </a:lnTo>
                  <a:lnTo>
                    <a:pt x="472019" y="187809"/>
                  </a:lnTo>
                  <a:lnTo>
                    <a:pt x="509738" y="163175"/>
                  </a:lnTo>
                  <a:lnTo>
                    <a:pt x="548524" y="140091"/>
                  </a:lnTo>
                  <a:lnTo>
                    <a:pt x="588332" y="118601"/>
                  </a:lnTo>
                  <a:lnTo>
                    <a:pt x="629119" y="98750"/>
                  </a:lnTo>
                  <a:lnTo>
                    <a:pt x="670842" y="80581"/>
                  </a:lnTo>
                  <a:lnTo>
                    <a:pt x="713455" y="64137"/>
                  </a:lnTo>
                  <a:lnTo>
                    <a:pt x="756915" y="49464"/>
                  </a:lnTo>
                  <a:lnTo>
                    <a:pt x="801179" y="36604"/>
                  </a:lnTo>
                  <a:lnTo>
                    <a:pt x="846202" y="25602"/>
                  </a:lnTo>
                  <a:lnTo>
                    <a:pt x="891939" y="16503"/>
                  </a:lnTo>
                  <a:lnTo>
                    <a:pt x="938349" y="9348"/>
                  </a:lnTo>
                  <a:lnTo>
                    <a:pt x="985385" y="4184"/>
                  </a:lnTo>
                  <a:lnTo>
                    <a:pt x="1033005" y="1053"/>
                  </a:lnTo>
                  <a:lnTo>
                    <a:pt x="1081158" y="0"/>
                  </a:lnTo>
                  <a:lnTo>
                    <a:pt x="1129324" y="1053"/>
                  </a:lnTo>
                  <a:lnTo>
                    <a:pt x="1176944" y="4184"/>
                  </a:lnTo>
                  <a:lnTo>
                    <a:pt x="1223981" y="9348"/>
                  </a:lnTo>
                  <a:lnTo>
                    <a:pt x="1270390" y="16503"/>
                  </a:lnTo>
                  <a:lnTo>
                    <a:pt x="1316128" y="25602"/>
                  </a:lnTo>
                  <a:lnTo>
                    <a:pt x="1361150" y="36604"/>
                  </a:lnTo>
                  <a:lnTo>
                    <a:pt x="1405414" y="49464"/>
                  </a:lnTo>
                  <a:lnTo>
                    <a:pt x="1448874" y="64137"/>
                  </a:lnTo>
                  <a:lnTo>
                    <a:pt x="1491488" y="80581"/>
                  </a:lnTo>
                  <a:lnTo>
                    <a:pt x="1533210" y="98750"/>
                  </a:lnTo>
                  <a:lnTo>
                    <a:pt x="1573997" y="118601"/>
                  </a:lnTo>
                  <a:lnTo>
                    <a:pt x="1613806" y="140091"/>
                  </a:lnTo>
                  <a:lnTo>
                    <a:pt x="1652591" y="163175"/>
                  </a:lnTo>
                  <a:lnTo>
                    <a:pt x="1690310" y="187809"/>
                  </a:lnTo>
                  <a:lnTo>
                    <a:pt x="1726918" y="213949"/>
                  </a:lnTo>
                  <a:lnTo>
                    <a:pt x="1762371" y="241552"/>
                  </a:lnTo>
                  <a:lnTo>
                    <a:pt x="1796626" y="270573"/>
                  </a:lnTo>
                  <a:lnTo>
                    <a:pt x="1829638" y="300968"/>
                  </a:lnTo>
                  <a:lnTo>
                    <a:pt x="1861364" y="332694"/>
                  </a:lnTo>
                  <a:lnTo>
                    <a:pt x="1891759" y="365707"/>
                  </a:lnTo>
                  <a:lnTo>
                    <a:pt x="1920779" y="399962"/>
                  </a:lnTo>
                  <a:lnTo>
                    <a:pt x="1948382" y="435416"/>
                  </a:lnTo>
                  <a:lnTo>
                    <a:pt x="1974522" y="472024"/>
                  </a:lnTo>
                  <a:lnTo>
                    <a:pt x="1999155" y="509744"/>
                  </a:lnTo>
                  <a:lnTo>
                    <a:pt x="2022239" y="548530"/>
                  </a:lnTo>
                  <a:lnTo>
                    <a:pt x="2043728" y="588339"/>
                  </a:lnTo>
                  <a:lnTo>
                    <a:pt x="2063580" y="629128"/>
                  </a:lnTo>
                  <a:lnTo>
                    <a:pt x="2081749" y="670851"/>
                  </a:lnTo>
                  <a:lnTo>
                    <a:pt x="2098192" y="713465"/>
                  </a:lnTo>
                  <a:lnTo>
                    <a:pt x="2112866" y="756927"/>
                  </a:lnTo>
                  <a:lnTo>
                    <a:pt x="2125725" y="801191"/>
                  </a:lnTo>
                  <a:lnTo>
                    <a:pt x="2136727" y="846215"/>
                  </a:lnTo>
                  <a:lnTo>
                    <a:pt x="2145827" y="891954"/>
                  </a:lnTo>
                  <a:lnTo>
                    <a:pt x="2152981" y="938365"/>
                  </a:lnTo>
                  <a:lnTo>
                    <a:pt x="2158145" y="985403"/>
                  </a:lnTo>
                  <a:lnTo>
                    <a:pt x="2161276" y="1033025"/>
                  </a:lnTo>
                  <a:lnTo>
                    <a:pt x="2162330" y="1081185"/>
                  </a:lnTo>
                  <a:lnTo>
                    <a:pt x="2161276" y="1129345"/>
                  </a:lnTo>
                  <a:lnTo>
                    <a:pt x="2158145" y="1176964"/>
                  </a:lnTo>
                  <a:lnTo>
                    <a:pt x="2152981" y="1224000"/>
                  </a:lnTo>
                  <a:lnTo>
                    <a:pt x="2145827" y="1270408"/>
                  </a:lnTo>
                  <a:lnTo>
                    <a:pt x="2136727" y="1316146"/>
                  </a:lnTo>
                  <a:lnTo>
                    <a:pt x="2125725" y="1361168"/>
                  </a:lnTo>
                  <a:lnTo>
                    <a:pt x="2112866" y="1405431"/>
                  </a:lnTo>
                  <a:lnTo>
                    <a:pt x="2098192" y="1448891"/>
                  </a:lnTo>
                  <a:lnTo>
                    <a:pt x="2081749" y="1491504"/>
                  </a:lnTo>
                  <a:lnTo>
                    <a:pt x="2063580" y="1533226"/>
                  </a:lnTo>
                  <a:lnTo>
                    <a:pt x="2043728" y="1574013"/>
                  </a:lnTo>
                  <a:lnTo>
                    <a:pt x="2022239" y="1613821"/>
                  </a:lnTo>
                  <a:lnTo>
                    <a:pt x="1999155" y="1652606"/>
                  </a:lnTo>
                  <a:lnTo>
                    <a:pt x="1974522" y="1690324"/>
                  </a:lnTo>
                  <a:lnTo>
                    <a:pt x="1948382" y="1726932"/>
                  </a:lnTo>
                  <a:lnTo>
                    <a:pt x="1920779" y="1762385"/>
                  </a:lnTo>
                  <a:lnTo>
                    <a:pt x="1891759" y="1796639"/>
                  </a:lnTo>
                  <a:lnTo>
                    <a:pt x="1861364" y="1829651"/>
                  </a:lnTo>
                  <a:lnTo>
                    <a:pt x="1829638" y="1861377"/>
                  </a:lnTo>
                  <a:lnTo>
                    <a:pt x="1796626" y="1891772"/>
                  </a:lnTo>
                  <a:lnTo>
                    <a:pt x="1762371" y="1920792"/>
                  </a:lnTo>
                  <a:lnTo>
                    <a:pt x="1726918" y="1948394"/>
                  </a:lnTo>
                  <a:lnTo>
                    <a:pt x="1690310" y="1974534"/>
                  </a:lnTo>
                  <a:lnTo>
                    <a:pt x="1652591" y="1999168"/>
                  </a:lnTo>
                  <a:lnTo>
                    <a:pt x="1613806" y="2022251"/>
                  </a:lnTo>
                  <a:lnTo>
                    <a:pt x="1573997" y="2043741"/>
                  </a:lnTo>
                  <a:lnTo>
                    <a:pt x="1533210" y="2063592"/>
                  </a:lnTo>
                  <a:lnTo>
                    <a:pt x="1491488" y="2081761"/>
                  </a:lnTo>
                  <a:lnTo>
                    <a:pt x="1448874" y="2098204"/>
                  </a:lnTo>
                  <a:lnTo>
                    <a:pt x="1405414" y="2112878"/>
                  </a:lnTo>
                  <a:lnTo>
                    <a:pt x="1361150" y="2125737"/>
                  </a:lnTo>
                  <a:lnTo>
                    <a:pt x="1316128" y="2136739"/>
                  </a:lnTo>
                  <a:lnTo>
                    <a:pt x="1270390" y="2145839"/>
                  </a:lnTo>
                  <a:lnTo>
                    <a:pt x="1223981" y="2152993"/>
                  </a:lnTo>
                  <a:lnTo>
                    <a:pt x="1176944" y="2158158"/>
                  </a:lnTo>
                  <a:lnTo>
                    <a:pt x="1129324" y="2161288"/>
                  </a:lnTo>
                  <a:lnTo>
                    <a:pt x="1081722" y="21623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264920"/>
          </a:xfrm>
          <a:custGeom>
            <a:avLst/>
            <a:gdLst/>
            <a:ahLst/>
            <a:cxnLst/>
            <a:rect l="l" t="t" r="r" b="b"/>
            <a:pathLst>
              <a:path w="18288000" h="1264920">
                <a:moveTo>
                  <a:pt x="18287799" y="1264292"/>
                </a:moveTo>
                <a:lnTo>
                  <a:pt x="0" y="1264292"/>
                </a:lnTo>
                <a:lnTo>
                  <a:pt x="0" y="0"/>
                </a:lnTo>
                <a:lnTo>
                  <a:pt x="18287799" y="0"/>
                </a:lnTo>
                <a:lnTo>
                  <a:pt x="18287799" y="12642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324980" y="3211098"/>
            <a:ext cx="8985250" cy="2720340"/>
            <a:chOff x="324980" y="3211098"/>
            <a:chExt cx="8985250" cy="2720340"/>
          </a:xfrm>
        </p:grpSpPr>
        <p:sp>
          <p:nvSpPr>
            <p:cNvPr id="9" name="object 9" descr=""/>
            <p:cNvSpPr/>
            <p:nvPr/>
          </p:nvSpPr>
          <p:spPr>
            <a:xfrm>
              <a:off x="324980" y="3211098"/>
              <a:ext cx="8985250" cy="2720340"/>
            </a:xfrm>
            <a:custGeom>
              <a:avLst/>
              <a:gdLst/>
              <a:ahLst/>
              <a:cxnLst/>
              <a:rect l="l" t="t" r="r" b="b"/>
              <a:pathLst>
                <a:path w="8985250" h="2720340">
                  <a:moveTo>
                    <a:pt x="8033441" y="2720260"/>
                  </a:moveTo>
                  <a:lnTo>
                    <a:pt x="951754" y="2720260"/>
                  </a:lnTo>
                  <a:lnTo>
                    <a:pt x="904960" y="2719112"/>
                  </a:lnTo>
                  <a:lnTo>
                    <a:pt x="858024" y="2715652"/>
                  </a:lnTo>
                  <a:lnTo>
                    <a:pt x="811746" y="2709950"/>
                  </a:lnTo>
                  <a:lnTo>
                    <a:pt x="766180" y="2702063"/>
                  </a:lnTo>
                  <a:lnTo>
                    <a:pt x="721382" y="2692044"/>
                  </a:lnTo>
                  <a:lnTo>
                    <a:pt x="677405" y="2679948"/>
                  </a:lnTo>
                  <a:lnTo>
                    <a:pt x="634304" y="2665830"/>
                  </a:lnTo>
                  <a:lnTo>
                    <a:pt x="592134" y="2649745"/>
                  </a:lnTo>
                  <a:lnTo>
                    <a:pt x="550949" y="2631746"/>
                  </a:lnTo>
                  <a:lnTo>
                    <a:pt x="510805" y="2611889"/>
                  </a:lnTo>
                  <a:lnTo>
                    <a:pt x="471754" y="2590228"/>
                  </a:lnTo>
                  <a:lnTo>
                    <a:pt x="433853" y="2566818"/>
                  </a:lnTo>
                  <a:lnTo>
                    <a:pt x="397156" y="2541713"/>
                  </a:lnTo>
                  <a:lnTo>
                    <a:pt x="361716" y="2514968"/>
                  </a:lnTo>
                  <a:lnTo>
                    <a:pt x="327589" y="2486637"/>
                  </a:lnTo>
                  <a:lnTo>
                    <a:pt x="294830" y="2456775"/>
                  </a:lnTo>
                  <a:lnTo>
                    <a:pt x="263493" y="2425437"/>
                  </a:lnTo>
                  <a:lnTo>
                    <a:pt x="233632" y="2392677"/>
                  </a:lnTo>
                  <a:lnTo>
                    <a:pt x="205302" y="2358550"/>
                  </a:lnTo>
                  <a:lnTo>
                    <a:pt x="178557" y="2323110"/>
                  </a:lnTo>
                  <a:lnTo>
                    <a:pt x="153453" y="2286412"/>
                  </a:lnTo>
                  <a:lnTo>
                    <a:pt x="130044" y="2248511"/>
                  </a:lnTo>
                  <a:lnTo>
                    <a:pt x="108383" y="2209461"/>
                  </a:lnTo>
                  <a:lnTo>
                    <a:pt x="88527" y="2169316"/>
                  </a:lnTo>
                  <a:lnTo>
                    <a:pt x="70529" y="2128132"/>
                  </a:lnTo>
                  <a:lnTo>
                    <a:pt x="54445" y="2085963"/>
                  </a:lnTo>
                  <a:lnTo>
                    <a:pt x="40327" y="2042863"/>
                  </a:lnTo>
                  <a:lnTo>
                    <a:pt x="28232" y="1998887"/>
                  </a:lnTo>
                  <a:lnTo>
                    <a:pt x="18214" y="1954090"/>
                  </a:lnTo>
                  <a:lnTo>
                    <a:pt x="10327" y="1908526"/>
                  </a:lnTo>
                  <a:lnTo>
                    <a:pt x="4626" y="1862249"/>
                  </a:lnTo>
                  <a:lnTo>
                    <a:pt x="1165" y="1815315"/>
                  </a:lnTo>
                  <a:lnTo>
                    <a:pt x="0" y="1767779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8032698" y="0"/>
                  </a:lnTo>
                  <a:lnTo>
                    <a:pt x="8080235" y="1165"/>
                  </a:lnTo>
                  <a:lnTo>
                    <a:pt x="8127171" y="4626"/>
                  </a:lnTo>
                  <a:lnTo>
                    <a:pt x="8173449" y="10327"/>
                  </a:lnTo>
                  <a:lnTo>
                    <a:pt x="8219015" y="18214"/>
                  </a:lnTo>
                  <a:lnTo>
                    <a:pt x="8263814" y="28232"/>
                  </a:lnTo>
                  <a:lnTo>
                    <a:pt x="8307791" y="40327"/>
                  </a:lnTo>
                  <a:lnTo>
                    <a:pt x="8350891" y="54444"/>
                  </a:lnTo>
                  <a:lnTo>
                    <a:pt x="8393061" y="70529"/>
                  </a:lnTo>
                  <a:lnTo>
                    <a:pt x="8434246" y="88527"/>
                  </a:lnTo>
                  <a:lnTo>
                    <a:pt x="8474391" y="108383"/>
                  </a:lnTo>
                  <a:lnTo>
                    <a:pt x="8513441" y="130043"/>
                  </a:lnTo>
                  <a:lnTo>
                    <a:pt x="8551342" y="153452"/>
                  </a:lnTo>
                  <a:lnTo>
                    <a:pt x="8588040" y="178556"/>
                  </a:lnTo>
                  <a:lnTo>
                    <a:pt x="8623479" y="205301"/>
                  </a:lnTo>
                  <a:lnTo>
                    <a:pt x="8657606" y="233631"/>
                  </a:lnTo>
                  <a:lnTo>
                    <a:pt x="8690365" y="263491"/>
                  </a:lnTo>
                  <a:lnTo>
                    <a:pt x="8721703" y="294829"/>
                  </a:lnTo>
                  <a:lnTo>
                    <a:pt x="8751564" y="327588"/>
                  </a:lnTo>
                  <a:lnTo>
                    <a:pt x="8779894" y="361715"/>
                  </a:lnTo>
                  <a:lnTo>
                    <a:pt x="8806638" y="397154"/>
                  </a:lnTo>
                  <a:lnTo>
                    <a:pt x="8831742" y="433852"/>
                  </a:lnTo>
                  <a:lnTo>
                    <a:pt x="8855151" y="471753"/>
                  </a:lnTo>
                  <a:lnTo>
                    <a:pt x="8876811" y="510803"/>
                  </a:lnTo>
                  <a:lnTo>
                    <a:pt x="8896668" y="550948"/>
                  </a:lnTo>
                  <a:lnTo>
                    <a:pt x="8914665" y="592133"/>
                  </a:lnTo>
                  <a:lnTo>
                    <a:pt x="8930750" y="634303"/>
                  </a:lnTo>
                  <a:lnTo>
                    <a:pt x="8944867" y="677404"/>
                  </a:lnTo>
                  <a:lnTo>
                    <a:pt x="8956962" y="721381"/>
                  </a:lnTo>
                  <a:lnTo>
                    <a:pt x="8966980" y="766179"/>
                  </a:lnTo>
                  <a:lnTo>
                    <a:pt x="8974867" y="811745"/>
                  </a:lnTo>
                  <a:lnTo>
                    <a:pt x="8980568" y="858023"/>
                  </a:lnTo>
                  <a:lnTo>
                    <a:pt x="8984029" y="904960"/>
                  </a:lnTo>
                  <a:lnTo>
                    <a:pt x="8985195" y="952499"/>
                  </a:lnTo>
                  <a:lnTo>
                    <a:pt x="8985195" y="1767779"/>
                  </a:lnTo>
                  <a:lnTo>
                    <a:pt x="8984029" y="1815315"/>
                  </a:lnTo>
                  <a:lnTo>
                    <a:pt x="8980568" y="1862249"/>
                  </a:lnTo>
                  <a:lnTo>
                    <a:pt x="8974867" y="1908526"/>
                  </a:lnTo>
                  <a:lnTo>
                    <a:pt x="8966980" y="1954090"/>
                  </a:lnTo>
                  <a:lnTo>
                    <a:pt x="8956962" y="1998887"/>
                  </a:lnTo>
                  <a:lnTo>
                    <a:pt x="8944867" y="2042863"/>
                  </a:lnTo>
                  <a:lnTo>
                    <a:pt x="8930750" y="2085963"/>
                  </a:lnTo>
                  <a:lnTo>
                    <a:pt x="8914665" y="2128132"/>
                  </a:lnTo>
                  <a:lnTo>
                    <a:pt x="8896668" y="2169316"/>
                  </a:lnTo>
                  <a:lnTo>
                    <a:pt x="8876811" y="2209461"/>
                  </a:lnTo>
                  <a:lnTo>
                    <a:pt x="8855151" y="2248511"/>
                  </a:lnTo>
                  <a:lnTo>
                    <a:pt x="8831742" y="2286412"/>
                  </a:lnTo>
                  <a:lnTo>
                    <a:pt x="8806638" y="2323110"/>
                  </a:lnTo>
                  <a:lnTo>
                    <a:pt x="8779894" y="2358550"/>
                  </a:lnTo>
                  <a:lnTo>
                    <a:pt x="8751564" y="2392677"/>
                  </a:lnTo>
                  <a:lnTo>
                    <a:pt x="8721703" y="2425437"/>
                  </a:lnTo>
                  <a:lnTo>
                    <a:pt x="8690365" y="2456775"/>
                  </a:lnTo>
                  <a:lnTo>
                    <a:pt x="8657606" y="2486637"/>
                  </a:lnTo>
                  <a:lnTo>
                    <a:pt x="8623479" y="2514968"/>
                  </a:lnTo>
                  <a:lnTo>
                    <a:pt x="8588040" y="2541713"/>
                  </a:lnTo>
                  <a:lnTo>
                    <a:pt x="8551342" y="2566818"/>
                  </a:lnTo>
                  <a:lnTo>
                    <a:pt x="8513441" y="2590228"/>
                  </a:lnTo>
                  <a:lnTo>
                    <a:pt x="8474391" y="2611889"/>
                  </a:lnTo>
                  <a:lnTo>
                    <a:pt x="8434246" y="2631746"/>
                  </a:lnTo>
                  <a:lnTo>
                    <a:pt x="8393061" y="2649745"/>
                  </a:lnTo>
                  <a:lnTo>
                    <a:pt x="8350891" y="2665830"/>
                  </a:lnTo>
                  <a:lnTo>
                    <a:pt x="8307791" y="2679948"/>
                  </a:lnTo>
                  <a:lnTo>
                    <a:pt x="8263814" y="2692044"/>
                  </a:lnTo>
                  <a:lnTo>
                    <a:pt x="8219015" y="2702063"/>
                  </a:lnTo>
                  <a:lnTo>
                    <a:pt x="8173449" y="2709950"/>
                  </a:lnTo>
                  <a:lnTo>
                    <a:pt x="8127171" y="2715652"/>
                  </a:lnTo>
                  <a:lnTo>
                    <a:pt x="8080235" y="2719112"/>
                  </a:lnTo>
                  <a:lnTo>
                    <a:pt x="8033441" y="2720260"/>
                  </a:lnTo>
                  <a:close/>
                </a:path>
              </a:pathLst>
            </a:custGeom>
            <a:solidFill>
              <a:srgbClr val="886A4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61" y="3545341"/>
              <a:ext cx="2190749" cy="219074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43694" y="3457620"/>
              <a:ext cx="2162810" cy="2162810"/>
            </a:xfrm>
            <a:custGeom>
              <a:avLst/>
              <a:gdLst/>
              <a:ahLst/>
              <a:cxnLst/>
              <a:rect l="l" t="t" r="r" b="b"/>
              <a:pathLst>
                <a:path w="2162810" h="2162810">
                  <a:moveTo>
                    <a:pt x="1081165" y="2162311"/>
                  </a:moveTo>
                  <a:lnTo>
                    <a:pt x="1033005" y="2161258"/>
                  </a:lnTo>
                  <a:lnTo>
                    <a:pt x="985385" y="2158127"/>
                  </a:lnTo>
                  <a:lnTo>
                    <a:pt x="938349" y="2152963"/>
                  </a:lnTo>
                  <a:lnTo>
                    <a:pt x="891939" y="2145808"/>
                  </a:lnTo>
                  <a:lnTo>
                    <a:pt x="846202" y="2136708"/>
                  </a:lnTo>
                  <a:lnTo>
                    <a:pt x="801179" y="2125707"/>
                  </a:lnTo>
                  <a:lnTo>
                    <a:pt x="756915" y="2112847"/>
                  </a:lnTo>
                  <a:lnTo>
                    <a:pt x="713455" y="2098174"/>
                  </a:lnTo>
                  <a:lnTo>
                    <a:pt x="670842" y="2081731"/>
                  </a:lnTo>
                  <a:lnTo>
                    <a:pt x="629119" y="2063561"/>
                  </a:lnTo>
                  <a:lnTo>
                    <a:pt x="588332" y="2043710"/>
                  </a:lnTo>
                  <a:lnTo>
                    <a:pt x="548524" y="2022221"/>
                  </a:lnTo>
                  <a:lnTo>
                    <a:pt x="509738" y="1999137"/>
                  </a:lnTo>
                  <a:lnTo>
                    <a:pt x="472019" y="1974504"/>
                  </a:lnTo>
                  <a:lnTo>
                    <a:pt x="435411" y="1948364"/>
                  </a:lnTo>
                  <a:lnTo>
                    <a:pt x="399958" y="1920762"/>
                  </a:lnTo>
                  <a:lnTo>
                    <a:pt x="365703" y="1891741"/>
                  </a:lnTo>
                  <a:lnTo>
                    <a:pt x="332691" y="1861346"/>
                  </a:lnTo>
                  <a:lnTo>
                    <a:pt x="300966" y="1829621"/>
                  </a:lnTo>
                  <a:lnTo>
                    <a:pt x="270571" y="1796609"/>
                  </a:lnTo>
                  <a:lnTo>
                    <a:pt x="241550" y="1762355"/>
                  </a:lnTo>
                  <a:lnTo>
                    <a:pt x="213948" y="1726902"/>
                  </a:lnTo>
                  <a:lnTo>
                    <a:pt x="187808" y="1690294"/>
                  </a:lnTo>
                  <a:lnTo>
                    <a:pt x="163174" y="1652575"/>
                  </a:lnTo>
                  <a:lnTo>
                    <a:pt x="140090" y="1613790"/>
                  </a:lnTo>
                  <a:lnTo>
                    <a:pt x="118601" y="1573982"/>
                  </a:lnTo>
                  <a:lnTo>
                    <a:pt x="98750" y="1533195"/>
                  </a:lnTo>
                  <a:lnTo>
                    <a:pt x="80580" y="1491473"/>
                  </a:lnTo>
                  <a:lnTo>
                    <a:pt x="64137" y="1448860"/>
                  </a:lnTo>
                  <a:lnTo>
                    <a:pt x="49464" y="1405401"/>
                  </a:lnTo>
                  <a:lnTo>
                    <a:pt x="36604" y="1361138"/>
                  </a:lnTo>
                  <a:lnTo>
                    <a:pt x="25603" y="1316115"/>
                  </a:lnTo>
                  <a:lnTo>
                    <a:pt x="16503" y="1270378"/>
                  </a:lnTo>
                  <a:lnTo>
                    <a:pt x="9348" y="1223969"/>
                  </a:lnTo>
                  <a:lnTo>
                    <a:pt x="4184" y="1176933"/>
                  </a:lnTo>
                  <a:lnTo>
                    <a:pt x="1053" y="1129314"/>
                  </a:lnTo>
                  <a:lnTo>
                    <a:pt x="0" y="1081156"/>
                  </a:lnTo>
                  <a:lnTo>
                    <a:pt x="1053" y="1032997"/>
                  </a:lnTo>
                  <a:lnTo>
                    <a:pt x="4184" y="985377"/>
                  </a:lnTo>
                  <a:lnTo>
                    <a:pt x="9348" y="938342"/>
                  </a:lnTo>
                  <a:lnTo>
                    <a:pt x="16503" y="891933"/>
                  </a:lnTo>
                  <a:lnTo>
                    <a:pt x="25603" y="846196"/>
                  </a:lnTo>
                  <a:lnTo>
                    <a:pt x="36604" y="801173"/>
                  </a:lnTo>
                  <a:lnTo>
                    <a:pt x="49464" y="756910"/>
                  </a:lnTo>
                  <a:lnTo>
                    <a:pt x="64137" y="713451"/>
                  </a:lnTo>
                  <a:lnTo>
                    <a:pt x="80580" y="670838"/>
                  </a:lnTo>
                  <a:lnTo>
                    <a:pt x="98750" y="629116"/>
                  </a:lnTo>
                  <a:lnTo>
                    <a:pt x="118601" y="588329"/>
                  </a:lnTo>
                  <a:lnTo>
                    <a:pt x="140090" y="548521"/>
                  </a:lnTo>
                  <a:lnTo>
                    <a:pt x="163174" y="509736"/>
                  </a:lnTo>
                  <a:lnTo>
                    <a:pt x="187808" y="472017"/>
                  </a:lnTo>
                  <a:lnTo>
                    <a:pt x="213948" y="435409"/>
                  </a:lnTo>
                  <a:lnTo>
                    <a:pt x="241550" y="399956"/>
                  </a:lnTo>
                  <a:lnTo>
                    <a:pt x="270571" y="365702"/>
                  </a:lnTo>
                  <a:lnTo>
                    <a:pt x="300966" y="332690"/>
                  </a:lnTo>
                  <a:lnTo>
                    <a:pt x="332691" y="300965"/>
                  </a:lnTo>
                  <a:lnTo>
                    <a:pt x="365703" y="270570"/>
                  </a:lnTo>
                  <a:lnTo>
                    <a:pt x="399958" y="241549"/>
                  </a:lnTo>
                  <a:lnTo>
                    <a:pt x="435411" y="213947"/>
                  </a:lnTo>
                  <a:lnTo>
                    <a:pt x="472019" y="187807"/>
                  </a:lnTo>
                  <a:lnTo>
                    <a:pt x="509738" y="163173"/>
                  </a:lnTo>
                  <a:lnTo>
                    <a:pt x="548524" y="140090"/>
                  </a:lnTo>
                  <a:lnTo>
                    <a:pt x="588332" y="118601"/>
                  </a:lnTo>
                  <a:lnTo>
                    <a:pt x="629119" y="98749"/>
                  </a:lnTo>
                  <a:lnTo>
                    <a:pt x="670842" y="80580"/>
                  </a:lnTo>
                  <a:lnTo>
                    <a:pt x="713455" y="64137"/>
                  </a:lnTo>
                  <a:lnTo>
                    <a:pt x="756915" y="49464"/>
                  </a:lnTo>
                  <a:lnTo>
                    <a:pt x="801179" y="36604"/>
                  </a:lnTo>
                  <a:lnTo>
                    <a:pt x="846202" y="25602"/>
                  </a:lnTo>
                  <a:lnTo>
                    <a:pt x="891939" y="16503"/>
                  </a:lnTo>
                  <a:lnTo>
                    <a:pt x="938349" y="9348"/>
                  </a:lnTo>
                  <a:lnTo>
                    <a:pt x="985385" y="4184"/>
                  </a:lnTo>
                  <a:lnTo>
                    <a:pt x="1033005" y="1053"/>
                  </a:lnTo>
                  <a:lnTo>
                    <a:pt x="1081161" y="0"/>
                  </a:lnTo>
                  <a:lnTo>
                    <a:pt x="1129324" y="1053"/>
                  </a:lnTo>
                  <a:lnTo>
                    <a:pt x="1176944" y="4184"/>
                  </a:lnTo>
                  <a:lnTo>
                    <a:pt x="1223981" y="9348"/>
                  </a:lnTo>
                  <a:lnTo>
                    <a:pt x="1270390" y="16503"/>
                  </a:lnTo>
                  <a:lnTo>
                    <a:pt x="1316128" y="25602"/>
                  </a:lnTo>
                  <a:lnTo>
                    <a:pt x="1361150" y="36604"/>
                  </a:lnTo>
                  <a:lnTo>
                    <a:pt x="1405414" y="49464"/>
                  </a:lnTo>
                  <a:lnTo>
                    <a:pt x="1448874" y="64137"/>
                  </a:lnTo>
                  <a:lnTo>
                    <a:pt x="1491488" y="80580"/>
                  </a:lnTo>
                  <a:lnTo>
                    <a:pt x="1533210" y="98749"/>
                  </a:lnTo>
                  <a:lnTo>
                    <a:pt x="1573997" y="118601"/>
                  </a:lnTo>
                  <a:lnTo>
                    <a:pt x="1613806" y="140090"/>
                  </a:lnTo>
                  <a:lnTo>
                    <a:pt x="1652591" y="163173"/>
                  </a:lnTo>
                  <a:lnTo>
                    <a:pt x="1690310" y="187807"/>
                  </a:lnTo>
                  <a:lnTo>
                    <a:pt x="1726918" y="213947"/>
                  </a:lnTo>
                  <a:lnTo>
                    <a:pt x="1762371" y="241549"/>
                  </a:lnTo>
                  <a:lnTo>
                    <a:pt x="1796626" y="270570"/>
                  </a:lnTo>
                  <a:lnTo>
                    <a:pt x="1829638" y="300965"/>
                  </a:lnTo>
                  <a:lnTo>
                    <a:pt x="1861364" y="332690"/>
                  </a:lnTo>
                  <a:lnTo>
                    <a:pt x="1891759" y="365702"/>
                  </a:lnTo>
                  <a:lnTo>
                    <a:pt x="1920779" y="399956"/>
                  </a:lnTo>
                  <a:lnTo>
                    <a:pt x="1948382" y="435409"/>
                  </a:lnTo>
                  <a:lnTo>
                    <a:pt x="1974522" y="472017"/>
                  </a:lnTo>
                  <a:lnTo>
                    <a:pt x="1999155" y="509736"/>
                  </a:lnTo>
                  <a:lnTo>
                    <a:pt x="2022239" y="548521"/>
                  </a:lnTo>
                  <a:lnTo>
                    <a:pt x="2043728" y="588329"/>
                  </a:lnTo>
                  <a:lnTo>
                    <a:pt x="2063580" y="629116"/>
                  </a:lnTo>
                  <a:lnTo>
                    <a:pt x="2081749" y="670838"/>
                  </a:lnTo>
                  <a:lnTo>
                    <a:pt x="2098192" y="713451"/>
                  </a:lnTo>
                  <a:lnTo>
                    <a:pt x="2112866" y="756910"/>
                  </a:lnTo>
                  <a:lnTo>
                    <a:pt x="2125725" y="801173"/>
                  </a:lnTo>
                  <a:lnTo>
                    <a:pt x="2136727" y="846196"/>
                  </a:lnTo>
                  <a:lnTo>
                    <a:pt x="2145827" y="891933"/>
                  </a:lnTo>
                  <a:lnTo>
                    <a:pt x="2152981" y="938342"/>
                  </a:lnTo>
                  <a:lnTo>
                    <a:pt x="2158145" y="985377"/>
                  </a:lnTo>
                  <a:lnTo>
                    <a:pt x="2161276" y="1032997"/>
                  </a:lnTo>
                  <a:lnTo>
                    <a:pt x="2162330" y="1081155"/>
                  </a:lnTo>
                  <a:lnTo>
                    <a:pt x="2161276" y="1129314"/>
                  </a:lnTo>
                  <a:lnTo>
                    <a:pt x="2158145" y="1176933"/>
                  </a:lnTo>
                  <a:lnTo>
                    <a:pt x="2152981" y="1223969"/>
                  </a:lnTo>
                  <a:lnTo>
                    <a:pt x="2145827" y="1270378"/>
                  </a:lnTo>
                  <a:lnTo>
                    <a:pt x="2136727" y="1316115"/>
                  </a:lnTo>
                  <a:lnTo>
                    <a:pt x="2125725" y="1361138"/>
                  </a:lnTo>
                  <a:lnTo>
                    <a:pt x="2112866" y="1405401"/>
                  </a:lnTo>
                  <a:lnTo>
                    <a:pt x="2098192" y="1448860"/>
                  </a:lnTo>
                  <a:lnTo>
                    <a:pt x="2081749" y="1491473"/>
                  </a:lnTo>
                  <a:lnTo>
                    <a:pt x="2063580" y="1533195"/>
                  </a:lnTo>
                  <a:lnTo>
                    <a:pt x="2043728" y="1573982"/>
                  </a:lnTo>
                  <a:lnTo>
                    <a:pt x="2022239" y="1613790"/>
                  </a:lnTo>
                  <a:lnTo>
                    <a:pt x="1999155" y="1652575"/>
                  </a:lnTo>
                  <a:lnTo>
                    <a:pt x="1974522" y="1690294"/>
                  </a:lnTo>
                  <a:lnTo>
                    <a:pt x="1948382" y="1726902"/>
                  </a:lnTo>
                  <a:lnTo>
                    <a:pt x="1920779" y="1762355"/>
                  </a:lnTo>
                  <a:lnTo>
                    <a:pt x="1891759" y="1796609"/>
                  </a:lnTo>
                  <a:lnTo>
                    <a:pt x="1861364" y="1829621"/>
                  </a:lnTo>
                  <a:lnTo>
                    <a:pt x="1829638" y="1861346"/>
                  </a:lnTo>
                  <a:lnTo>
                    <a:pt x="1796626" y="1891741"/>
                  </a:lnTo>
                  <a:lnTo>
                    <a:pt x="1762371" y="1920762"/>
                  </a:lnTo>
                  <a:lnTo>
                    <a:pt x="1726918" y="1948364"/>
                  </a:lnTo>
                  <a:lnTo>
                    <a:pt x="1690310" y="1974504"/>
                  </a:lnTo>
                  <a:lnTo>
                    <a:pt x="1652591" y="1999137"/>
                  </a:lnTo>
                  <a:lnTo>
                    <a:pt x="1613806" y="2022221"/>
                  </a:lnTo>
                  <a:lnTo>
                    <a:pt x="1573997" y="2043710"/>
                  </a:lnTo>
                  <a:lnTo>
                    <a:pt x="1533210" y="2063561"/>
                  </a:lnTo>
                  <a:lnTo>
                    <a:pt x="1491488" y="2081731"/>
                  </a:lnTo>
                  <a:lnTo>
                    <a:pt x="1448874" y="2098174"/>
                  </a:lnTo>
                  <a:lnTo>
                    <a:pt x="1405414" y="2112847"/>
                  </a:lnTo>
                  <a:lnTo>
                    <a:pt x="1361150" y="2125707"/>
                  </a:lnTo>
                  <a:lnTo>
                    <a:pt x="1316128" y="2136708"/>
                  </a:lnTo>
                  <a:lnTo>
                    <a:pt x="1270390" y="2145808"/>
                  </a:lnTo>
                  <a:lnTo>
                    <a:pt x="1223981" y="2152963"/>
                  </a:lnTo>
                  <a:lnTo>
                    <a:pt x="1176944" y="2158127"/>
                  </a:lnTo>
                  <a:lnTo>
                    <a:pt x="1129324" y="2161258"/>
                  </a:lnTo>
                  <a:lnTo>
                    <a:pt x="1081165" y="21623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001729" y="6695075"/>
            <a:ext cx="1446530" cy="7366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650" spc="-54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540388" y="7160156"/>
            <a:ext cx="368935" cy="7366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650" spc="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77748" y="7625237"/>
            <a:ext cx="1494790" cy="7366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650" spc="-4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996281" y="6561111"/>
            <a:ext cx="1823720" cy="1797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209" marR="5080" indent="-17145">
              <a:lnSpc>
                <a:spcPct val="116300"/>
              </a:lnSpc>
              <a:spcBef>
                <a:spcPts val="95"/>
              </a:spcBef>
            </a:pPr>
            <a:r>
              <a:rPr dirty="0" sz="5000" spc="-9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000" spc="-40">
                <a:solidFill>
                  <a:srgbClr val="FFFFFF"/>
                </a:solidFill>
                <a:latin typeface="Arial"/>
                <a:cs typeface="Arial"/>
              </a:rPr>
              <a:t>7.60%</a:t>
            </a:r>
            <a:endParaRPr sz="50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069059" y="4163925"/>
            <a:ext cx="1446530" cy="7366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650" spc="-54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525111" y="3571084"/>
            <a:ext cx="4765675" cy="1797050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75"/>
              </a:spcBef>
            </a:pPr>
            <a:r>
              <a:rPr dirty="0" sz="5000" spc="-34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-47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5000" spc="-27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85">
                <a:solidFill>
                  <a:srgbClr val="FFFFFF"/>
                </a:solidFill>
                <a:latin typeface="Arial"/>
                <a:cs typeface="Arial"/>
              </a:rPr>
              <a:t>63.3</a:t>
            </a:r>
            <a:r>
              <a:rPr dirty="0" sz="5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25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9270" cy="1319530"/>
          </a:xfrm>
          <a:custGeom>
            <a:avLst/>
            <a:gdLst/>
            <a:ahLst/>
            <a:cxnLst/>
            <a:rect l="l" t="t" r="r" b="b"/>
            <a:pathLst>
              <a:path w="18289270" h="1319530">
                <a:moveTo>
                  <a:pt x="18288788" y="1319225"/>
                </a:moveTo>
                <a:lnTo>
                  <a:pt x="0" y="1319225"/>
                </a:lnTo>
                <a:lnTo>
                  <a:pt x="0" y="0"/>
                </a:lnTo>
                <a:lnTo>
                  <a:pt x="18288788" y="0"/>
                </a:lnTo>
                <a:lnTo>
                  <a:pt x="18288788" y="1319225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2385227"/>
            <a:ext cx="11090275" cy="3303270"/>
            <a:chOff x="0" y="2385227"/>
            <a:chExt cx="11090275" cy="3303270"/>
          </a:xfrm>
        </p:grpSpPr>
        <p:sp>
          <p:nvSpPr>
            <p:cNvPr id="5" name="object 5" descr=""/>
            <p:cNvSpPr/>
            <p:nvPr/>
          </p:nvSpPr>
          <p:spPr>
            <a:xfrm>
              <a:off x="2585213" y="2385227"/>
              <a:ext cx="8505190" cy="3303270"/>
            </a:xfrm>
            <a:custGeom>
              <a:avLst/>
              <a:gdLst/>
              <a:ahLst/>
              <a:cxnLst/>
              <a:rect l="l" t="t" r="r" b="b"/>
              <a:pathLst>
                <a:path w="8505190" h="3303270">
                  <a:moveTo>
                    <a:pt x="8392464" y="3303224"/>
                  </a:moveTo>
                  <a:lnTo>
                    <a:pt x="112590" y="3303224"/>
                  </a:lnTo>
                  <a:lnTo>
                    <a:pt x="68825" y="3294358"/>
                  </a:lnTo>
                  <a:lnTo>
                    <a:pt x="33030" y="3270199"/>
                  </a:lnTo>
                  <a:lnTo>
                    <a:pt x="8867" y="3234404"/>
                  </a:lnTo>
                  <a:lnTo>
                    <a:pt x="0" y="3190631"/>
                  </a:lnTo>
                  <a:lnTo>
                    <a:pt x="0" y="112589"/>
                  </a:lnTo>
                  <a:lnTo>
                    <a:pt x="8867" y="68825"/>
                  </a:lnTo>
                  <a:lnTo>
                    <a:pt x="33030" y="33030"/>
                  </a:lnTo>
                  <a:lnTo>
                    <a:pt x="68825" y="8867"/>
                  </a:lnTo>
                  <a:lnTo>
                    <a:pt x="112589" y="0"/>
                  </a:lnTo>
                  <a:lnTo>
                    <a:pt x="8392464" y="0"/>
                  </a:lnTo>
                  <a:lnTo>
                    <a:pt x="8436224" y="8867"/>
                  </a:lnTo>
                  <a:lnTo>
                    <a:pt x="8472020" y="33030"/>
                  </a:lnTo>
                  <a:lnTo>
                    <a:pt x="8496186" y="68825"/>
                  </a:lnTo>
                  <a:lnTo>
                    <a:pt x="8505057" y="112589"/>
                  </a:lnTo>
                  <a:lnTo>
                    <a:pt x="8505057" y="3190631"/>
                  </a:lnTo>
                  <a:lnTo>
                    <a:pt x="8496186" y="3234404"/>
                  </a:lnTo>
                  <a:lnTo>
                    <a:pt x="8472020" y="3270199"/>
                  </a:lnTo>
                  <a:lnTo>
                    <a:pt x="8436224" y="3294358"/>
                  </a:lnTo>
                  <a:lnTo>
                    <a:pt x="8392464" y="3303224"/>
                  </a:lnTo>
                  <a:close/>
                </a:path>
              </a:pathLst>
            </a:custGeom>
            <a:solidFill>
              <a:srgbClr val="A06C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355451"/>
              <a:ext cx="3968750" cy="930910"/>
            </a:xfrm>
            <a:custGeom>
              <a:avLst/>
              <a:gdLst/>
              <a:ahLst/>
              <a:cxnLst/>
              <a:rect l="l" t="t" r="r" b="b"/>
              <a:pathLst>
                <a:path w="3968750" h="930910">
                  <a:moveTo>
                    <a:pt x="0" y="930516"/>
                  </a:moveTo>
                  <a:lnTo>
                    <a:pt x="0" y="0"/>
                  </a:lnTo>
                  <a:lnTo>
                    <a:pt x="3634313" y="0"/>
                  </a:lnTo>
                  <a:lnTo>
                    <a:pt x="3968396" y="930500"/>
                  </a:lnTo>
                  <a:lnTo>
                    <a:pt x="0" y="93051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5955060"/>
            <a:ext cx="11090275" cy="3303270"/>
            <a:chOff x="0" y="5955060"/>
            <a:chExt cx="11090275" cy="3303270"/>
          </a:xfrm>
        </p:grpSpPr>
        <p:sp>
          <p:nvSpPr>
            <p:cNvPr id="8" name="object 8" descr=""/>
            <p:cNvSpPr/>
            <p:nvPr/>
          </p:nvSpPr>
          <p:spPr>
            <a:xfrm>
              <a:off x="2585213" y="5955060"/>
              <a:ext cx="8505190" cy="3303270"/>
            </a:xfrm>
            <a:custGeom>
              <a:avLst/>
              <a:gdLst/>
              <a:ahLst/>
              <a:cxnLst/>
              <a:rect l="l" t="t" r="r" b="b"/>
              <a:pathLst>
                <a:path w="8505190" h="3303270">
                  <a:moveTo>
                    <a:pt x="8392489" y="3303234"/>
                  </a:moveTo>
                  <a:lnTo>
                    <a:pt x="112564" y="3303234"/>
                  </a:lnTo>
                  <a:lnTo>
                    <a:pt x="68825" y="3294373"/>
                  </a:lnTo>
                  <a:lnTo>
                    <a:pt x="33030" y="3270214"/>
                  </a:lnTo>
                  <a:lnTo>
                    <a:pt x="8867" y="3234419"/>
                  </a:lnTo>
                  <a:lnTo>
                    <a:pt x="0" y="3190646"/>
                  </a:lnTo>
                  <a:lnTo>
                    <a:pt x="0" y="112592"/>
                  </a:lnTo>
                  <a:lnTo>
                    <a:pt x="8867" y="68832"/>
                  </a:lnTo>
                  <a:lnTo>
                    <a:pt x="33030" y="33036"/>
                  </a:lnTo>
                  <a:lnTo>
                    <a:pt x="68825" y="8870"/>
                  </a:lnTo>
                  <a:lnTo>
                    <a:pt x="112589" y="0"/>
                  </a:lnTo>
                  <a:lnTo>
                    <a:pt x="8392464" y="0"/>
                  </a:lnTo>
                  <a:lnTo>
                    <a:pt x="8436224" y="8870"/>
                  </a:lnTo>
                  <a:lnTo>
                    <a:pt x="8472020" y="33036"/>
                  </a:lnTo>
                  <a:lnTo>
                    <a:pt x="8496186" y="68832"/>
                  </a:lnTo>
                  <a:lnTo>
                    <a:pt x="8505057" y="112592"/>
                  </a:lnTo>
                  <a:lnTo>
                    <a:pt x="8505057" y="3190646"/>
                  </a:lnTo>
                  <a:lnTo>
                    <a:pt x="8496186" y="3234419"/>
                  </a:lnTo>
                  <a:lnTo>
                    <a:pt x="8472020" y="3270214"/>
                  </a:lnTo>
                  <a:lnTo>
                    <a:pt x="8436224" y="3294373"/>
                  </a:lnTo>
                  <a:lnTo>
                    <a:pt x="8392489" y="3303234"/>
                  </a:lnTo>
                  <a:close/>
                </a:path>
              </a:pathLst>
            </a:custGeom>
            <a:solidFill>
              <a:srgbClr val="674E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925299"/>
              <a:ext cx="3968750" cy="930910"/>
            </a:xfrm>
            <a:custGeom>
              <a:avLst/>
              <a:gdLst/>
              <a:ahLst/>
              <a:cxnLst/>
              <a:rect l="l" t="t" r="r" b="b"/>
              <a:pathLst>
                <a:path w="3968750" h="930909">
                  <a:moveTo>
                    <a:pt x="0" y="930516"/>
                  </a:moveTo>
                  <a:lnTo>
                    <a:pt x="0" y="0"/>
                  </a:lnTo>
                  <a:lnTo>
                    <a:pt x="3634313" y="0"/>
                  </a:lnTo>
                  <a:lnTo>
                    <a:pt x="3968396" y="930500"/>
                  </a:lnTo>
                  <a:lnTo>
                    <a:pt x="0" y="93051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524742" y="3533386"/>
            <a:ext cx="2649220" cy="4635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850" spc="15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850" spc="-10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850" spc="28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850">
              <a:latin typeface="Trebuchet MS"/>
              <a:cs typeface="Trebuchet M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8355" y="2919587"/>
            <a:ext cx="123825" cy="12382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8355" y="3443462"/>
            <a:ext cx="123825" cy="12382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8355" y="3967337"/>
            <a:ext cx="123825" cy="12382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8355" y="4491212"/>
            <a:ext cx="123825" cy="12382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8355" y="5015087"/>
            <a:ext cx="123825" cy="123825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4449414" y="2640054"/>
            <a:ext cx="6303645" cy="2644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9794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Full-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Restaurants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Quick-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Restaurants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Fast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Cafe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Bars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3000" spc="-380">
                <a:solidFill>
                  <a:srgbClr val="FFFFFF"/>
                </a:solidFill>
                <a:latin typeface="Verdana"/>
                <a:cs typeface="Verdana"/>
              </a:rPr>
              <a:t>100%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Verdana"/>
                <a:cs typeface="Verdana"/>
              </a:rPr>
              <a:t>Home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Delivery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Restaurants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81973" y="6903986"/>
            <a:ext cx="1734820" cy="826769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36195" marR="5080" indent="-24130">
              <a:lnSpc>
                <a:spcPts val="2860"/>
              </a:lnSpc>
              <a:spcBef>
                <a:spcPts val="685"/>
              </a:spcBef>
            </a:pPr>
            <a:r>
              <a:rPr dirty="0" sz="2850" spc="150">
                <a:solidFill>
                  <a:srgbClr val="43B4BD"/>
                </a:solidFill>
                <a:latin typeface="Trebuchet MS"/>
                <a:cs typeface="Trebuchet MS"/>
              </a:rPr>
              <a:t>Structure </a:t>
            </a:r>
            <a:r>
              <a:rPr dirty="0" sz="2850" spc="28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850">
              <a:latin typeface="Trebuchet MS"/>
              <a:cs typeface="Trebuchet MS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4311396" y="6891680"/>
            <a:ext cx="123825" cy="1190625"/>
            <a:chOff x="4311396" y="6891680"/>
            <a:chExt cx="123825" cy="1190625"/>
          </a:xfrm>
        </p:grpSpPr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1396" y="6891680"/>
              <a:ext cx="123825" cy="12382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1396" y="7958480"/>
              <a:ext cx="123825" cy="123825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4603496" y="6602755"/>
            <a:ext cx="613156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501140">
              <a:lnSpc>
                <a:spcPct val="116700"/>
              </a:lnSpc>
              <a:spcBef>
                <a:spcPts val="95"/>
              </a:spcBef>
            </a:pP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Consumer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Chained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/>
              <a:t>Global</a:t>
            </a:r>
            <a:r>
              <a:rPr dirty="0" sz="4500" spc="-125"/>
              <a:t> </a:t>
            </a:r>
            <a:r>
              <a:rPr dirty="0" sz="4500"/>
              <a:t>Chinese</a:t>
            </a:r>
            <a:r>
              <a:rPr dirty="0" sz="4500" spc="-125"/>
              <a:t> </a:t>
            </a:r>
            <a:r>
              <a:rPr dirty="0" sz="4500"/>
              <a:t>Takeout</a:t>
            </a:r>
            <a:r>
              <a:rPr dirty="0" sz="4500" spc="-120"/>
              <a:t> </a:t>
            </a:r>
            <a:r>
              <a:rPr dirty="0" sz="4500"/>
              <a:t>Market</a:t>
            </a:r>
            <a:r>
              <a:rPr dirty="0" sz="4500" spc="-125"/>
              <a:t> </a:t>
            </a:r>
            <a:r>
              <a:rPr dirty="0" sz="4500"/>
              <a:t>Revenue</a:t>
            </a:r>
            <a:r>
              <a:rPr dirty="0" sz="4500" spc="-125"/>
              <a:t> </a:t>
            </a:r>
            <a:r>
              <a:rPr dirty="0" sz="4500"/>
              <a:t>share</a:t>
            </a:r>
            <a:r>
              <a:rPr dirty="0" sz="4500" spc="-120"/>
              <a:t> </a:t>
            </a:r>
            <a:r>
              <a:rPr dirty="0" sz="4500" spc="130"/>
              <a:t>for</a:t>
            </a:r>
            <a:r>
              <a:rPr dirty="0" sz="4500" spc="-125"/>
              <a:t> </a:t>
            </a:r>
            <a:r>
              <a:rPr dirty="0" sz="4500" spc="-20"/>
              <a:t>2022</a:t>
            </a:r>
            <a:endParaRPr sz="4500"/>
          </a:p>
        </p:txBody>
      </p:sp>
      <p:sp>
        <p:nvSpPr>
          <p:cNvPr id="3" name="object 3" descr=""/>
          <p:cNvSpPr txBox="1"/>
          <p:nvPr/>
        </p:nvSpPr>
        <p:spPr>
          <a:xfrm>
            <a:off x="13735522" y="5084595"/>
            <a:ext cx="4192904" cy="1732280"/>
          </a:xfrm>
          <a:prstGeom prst="rect">
            <a:avLst/>
          </a:prstGeom>
        </p:spPr>
        <p:txBody>
          <a:bodyPr wrap="square" lIns="0" tIns="55879" rIns="0" bIns="0" rtlCol="0" vert="horz">
            <a:spAutoFit/>
          </a:bodyPr>
          <a:lstStyle/>
          <a:p>
            <a:pPr marL="1387475" marR="5080" indent="-1375410">
              <a:lnSpc>
                <a:spcPts val="6600"/>
              </a:lnSpc>
              <a:spcBef>
                <a:spcPts val="439"/>
              </a:spcBef>
            </a:pPr>
            <a:r>
              <a:rPr dirty="0" sz="5700" spc="-125">
                <a:latin typeface="Verdana"/>
                <a:cs typeface="Verdana"/>
              </a:rPr>
              <a:t>Asia-</a:t>
            </a:r>
            <a:r>
              <a:rPr dirty="0" sz="5700" spc="105">
                <a:latin typeface="Verdana"/>
                <a:cs typeface="Verdana"/>
              </a:rPr>
              <a:t>Pacific </a:t>
            </a:r>
            <a:r>
              <a:rPr dirty="0" sz="5700" spc="-810">
                <a:latin typeface="Verdana"/>
                <a:cs typeface="Verdana"/>
              </a:rPr>
              <a:t>35%</a:t>
            </a:r>
            <a:endParaRPr sz="5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9752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65517" y="5392125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794" y="3365992"/>
                </a:lnTo>
                <a:lnTo>
                  <a:pt x="81532" y="3349384"/>
                </a:lnTo>
                <a:lnTo>
                  <a:pt x="48238" y="3323641"/>
                </a:lnTo>
                <a:lnTo>
                  <a:pt x="22495" y="3290347"/>
                </a:lnTo>
                <a:lnTo>
                  <a:pt x="5887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563B3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202997" y="1607856"/>
            <a:ext cx="11449685" cy="3335020"/>
            <a:chOff x="3202997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A06F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563B31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202990" y="5974689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80" y="2302793"/>
                </a:moveTo>
                <a:lnTo>
                  <a:pt x="164435" y="2302793"/>
                </a:lnTo>
                <a:lnTo>
                  <a:pt x="120794" y="2296906"/>
                </a:lnTo>
                <a:lnTo>
                  <a:pt x="81532" y="2280298"/>
                </a:lnTo>
                <a:lnTo>
                  <a:pt x="48238" y="2254555"/>
                </a:lnTo>
                <a:lnTo>
                  <a:pt x="22495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2668677" y="0"/>
                </a:lnTo>
                <a:lnTo>
                  <a:pt x="2712308" y="5887"/>
                </a:lnTo>
                <a:lnTo>
                  <a:pt x="2751561" y="22495"/>
                </a:lnTo>
                <a:lnTo>
                  <a:pt x="2784850" y="48238"/>
                </a:lnTo>
                <a:lnTo>
                  <a:pt x="2810591" y="81532"/>
                </a:lnTo>
                <a:lnTo>
                  <a:pt x="2827197" y="120794"/>
                </a:lnTo>
                <a:lnTo>
                  <a:pt x="2833085" y="164438"/>
                </a:lnTo>
                <a:lnTo>
                  <a:pt x="2833085" y="2138355"/>
                </a:lnTo>
                <a:lnTo>
                  <a:pt x="2827197" y="2181999"/>
                </a:lnTo>
                <a:lnTo>
                  <a:pt x="2810591" y="2221261"/>
                </a:lnTo>
                <a:lnTo>
                  <a:pt x="2784850" y="2254555"/>
                </a:lnTo>
                <a:lnTo>
                  <a:pt x="2751561" y="2280298"/>
                </a:lnTo>
                <a:lnTo>
                  <a:pt x="2712308" y="2296906"/>
                </a:lnTo>
                <a:lnTo>
                  <a:pt x="2668680" y="2302793"/>
                </a:lnTo>
                <a:close/>
              </a:path>
            </a:pathLst>
          </a:custGeom>
          <a:solidFill>
            <a:srgbClr val="A06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953443" y="2890337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1" y="769653"/>
                </a:moveTo>
                <a:lnTo>
                  <a:pt x="0" y="0"/>
                </a:lnTo>
                <a:lnTo>
                  <a:pt x="666519" y="384826"/>
                </a:lnTo>
                <a:lnTo>
                  <a:pt x="1" y="769653"/>
                </a:lnTo>
                <a:close/>
              </a:path>
            </a:pathLst>
          </a:custGeom>
          <a:solidFill>
            <a:srgbClr val="563B31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953445" y="6693255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A06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810671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73503" y="2033837"/>
            <a:ext cx="5909310" cy="248285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Changing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Consumer </a:t>
            </a: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Lifestyles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Urbanization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9884" y="6132026"/>
            <a:ext cx="6996430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Regulatory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775" b="0">
                <a:solidFill>
                  <a:srgbClr val="FFFFFF"/>
                </a:solidFill>
                <a:latin typeface="Yanone Kaffeesatz Thin"/>
                <a:cs typeface="Yanone Kaffeesatz Thin"/>
              </a:rPr>
              <a:t>Compliance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633104" y="2062695"/>
            <a:ext cx="13900150" cy="6638925"/>
          </a:xfrm>
          <a:custGeom>
            <a:avLst/>
            <a:gdLst/>
            <a:ahLst/>
            <a:cxnLst/>
            <a:rect l="l" t="t" r="r" b="b"/>
            <a:pathLst>
              <a:path w="13900150" h="6638925">
                <a:moveTo>
                  <a:pt x="13900067" y="6638838"/>
                </a:moveTo>
                <a:lnTo>
                  <a:pt x="0" y="6638838"/>
                </a:lnTo>
                <a:lnTo>
                  <a:pt x="0" y="0"/>
                </a:lnTo>
                <a:lnTo>
                  <a:pt x="13900067" y="0"/>
                </a:lnTo>
                <a:lnTo>
                  <a:pt x="13900067" y="6638838"/>
                </a:lnTo>
                <a:close/>
              </a:path>
            </a:pathLst>
          </a:custGeom>
          <a:solidFill>
            <a:srgbClr val="4D2A17">
              <a:alpha val="87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9274" y="2297991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3170727" y="3609319"/>
            <a:ext cx="104775" cy="3305175"/>
            <a:chOff x="3170727" y="3609319"/>
            <a:chExt cx="104775" cy="330517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727" y="3609319"/>
              <a:ext cx="104774" cy="10477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27" y="4523719"/>
              <a:ext cx="104774" cy="1047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27" y="5438119"/>
              <a:ext cx="104774" cy="10477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27" y="6809719"/>
              <a:ext cx="104774" cy="10477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3433508" y="3357846"/>
            <a:ext cx="12662535" cy="505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95605">
              <a:lnSpc>
                <a:spcPct val="115399"/>
              </a:lnSpc>
              <a:spcBef>
                <a:spcPts val="100"/>
              </a:spcBef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Chinese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Takeout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12700" marR="450215" indent="86360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Quick-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restaurants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need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offering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dishes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prepared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swiftly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picked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delivered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promptly.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ct val="115399"/>
              </a:lnSpc>
            </a:pP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Renowned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established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brands,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standardized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processes,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widespread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presence,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chained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outlets,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well-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restaurant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chains,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hold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substantial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share.</a:t>
            </a:r>
            <a:endParaRPr sz="2600">
              <a:latin typeface="Verdana"/>
              <a:cs typeface="Verdana"/>
            </a:endParaRPr>
          </a:p>
          <a:p>
            <a:pPr marL="12700" marR="366395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increasingly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drawn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authenticity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personalized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touch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offered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establishments,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captures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dynamic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shifts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preferences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trends.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0048" rIns="0" bIns="0" rtlCol="0" vert="horz">
            <a:spAutoFit/>
          </a:bodyPr>
          <a:lstStyle/>
          <a:p>
            <a:pPr marL="489775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910" y="8759890"/>
            <a:ext cx="4238640" cy="12572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015752" y="4026781"/>
            <a:ext cx="14765655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:</a:t>
            </a:r>
            <a:r>
              <a:rPr dirty="0" sz="4100" spc="-650">
                <a:latin typeface="Lato"/>
                <a:cs typeface="Lato"/>
              </a:rPr>
              <a:t> </a:t>
            </a:r>
            <a:r>
              <a:rPr dirty="0" u="heavy" sz="4100" spc="434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http://tinyurl.com/3xh6utsr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DAF8TBsYWWY,BAFWDJyds2Y</cp:keywords>
  <dc:title>Chinese Takeout Market Report 2024</dc:title>
  <dcterms:created xsi:type="dcterms:W3CDTF">2024-02-10T14:40:48Z</dcterms:created>
  <dcterms:modified xsi:type="dcterms:W3CDTF">2024-02-10T14:40:48Z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2024-02-09T00:00:00Z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2024-02-10T00:00:00Z</vt:filetime>
  </property>
  <property fmtid="{D5CDD505-2E9C-101B-9397-08002B2CF9AE}" pid="5" name="Producer">
    <vt:lpwstr>3-Heights(TM) PDF Security Shell 4.8.25.2 (http://www.pdf-tools.com)</vt:lpwstr>
  </property>
</Properties>
</file>