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5auuk3v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8649068" cy="10287000"/>
            <a:chExt cx="2277944" cy="2709333"/>
          </a:xfrm>
        </p:grpSpPr>
        <p:sp>
          <p:nvSpPr>
            <p:cNvPr id="4" name="Freeform 4"/>
            <p:cNvSpPr/>
            <p:nvPr/>
          </p:nvSpPr>
          <p:spPr>
            <a:xfrm>
              <a:off x="0" y="0"/>
              <a:ext cx="2277944" cy="2709333"/>
            </a:xfrm>
            <a:custGeom>
              <a:rect l="l" t="t" r="r" b="b"/>
              <a:pathLst>
                <a:path w="2277944" h="2709333">
                  <a:moveTo>
                    <a:pt x="0" y="0"/>
                  </a:moveTo>
                  <a:lnTo>
                    <a:pt x="2277944" y="0"/>
                  </a:lnTo>
                  <a:lnTo>
                    <a:pt x="2277944" y="2709333"/>
                  </a:lnTo>
                  <a:lnTo>
                    <a:pt x="0" y="2709333"/>
                  </a:lnTo>
                  <a:close/>
                </a:path>
              </a:pathLst>
            </a:custGeom>
            <a:solidFill>
              <a:srgbClr val="942717">
                <a:alpha val="66667"/>
              </a:srgbClr>
            </a:solidFill>
          </p:spPr>
          <p:txBody>
            <a:bodyPr/>
            <a:lstStyle/>
            <a:p/>
          </p:txBody>
        </p:sp>
        <p:sp>
          <p:nvSpPr>
            <p:cNvPr id="5" name="TextBox 5"/>
            <p:cNvSpPr txBox="1"/>
            <p:nvPr/>
          </p:nvSpPr>
          <p:spPr>
            <a:xfrm>
              <a:off x="0" y="-38100"/>
              <a:ext cx="2277944"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4614"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3791284"/>
            <a:ext cx="8649068" cy="3727367"/>
          </a:xfrm>
          <a:prstGeom prst="rect">
            <a:avLst/>
          </a:prstGeom>
        </p:spPr>
        <p:txBody>
          <a:bodyPr wrap="square" lIns="0" tIns="0" rIns="0" bIns="0" rtlCol="0" anchor="t">
            <a:spAutoFit/>
          </a:bodyPr>
          <a:lstStyle/>
          <a:p>
            <a:pPr>
              <a:lnSpc>
                <a:spcPts val="7154"/>
              </a:lnSpc>
            </a:pPr>
            <a:r>
              <a:rPr lang="en-US" sz="8000">
                <a:solidFill>
                  <a:srgbClr val="FFFFFF"/>
                </a:solidFill>
                <a:latin typeface="Canva Sans"/>
              </a:rPr>
              <a:t>GLOBAL </a:t>
            </a:r>
          </a:p>
          <a:p>
            <a:pPr>
              <a:lnSpc>
                <a:spcPts val="7154"/>
              </a:lnSpc>
            </a:pPr>
            <a:r>
              <a:rPr lang="en-US" sz="8000">
                <a:solidFill>
                  <a:srgbClr val="FFFFFF"/>
                </a:solidFill>
                <a:latin typeface="Canva Sans"/>
              </a:rPr>
              <a:t>CHILI SAUCE</a:t>
            </a:r>
          </a:p>
          <a:p>
            <a:pPr>
              <a:lnSpc>
                <a:spcPts val="7154"/>
              </a:lnSpc>
            </a:pPr>
            <a:r>
              <a:rPr lang="en-US" sz="8000">
                <a:solidFill>
                  <a:srgbClr val="FFFFFF"/>
                </a:solidFill>
                <a:latin typeface="Canva Sans"/>
              </a:rPr>
              <a:t>MARKET REPORT </a:t>
            </a:r>
          </a:p>
          <a:p>
            <a:pPr>
              <a:lnSpc>
                <a:spcPts val="715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122" b="-31617"/>
            </a:stretch>
          </a:blipFill>
        </p:spPr>
        <p:txBody>
          <a:bodyPr/>
          <a:lstStyle/>
          <a:p/>
        </p:txBody>
      </p:sp>
      <p:grpSp>
        <p:nvGrpSpPr>
          <p:cNvPr id="3" name="Group 3"/>
          <p:cNvGrpSpPr/>
          <p:nvPr/>
        </p:nvGrpSpPr>
        <p:grpSpPr>
          <a:xfrm>
            <a:off x="1252574" y="1803117"/>
            <a:ext cx="15782851" cy="6972409"/>
            <a:chExt cx="4156800" cy="1836355"/>
          </a:xfrm>
        </p:grpSpPr>
        <p:sp>
          <p:nvSpPr>
            <p:cNvPr id="4" name="Freeform 4"/>
            <p:cNvSpPr/>
            <p:nvPr/>
          </p:nvSpPr>
          <p:spPr>
            <a:xfrm>
              <a:off x="0" y="0"/>
              <a:ext cx="4156800" cy="1836355"/>
            </a:xfrm>
            <a:custGeom>
              <a:rect l="l" t="t" r="r" b="b"/>
              <a:pathLst>
                <a:path w="4156800" h="1836354">
                  <a:moveTo>
                    <a:pt x="0" y="0"/>
                  </a:moveTo>
                  <a:lnTo>
                    <a:pt x="4156800" y="0"/>
                  </a:lnTo>
                  <a:lnTo>
                    <a:pt x="4156800" y="1836355"/>
                  </a:lnTo>
                  <a:lnTo>
                    <a:pt x="0" y="1836355"/>
                  </a:lnTo>
                  <a:close/>
                </a:path>
              </a:pathLst>
            </a:custGeom>
            <a:solidFill>
              <a:srgbClr val="3E180F">
                <a:alpha val="84706"/>
              </a:srgbClr>
            </a:solidFill>
          </p:spPr>
          <p:txBody>
            <a:bodyPr/>
            <a:lstStyle/>
            <a:p/>
          </p:txBody>
        </p:sp>
        <p:sp>
          <p:nvSpPr>
            <p:cNvPr id="5" name="TextBox 5"/>
            <p:cNvSpPr txBox="1"/>
            <p:nvPr/>
          </p:nvSpPr>
          <p:spPr>
            <a:xfrm>
              <a:off x="0" y="-38100"/>
              <a:ext cx="4156800" cy="187445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168039"/>
            <a:ext cx="15120026" cy="5126991"/>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Canva Sans"/>
              </a:rPr>
              <a:t>The manufacturing, distribution, and consumption of condiments derived mostly from chili peppers and additional components like vinegar, sugar, and spices are all included in the market for chili sauces. The flavor profiles of chili sauces vary, catering to a wide spectrum of palates from mild to intensely hot. Chili sauce is a widely used flavor enhancer and condiment in many different cuisines worldwide. It adds complexity, tanginess, and heat to foods such as meats, seafood, vegetables, and snacks. The market is defined by many consumers looking for rich and bold culinary experiences, traditional, regionally-specific recipes, and inventive, globally-inspired blends. The market for chili sauce is expected to develop and diversify further as consumers' desire for hot and daring cuisine keeps rising.</a:t>
            </a:r>
          </a:p>
        </p:txBody>
      </p:sp>
      <p:sp>
        <p:nvSpPr>
          <p:cNvPr id="7" name="TextBox 7"/>
          <p:cNvSpPr txBox="1"/>
          <p:nvPr/>
        </p:nvSpPr>
        <p:spPr>
          <a:xfrm>
            <a:off x="5080096" y="207454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96178" y="598199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9C3B3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30367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21925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05888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9C3B3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38056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29614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675695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2024- 2031</a:t>
            </a:r>
          </a:p>
        </p:txBody>
      </p:sp>
      <p:sp>
        <p:nvSpPr>
          <p:cNvPr id="21" name="TextBox 21"/>
          <p:cNvSpPr txBox="1"/>
          <p:nvPr/>
        </p:nvSpPr>
        <p:spPr>
          <a:xfrm>
            <a:off x="2964419" y="636998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6.80%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17608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2024</a:t>
            </a:r>
          </a:p>
        </p:txBody>
      </p:sp>
      <p:sp>
        <p:nvSpPr>
          <p:cNvPr id="24" name="TextBox 24"/>
          <p:cNvSpPr txBox="1"/>
          <p:nvPr/>
        </p:nvSpPr>
        <p:spPr>
          <a:xfrm>
            <a:off x="2964419" y="3446881"/>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2915.2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39060" y="1476251"/>
            <a:ext cx="6222432" cy="2707614"/>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F4D16"/>
            </a:solidFill>
          </p:spPr>
          <p:txBody>
            <a:bodyPr/>
            <a:lstStyle/>
            <a:p/>
          </p:txBody>
        </p:sp>
      </p:grpSp>
      <p:grpSp>
        <p:nvGrpSpPr>
          <p:cNvPr id="8" name="Group 8"/>
          <p:cNvGrpSpPr/>
          <p:nvPr/>
        </p:nvGrpSpPr>
        <p:grpSpPr>
          <a:xfrm rot="5400000">
            <a:off x="1287003" y="1115606"/>
            <a:ext cx="788404" cy="336241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39060" y="4399938"/>
            <a:ext cx="6222432" cy="2707614"/>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9411D"/>
            </a:solidFill>
          </p:spPr>
          <p:txBody>
            <a:bodyPr/>
            <a:lstStyle/>
            <a:p/>
          </p:txBody>
        </p:sp>
      </p:grpSp>
      <p:grpSp>
        <p:nvGrpSpPr>
          <p:cNvPr id="12" name="Group 12"/>
          <p:cNvGrpSpPr/>
          <p:nvPr/>
        </p:nvGrpSpPr>
        <p:grpSpPr>
          <a:xfrm rot="5400000">
            <a:off x="1287003" y="4039293"/>
            <a:ext cx="788404" cy="336241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2139060" y="7323626"/>
            <a:ext cx="6222432" cy="2707614"/>
            <a:chExt cx="8118169" cy="3532520"/>
          </a:xfrm>
        </p:grpSpPr>
        <p:sp>
          <p:nvSpPr>
            <p:cNvPr id="15" name="Freeform 15"/>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C3B31"/>
            </a:solidFill>
          </p:spPr>
          <p:txBody>
            <a:bodyPr/>
            <a:lstStyle/>
            <a:p/>
          </p:txBody>
        </p:sp>
      </p:grpSp>
      <p:grpSp>
        <p:nvGrpSpPr>
          <p:cNvPr id="16" name="Group 16"/>
          <p:cNvGrpSpPr/>
          <p:nvPr/>
        </p:nvGrpSpPr>
        <p:grpSpPr>
          <a:xfrm rot="5400000">
            <a:off x="1287003" y="6962981"/>
            <a:ext cx="788404" cy="336241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2065568" y="3012885"/>
            <a:ext cx="6222432" cy="2707614"/>
            <a:chExt cx="8118169" cy="3532520"/>
          </a:xfrm>
        </p:grpSpPr>
        <p:sp>
          <p:nvSpPr>
            <p:cNvPr id="19" name="Freeform 19"/>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42717"/>
            </a:solidFill>
          </p:spPr>
          <p:txBody>
            <a:bodyPr/>
            <a:lstStyle/>
            <a:p/>
          </p:txBody>
        </p:sp>
      </p:grpSp>
      <p:grpSp>
        <p:nvGrpSpPr>
          <p:cNvPr id="20" name="Group 20"/>
          <p:cNvGrpSpPr/>
          <p:nvPr/>
        </p:nvGrpSpPr>
        <p:grpSpPr>
          <a:xfrm rot="5400000">
            <a:off x="11213511" y="2652240"/>
            <a:ext cx="788404" cy="3362411"/>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2" name="Group 22"/>
          <p:cNvGrpSpPr/>
          <p:nvPr/>
        </p:nvGrpSpPr>
        <p:grpSpPr>
          <a:xfrm>
            <a:off x="12065568" y="5936572"/>
            <a:ext cx="6222432" cy="2707614"/>
            <a:chExt cx="8118169" cy="3532520"/>
          </a:xfrm>
        </p:grpSpPr>
        <p:sp>
          <p:nvSpPr>
            <p:cNvPr id="23" name="Freeform 23"/>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42717"/>
            </a:solidFill>
          </p:spPr>
          <p:txBody>
            <a:bodyPr/>
            <a:lstStyle/>
            <a:p/>
          </p:txBody>
        </p:sp>
      </p:grpSp>
      <p:grpSp>
        <p:nvGrpSpPr>
          <p:cNvPr id="24" name="Group 24"/>
          <p:cNvGrpSpPr/>
          <p:nvPr/>
        </p:nvGrpSpPr>
        <p:grpSpPr>
          <a:xfrm rot="5400000">
            <a:off x="11213511" y="5575927"/>
            <a:ext cx="788404" cy="3362411"/>
            <a:chExt cx="3130550" cy="13351270"/>
          </a:xfrm>
        </p:grpSpPr>
        <p:sp>
          <p:nvSpPr>
            <p:cNvPr id="25" name="Freeform 25"/>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6" name="TextBox 26"/>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7" name="TextBox 27"/>
          <p:cNvSpPr txBox="1"/>
          <p:nvPr/>
        </p:nvSpPr>
        <p:spPr>
          <a:xfrm>
            <a:off x="238773" y="2634428"/>
            <a:ext cx="2884864" cy="362867"/>
          </a:xfrm>
          <a:prstGeom prst="rect">
            <a:avLst/>
          </a:prstGeom>
        </p:spPr>
        <p:txBody>
          <a:bodyPr lIns="0" tIns="0" rIns="0" bIns="0" rtlCol="0" anchor="t">
            <a:spAutoFit/>
          </a:bodyPr>
          <a:lstStyle/>
          <a:p>
            <a:pPr algn="ctr">
              <a:lnSpc>
                <a:spcPts val="2702"/>
              </a:lnSpc>
            </a:pPr>
            <a:r>
              <a:rPr lang="en-US" sz="2675">
                <a:solidFill>
                  <a:srgbClr val="43B4BE"/>
                </a:solidFill>
                <a:latin typeface="Montserrat Classic"/>
              </a:rPr>
              <a:t>Type Segment</a:t>
            </a:r>
          </a:p>
        </p:txBody>
      </p:sp>
      <p:sp>
        <p:nvSpPr>
          <p:cNvPr id="28" name="TextBox 28"/>
          <p:cNvSpPr txBox="1"/>
          <p:nvPr/>
        </p:nvSpPr>
        <p:spPr>
          <a:xfrm>
            <a:off x="3686914" y="1685561"/>
            <a:ext cx="4184756" cy="21748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Mild </a:t>
            </a:r>
          </a:p>
          <a:p>
            <a:pPr marL="539751" lvl="1" indent="-269876">
              <a:lnSpc>
                <a:spcPts val="3500"/>
              </a:lnSpc>
              <a:buFont typeface="Arial"/>
              <a:buChar char="•"/>
            </a:pPr>
            <a:r>
              <a:rPr lang="en-US" sz="2500">
                <a:solidFill>
                  <a:srgbClr val="FFFFFF"/>
                </a:solidFill>
                <a:latin typeface="Montserrat"/>
              </a:rPr>
              <a:t>Medium </a:t>
            </a:r>
          </a:p>
          <a:p>
            <a:pPr marL="539751" lvl="1" indent="-269876">
              <a:lnSpc>
                <a:spcPts val="3500"/>
              </a:lnSpc>
              <a:buFont typeface="Arial"/>
              <a:buChar char="•"/>
            </a:pPr>
            <a:r>
              <a:rPr lang="en-US" sz="2500">
                <a:solidFill>
                  <a:srgbClr val="FFFFFF"/>
                </a:solidFill>
                <a:latin typeface="Montserrat"/>
              </a:rPr>
              <a:t>Hot </a:t>
            </a:r>
          </a:p>
          <a:p>
            <a:pPr marL="539751" lvl="1" indent="-269876">
              <a:lnSpc>
                <a:spcPts val="3500"/>
              </a:lnSpc>
              <a:buFont typeface="Arial"/>
              <a:buChar char="•"/>
            </a:pPr>
            <a:r>
              <a:rPr lang="en-US" sz="2500">
                <a:solidFill>
                  <a:srgbClr val="FFFFFF"/>
                </a:solidFill>
                <a:latin typeface="Montserrat"/>
              </a:rPr>
              <a:t>Very Hot </a:t>
            </a:r>
          </a:p>
          <a:p>
            <a:pPr marL="539751" lvl="1" indent="-269876">
              <a:lnSpc>
                <a:spcPts val="3500"/>
              </a:lnSpc>
              <a:buFont typeface="Arial"/>
              <a:buChar char="•"/>
            </a:pPr>
            <a:r>
              <a:rPr lang="en-US" sz="2500">
                <a:solidFill>
                  <a:srgbClr val="FFFFFF"/>
                </a:solidFill>
                <a:latin typeface="Montserrat"/>
              </a:rPr>
              <a:t>Extra Hot</a:t>
            </a:r>
          </a:p>
        </p:txBody>
      </p:sp>
      <p:sp>
        <p:nvSpPr>
          <p:cNvPr id="29" name="TextBox 29"/>
          <p:cNvSpPr txBox="1"/>
          <p:nvPr/>
        </p:nvSpPr>
        <p:spPr>
          <a:xfrm>
            <a:off x="238773" y="5558115"/>
            <a:ext cx="2884864" cy="362867"/>
          </a:xfrm>
          <a:prstGeom prst="rect">
            <a:avLst/>
          </a:prstGeom>
        </p:spPr>
        <p:txBody>
          <a:bodyPr lIns="0" tIns="0" rIns="0" bIns="0" rtlCol="0" anchor="t">
            <a:spAutoFit/>
          </a:bodyPr>
          <a:lstStyle/>
          <a:p>
            <a:pPr algn="ctr">
              <a:lnSpc>
                <a:spcPts val="2702"/>
              </a:lnSpc>
            </a:pPr>
            <a:r>
              <a:rPr lang="en-US" sz="2675">
                <a:solidFill>
                  <a:srgbClr val="43B4BE"/>
                </a:solidFill>
                <a:latin typeface="Montserrat Classic"/>
              </a:rPr>
              <a:t>Sales Channel</a:t>
            </a:r>
          </a:p>
        </p:txBody>
      </p:sp>
      <p:sp>
        <p:nvSpPr>
          <p:cNvPr id="30" name="TextBox 30"/>
          <p:cNvSpPr txBox="1"/>
          <p:nvPr/>
        </p:nvSpPr>
        <p:spPr>
          <a:xfrm>
            <a:off x="3422406" y="4583915"/>
            <a:ext cx="4713773" cy="21748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Convenience Stores </a:t>
            </a:r>
          </a:p>
          <a:p>
            <a:pPr marL="539751" lvl="1" indent="-269876">
              <a:lnSpc>
                <a:spcPts val="3500"/>
              </a:lnSpc>
              <a:buFont typeface="Arial"/>
              <a:buChar char="•"/>
            </a:pPr>
            <a:r>
              <a:rPr lang="en-US" sz="2500">
                <a:solidFill>
                  <a:srgbClr val="FFFFFF"/>
                </a:solidFill>
                <a:latin typeface="Montserrat"/>
              </a:rPr>
              <a:t>Independent Retailers </a:t>
            </a:r>
          </a:p>
          <a:p>
            <a:pPr marL="539751" lvl="1" indent="-269876">
              <a:lnSpc>
                <a:spcPts val="3500"/>
              </a:lnSpc>
              <a:buFont typeface="Arial"/>
              <a:buChar char="•"/>
            </a:pPr>
            <a:r>
              <a:rPr lang="en-US" sz="2500">
                <a:solidFill>
                  <a:srgbClr val="FFFFFF"/>
                </a:solidFill>
                <a:latin typeface="Montserrat"/>
              </a:rPr>
              <a:t>Online Sales </a:t>
            </a:r>
          </a:p>
          <a:p>
            <a:pPr marL="539751" lvl="1" indent="-269876">
              <a:lnSpc>
                <a:spcPts val="3500"/>
              </a:lnSpc>
              <a:buFont typeface="Arial"/>
              <a:buChar char="•"/>
            </a:pPr>
            <a:r>
              <a:rPr lang="en-US" sz="2500">
                <a:solidFill>
                  <a:srgbClr val="FFFFFF"/>
                </a:solidFill>
                <a:latin typeface="Montserrat"/>
              </a:rPr>
              <a:t>Specialty Stores </a:t>
            </a:r>
          </a:p>
          <a:p>
            <a:pPr marL="539751" lvl="1" indent="-269876">
              <a:lnSpc>
                <a:spcPts val="3500"/>
              </a:lnSpc>
              <a:buFont typeface="Arial"/>
              <a:buChar char="•"/>
            </a:pPr>
            <a:r>
              <a:rPr lang="en-US" sz="2500">
                <a:solidFill>
                  <a:srgbClr val="FFFFFF"/>
                </a:solidFill>
                <a:latin typeface="Montserrat"/>
              </a:rPr>
              <a:t>Foodservice</a:t>
            </a:r>
          </a:p>
        </p:txBody>
      </p:sp>
      <p:sp>
        <p:nvSpPr>
          <p:cNvPr id="31" name="TextBox 31"/>
          <p:cNvSpPr txBox="1"/>
          <p:nvPr/>
        </p:nvSpPr>
        <p:spPr>
          <a:xfrm>
            <a:off x="238773" y="8313601"/>
            <a:ext cx="2884864" cy="699272"/>
          </a:xfrm>
          <a:prstGeom prst="rect">
            <a:avLst/>
          </a:prstGeom>
        </p:spPr>
        <p:txBody>
          <a:bodyPr lIns="0" tIns="0" rIns="0" bIns="0" rtlCol="0" anchor="t">
            <a:spAutoFit/>
          </a:bodyPr>
          <a:lstStyle/>
          <a:p>
            <a:pPr algn="ctr">
              <a:lnSpc>
                <a:spcPts val="2702"/>
              </a:lnSpc>
            </a:pPr>
            <a:r>
              <a:rPr lang="en-US" sz="2675">
                <a:solidFill>
                  <a:srgbClr val="43B4BE"/>
                </a:solidFill>
                <a:latin typeface="Montserrat Classic"/>
              </a:rPr>
              <a:t>Packaging Segment </a:t>
            </a:r>
          </a:p>
        </p:txBody>
      </p:sp>
      <p:sp>
        <p:nvSpPr>
          <p:cNvPr id="32" name="TextBox 32"/>
          <p:cNvSpPr txBox="1"/>
          <p:nvPr/>
        </p:nvSpPr>
        <p:spPr>
          <a:xfrm>
            <a:off x="3686914" y="7764778"/>
            <a:ext cx="4184756" cy="173672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Bottles</a:t>
            </a:r>
          </a:p>
          <a:p>
            <a:pPr marL="539751" lvl="1" indent="-269876">
              <a:lnSpc>
                <a:spcPts val="3500"/>
              </a:lnSpc>
              <a:buFont typeface="Arial"/>
              <a:buChar char="•"/>
            </a:pPr>
            <a:r>
              <a:rPr lang="en-US" sz="2500">
                <a:solidFill>
                  <a:srgbClr val="FFFFFF"/>
                </a:solidFill>
                <a:latin typeface="Montserrat"/>
              </a:rPr>
              <a:t>Jars</a:t>
            </a:r>
          </a:p>
          <a:p>
            <a:pPr marL="539751" lvl="1" indent="-269876">
              <a:lnSpc>
                <a:spcPts val="3500"/>
              </a:lnSpc>
              <a:buFont typeface="Arial"/>
              <a:buChar char="•"/>
            </a:pPr>
            <a:r>
              <a:rPr lang="en-US" sz="2500">
                <a:solidFill>
                  <a:srgbClr val="FFFFFF"/>
                </a:solidFill>
                <a:latin typeface="Montserrat"/>
              </a:rPr>
              <a:t>Pouches</a:t>
            </a:r>
          </a:p>
          <a:p>
            <a:pPr marL="539751" lvl="1" indent="-269876">
              <a:lnSpc>
                <a:spcPts val="3500"/>
              </a:lnSpc>
              <a:buFont typeface="Arial"/>
              <a:buChar char="•"/>
            </a:pPr>
            <a:r>
              <a:rPr lang="en-US" sz="2500">
                <a:solidFill>
                  <a:srgbClr val="FFFFFF"/>
                </a:solidFill>
                <a:latin typeface="Montserrat"/>
              </a:rPr>
              <a:t>Cans</a:t>
            </a:r>
          </a:p>
        </p:txBody>
      </p:sp>
      <p:sp>
        <p:nvSpPr>
          <p:cNvPr id="33" name="TextBox 33"/>
          <p:cNvSpPr txBox="1"/>
          <p:nvPr/>
        </p:nvSpPr>
        <p:spPr>
          <a:xfrm>
            <a:off x="10165281" y="6952063"/>
            <a:ext cx="2884864" cy="699272"/>
          </a:xfrm>
          <a:prstGeom prst="rect">
            <a:avLst/>
          </a:prstGeom>
        </p:spPr>
        <p:txBody>
          <a:bodyPr lIns="0" tIns="0" rIns="0" bIns="0" rtlCol="0" anchor="t">
            <a:spAutoFit/>
          </a:bodyPr>
          <a:lstStyle/>
          <a:p>
            <a:pPr algn="ctr">
              <a:lnSpc>
                <a:spcPts val="2702"/>
              </a:lnSpc>
            </a:pPr>
            <a:r>
              <a:rPr lang="en-US" sz="2675">
                <a:solidFill>
                  <a:srgbClr val="43B4BE"/>
                </a:solidFill>
                <a:latin typeface="Montserrat Classic"/>
              </a:rPr>
              <a:t>End-user Segment</a:t>
            </a:r>
          </a:p>
        </p:txBody>
      </p:sp>
      <p:sp>
        <p:nvSpPr>
          <p:cNvPr id="34" name="TextBox 34"/>
          <p:cNvSpPr txBox="1"/>
          <p:nvPr/>
        </p:nvSpPr>
        <p:spPr>
          <a:xfrm>
            <a:off x="13610044" y="3634829"/>
            <a:ext cx="4184756" cy="12985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B2B</a:t>
            </a:r>
          </a:p>
          <a:p>
            <a:pPr marL="539751" lvl="1" indent="-269876">
              <a:lnSpc>
                <a:spcPts val="3500"/>
              </a:lnSpc>
              <a:buFont typeface="Arial"/>
              <a:buChar char="•"/>
            </a:pPr>
            <a:r>
              <a:rPr lang="en-US" sz="2500">
                <a:solidFill>
                  <a:srgbClr val="FFFFFF"/>
                </a:solidFill>
                <a:latin typeface="Montserrat"/>
              </a:rPr>
              <a:t>B2C</a:t>
            </a:r>
          </a:p>
          <a:p>
            <a:pPr marL="539751" lvl="1" indent="-269876">
              <a:lnSpc>
                <a:spcPts val="3500"/>
              </a:lnSpc>
              <a:buFont typeface="Arial"/>
              <a:buChar char="•"/>
            </a:pPr>
            <a:r>
              <a:rPr lang="en-US" sz="2500">
                <a:solidFill>
                  <a:srgbClr val="FFFFFF"/>
                </a:solidFill>
                <a:latin typeface="Montserrat"/>
              </a:rPr>
              <a:t>Direct Sales</a:t>
            </a:r>
          </a:p>
        </p:txBody>
      </p:sp>
      <p:sp>
        <p:nvSpPr>
          <p:cNvPr id="35" name="TextBox 35"/>
          <p:cNvSpPr txBox="1"/>
          <p:nvPr/>
        </p:nvSpPr>
        <p:spPr>
          <a:xfrm>
            <a:off x="10165281" y="3977343"/>
            <a:ext cx="2884864" cy="699272"/>
          </a:xfrm>
          <a:prstGeom prst="rect">
            <a:avLst/>
          </a:prstGeom>
        </p:spPr>
        <p:txBody>
          <a:bodyPr lIns="0" tIns="0" rIns="0" bIns="0" rtlCol="0" anchor="t">
            <a:spAutoFit/>
          </a:bodyPr>
          <a:lstStyle/>
          <a:p>
            <a:pPr algn="ctr">
              <a:lnSpc>
                <a:spcPts val="2702"/>
              </a:lnSpc>
            </a:pPr>
            <a:r>
              <a:rPr lang="en-US" sz="2675">
                <a:solidFill>
                  <a:srgbClr val="43B4BE"/>
                </a:solidFill>
                <a:latin typeface="Montserrat Classic"/>
              </a:rPr>
              <a:t>Distribution Channel</a:t>
            </a:r>
          </a:p>
        </p:txBody>
      </p:sp>
      <p:sp>
        <p:nvSpPr>
          <p:cNvPr id="36" name="TextBox 36"/>
          <p:cNvSpPr txBox="1"/>
          <p:nvPr/>
        </p:nvSpPr>
        <p:spPr>
          <a:xfrm>
            <a:off x="13610044" y="6364958"/>
            <a:ext cx="4999081" cy="173672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Households</a:t>
            </a:r>
          </a:p>
          <a:p>
            <a:pPr marL="539751" lvl="1" indent="-269876">
              <a:lnSpc>
                <a:spcPts val="3500"/>
              </a:lnSpc>
              <a:buFont typeface="Arial"/>
              <a:buChar char="•"/>
            </a:pPr>
            <a:r>
              <a:rPr lang="en-US" sz="2500">
                <a:solidFill>
                  <a:srgbClr val="FFFFFF"/>
                </a:solidFill>
                <a:latin typeface="Montserrat"/>
              </a:rPr>
              <a:t>Restaurants</a:t>
            </a:r>
          </a:p>
          <a:p>
            <a:pPr marL="539751" lvl="1" indent="-269876">
              <a:lnSpc>
                <a:spcPts val="3500"/>
              </a:lnSpc>
              <a:buFont typeface="Arial"/>
              <a:buChar char="•"/>
            </a:pPr>
            <a:r>
              <a:rPr lang="en-US" sz="2500">
                <a:solidFill>
                  <a:srgbClr val="FFFFFF"/>
                </a:solidFill>
                <a:latin typeface="Montserrat"/>
              </a:rPr>
              <a:t>Hotels</a:t>
            </a:r>
          </a:p>
          <a:p>
            <a:pPr marL="539751" lvl="1" indent="-269876">
              <a:lnSpc>
                <a:spcPts val="3500"/>
              </a:lnSpc>
              <a:buFont typeface="Arial"/>
              <a:buChar char="•"/>
            </a:pPr>
            <a:r>
              <a:rPr lang="en-US" sz="2500">
                <a:solidFill>
                  <a:srgbClr val="FFFFFF"/>
                </a:solidFill>
                <a:latin typeface="Montserrat"/>
              </a:rPr>
              <a:t>Cafes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Chili Sauce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F4D16"/>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42717"/>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F4D16"/>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42717"/>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F4D16"/>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42717"/>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2193769"/>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Ethnic and Fusion Cuisine Popularity to Propel Market Growth</a:t>
            </a:r>
          </a:p>
        </p:txBody>
      </p:sp>
      <p:sp>
        <p:nvSpPr>
          <p:cNvPr id="18" name="TextBox 18"/>
          <p:cNvSpPr txBox="1"/>
          <p:nvPr/>
        </p:nvSpPr>
        <p:spPr>
          <a:xfrm>
            <a:off x="7110729"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Raw Material Price Fluctuations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373359"/>
            <a:ext cx="16230600" cy="7407708"/>
            <a:chExt cx="4274726" cy="1951001"/>
          </a:xfrm>
        </p:grpSpPr>
        <p:sp>
          <p:nvSpPr>
            <p:cNvPr id="4" name="Freeform 4"/>
            <p:cNvSpPr/>
            <p:nvPr/>
          </p:nvSpPr>
          <p:spPr>
            <a:xfrm>
              <a:off x="0" y="0"/>
              <a:ext cx="4274726" cy="1951001"/>
            </a:xfrm>
            <a:custGeom>
              <a:rect l="l" t="t" r="r" b="b"/>
              <a:pathLst>
                <a:path w="4274726" h="1951001">
                  <a:moveTo>
                    <a:pt x="0" y="0"/>
                  </a:moveTo>
                  <a:lnTo>
                    <a:pt x="4274726" y="0"/>
                  </a:lnTo>
                  <a:lnTo>
                    <a:pt x="4274726" y="1951001"/>
                  </a:lnTo>
                  <a:lnTo>
                    <a:pt x="0" y="1951001"/>
                  </a:lnTo>
                  <a:close/>
                </a:path>
              </a:pathLst>
            </a:custGeom>
            <a:solidFill>
              <a:srgbClr val="9C1411">
                <a:alpha val="80784"/>
              </a:srgbClr>
            </a:solidFill>
          </p:spPr>
          <p:txBody>
            <a:bodyPr/>
            <a:lstStyle/>
            <a:p/>
          </p:txBody>
        </p:sp>
        <p:sp>
          <p:nvSpPr>
            <p:cNvPr id="5" name="TextBox 5"/>
            <p:cNvSpPr txBox="1"/>
            <p:nvPr/>
          </p:nvSpPr>
          <p:spPr>
            <a:xfrm>
              <a:off x="0" y="-38100"/>
              <a:ext cx="4274726" cy="1989101"/>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1224575" y="2949957"/>
            <a:ext cx="15759309" cy="561022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The global Chili Sauce market will expand significantly by 6.80% CAGR between 2024 to 2031.</a:t>
            </a:r>
          </a:p>
          <a:p>
            <a:pPr marL="755652" lvl="1" indent="-377826">
              <a:lnSpc>
                <a:spcPts val="3675"/>
              </a:lnSpc>
              <a:buFont typeface="Arial"/>
              <a:buChar char="•"/>
            </a:pPr>
            <a:r>
              <a:rPr lang="en-US" sz="3500" spc="112">
                <a:solidFill>
                  <a:srgbClr val="FFFFFF"/>
                </a:solidFill>
                <a:latin typeface="Barlow"/>
              </a:rPr>
              <a:t>Hot chili sauces are becoming more popular worldwide due to a growing desire for extreme heat levels across various culinary preferences.</a:t>
            </a:r>
          </a:p>
          <a:p>
            <a:pPr marL="755652" lvl="1" indent="-377826">
              <a:lnSpc>
                <a:spcPts val="3675"/>
              </a:lnSpc>
              <a:buFont typeface="Arial"/>
              <a:buChar char="•"/>
            </a:pPr>
            <a:r>
              <a:rPr lang="en-US" sz="3500" spc="112">
                <a:solidFill>
                  <a:srgbClr val="FFFFFF"/>
                </a:solidFill>
                <a:latin typeface="Barlow"/>
              </a:rPr>
              <a:t>The chili sauce market is expanding due to the growing emphasis on carrying a wide variety of food items, including sauces, in convenience stores.</a:t>
            </a:r>
          </a:p>
          <a:p>
            <a:pPr marL="755652" lvl="1" indent="-377826">
              <a:lnSpc>
                <a:spcPts val="3675"/>
              </a:lnSpc>
              <a:buFont typeface="Arial"/>
              <a:buChar char="•"/>
            </a:pPr>
            <a:r>
              <a:rPr lang="en-US" sz="3500" spc="112">
                <a:solidFill>
                  <a:srgbClr val="FFFFFF"/>
                </a:solidFill>
                <a:latin typeface="Barlow"/>
              </a:rPr>
              <a:t>Jars are popular among consumers because they provide convenient serving and storage choices.</a:t>
            </a:r>
          </a:p>
          <a:p>
            <a:pPr marL="755652" lvl="1" indent="-377826">
              <a:lnSpc>
                <a:spcPts val="3675"/>
              </a:lnSpc>
              <a:buFont typeface="Arial"/>
              <a:buChar char="•"/>
            </a:pPr>
            <a:r>
              <a:rPr lang="en-US" sz="3500" spc="112">
                <a:solidFill>
                  <a:srgbClr val="FFFFFF"/>
                </a:solidFill>
                <a:latin typeface="Barlow"/>
              </a:rPr>
              <a:t>Restaurants have a major role in expanding the chili sauce industry since they use these condiments in various cuisines to satisfy customers' cravings for hot and tasty food. </a:t>
            </a:r>
          </a:p>
        </p:txBody>
      </p:sp>
      <p:sp>
        <p:nvSpPr>
          <p:cNvPr id="7" name="TextBox 7"/>
          <p:cNvSpPr txBox="1"/>
          <p:nvPr/>
        </p:nvSpPr>
        <p:spPr>
          <a:xfrm>
            <a:off x="4522848" y="1873767"/>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95837" y="2475255"/>
            <a:ext cx="6885591" cy="7811745"/>
          </a:xfrm>
          <a:custGeom>
            <a:rect l="l" t="t" r="r" b="b"/>
            <a:pathLst>
              <a:path w="6885590" h="7811745">
                <a:moveTo>
                  <a:pt x="0" y="0"/>
                </a:moveTo>
                <a:lnTo>
                  <a:pt x="6885592" y="0"/>
                </a:lnTo>
                <a:lnTo>
                  <a:pt x="6885592" y="7811745"/>
                </a:lnTo>
                <a:lnTo>
                  <a:pt x="0" y="7811745"/>
                </a:lnTo>
                <a:lnTo>
                  <a:pt x="0" y="0"/>
                </a:lnTo>
                <a:close/>
              </a:path>
            </a:pathLst>
          </a:custGeom>
          <a:blipFill>
            <a:blip r:embed="rId2"/>
            <a:stretch>
              <a:fillRect l="-12061" r="-58114"/>
            </a:stretch>
          </a:blipFill>
        </p:spPr>
        <p:txBody>
          <a:bodyPr/>
          <a:lstStyle/>
          <a:p/>
        </p:txBody>
      </p:sp>
      <p:sp>
        <p:nvSpPr>
          <p:cNvPr id="3" name="Freeform 3"/>
          <p:cNvSpPr/>
          <p:nvPr/>
        </p:nvSpPr>
        <p:spPr>
          <a:xfrm>
            <a:off x="5221312" y="1979348"/>
            <a:ext cx="2536886" cy="1889980"/>
          </a:xfrm>
          <a:custGeom>
            <a:rect l="l" t="t" r="r" b="b"/>
            <a:pathLst>
              <a:path w="2536886" h="1889980">
                <a:moveTo>
                  <a:pt x="0" y="0"/>
                </a:moveTo>
                <a:lnTo>
                  <a:pt x="2536886" y="0"/>
                </a:lnTo>
                <a:lnTo>
                  <a:pt x="2536886" y="1889980"/>
                </a:lnTo>
                <a:lnTo>
                  <a:pt x="0" y="1889980"/>
                </a:lnTo>
                <a:lnTo>
                  <a:pt x="0" y="0"/>
                </a:lnTo>
                <a:close/>
              </a:path>
            </a:pathLst>
          </a:custGeom>
          <a:blipFill>
            <a:blip r:embed="rId3"/>
            <a:stretch>
              <a:fillRect/>
            </a:stretch>
          </a:blipFill>
        </p:spPr>
        <p:txBody>
          <a:bodyPr/>
          <a:lstStyle/>
          <a:p/>
        </p:txBody>
      </p:sp>
      <p:sp>
        <p:nvSpPr>
          <p:cNvPr id="4" name="Freeform 4"/>
          <p:cNvSpPr/>
          <p:nvPr/>
        </p:nvSpPr>
        <p:spPr>
          <a:xfrm>
            <a:off x="8517645" y="1979348"/>
            <a:ext cx="3389587" cy="2343067"/>
          </a:xfrm>
          <a:custGeom>
            <a:rect l="l" t="t" r="r" b="b"/>
            <a:pathLst>
              <a:path w="3389587" h="2343067">
                <a:moveTo>
                  <a:pt x="0" y="0"/>
                </a:moveTo>
                <a:lnTo>
                  <a:pt x="3389587" y="0"/>
                </a:lnTo>
                <a:lnTo>
                  <a:pt x="3389587" y="2343067"/>
                </a:lnTo>
                <a:lnTo>
                  <a:pt x="0" y="2343067"/>
                </a:lnTo>
                <a:lnTo>
                  <a:pt x="0" y="0"/>
                </a:lnTo>
                <a:close/>
              </a:path>
            </a:pathLst>
          </a:custGeom>
          <a:blipFill>
            <a:blip r:embed="rId4"/>
            <a:stretch>
              <a:fillRect t="-23507" b="-21156"/>
            </a:stretch>
          </a:blipFill>
        </p:spPr>
        <p:txBody>
          <a:bodyPr/>
          <a:lstStyle/>
          <a:p/>
        </p:txBody>
      </p:sp>
      <p:sp>
        <p:nvSpPr>
          <p:cNvPr id="5" name="Freeform 5"/>
          <p:cNvSpPr/>
          <p:nvPr/>
        </p:nvSpPr>
        <p:spPr>
          <a:xfrm>
            <a:off x="12572167" y="1601977"/>
            <a:ext cx="3097809" cy="3097809"/>
          </a:xfrm>
          <a:custGeom>
            <a:rect l="l" t="t" r="r" b="b"/>
            <a:pathLst>
              <a:path w="3097809" h="3097809">
                <a:moveTo>
                  <a:pt x="0" y="0"/>
                </a:moveTo>
                <a:lnTo>
                  <a:pt x="3097809" y="0"/>
                </a:lnTo>
                <a:lnTo>
                  <a:pt x="3097809" y="3097809"/>
                </a:lnTo>
                <a:lnTo>
                  <a:pt x="0" y="3097809"/>
                </a:lnTo>
                <a:lnTo>
                  <a:pt x="0" y="0"/>
                </a:lnTo>
                <a:close/>
              </a:path>
            </a:pathLst>
          </a:custGeom>
          <a:blipFill>
            <a:blip r:embed="rId5"/>
            <a:stretch>
              <a:fillRect/>
            </a:stretch>
          </a:blipFill>
        </p:spPr>
        <p:txBody>
          <a:bodyPr/>
          <a:lstStyle/>
          <a:p/>
        </p:txBody>
      </p:sp>
      <p:sp>
        <p:nvSpPr>
          <p:cNvPr id="6" name="Freeform 6"/>
          <p:cNvSpPr/>
          <p:nvPr/>
        </p:nvSpPr>
        <p:spPr>
          <a:xfrm>
            <a:off x="5226496" y="4094728"/>
            <a:ext cx="3705440" cy="2097544"/>
          </a:xfrm>
          <a:custGeom>
            <a:rect l="l" t="t" r="r" b="b"/>
            <a:pathLst>
              <a:path w="3705439" h="2097544">
                <a:moveTo>
                  <a:pt x="0" y="0"/>
                </a:moveTo>
                <a:lnTo>
                  <a:pt x="3705440" y="0"/>
                </a:lnTo>
                <a:lnTo>
                  <a:pt x="3705440" y="2097544"/>
                </a:lnTo>
                <a:lnTo>
                  <a:pt x="0" y="2097544"/>
                </a:lnTo>
                <a:lnTo>
                  <a:pt x="0" y="0"/>
                </a:lnTo>
                <a:close/>
              </a:path>
            </a:pathLst>
          </a:custGeom>
          <a:blipFill>
            <a:blip r:embed="rId6"/>
            <a:stretch>
              <a:fillRect/>
            </a:stretch>
          </a:blipFill>
        </p:spPr>
        <p:txBody>
          <a:bodyPr/>
          <a:lstStyle/>
          <a:p/>
        </p:txBody>
      </p:sp>
      <p:sp>
        <p:nvSpPr>
          <p:cNvPr id="7" name="Freeform 7"/>
          <p:cNvSpPr/>
          <p:nvPr/>
        </p:nvSpPr>
        <p:spPr>
          <a:xfrm>
            <a:off x="9084336" y="4494756"/>
            <a:ext cx="3335431" cy="1886372"/>
          </a:xfrm>
          <a:custGeom>
            <a:rect l="l" t="t" r="r" b="b"/>
            <a:pathLst>
              <a:path w="3335431" h="1886372">
                <a:moveTo>
                  <a:pt x="0" y="0"/>
                </a:moveTo>
                <a:lnTo>
                  <a:pt x="3335431" y="0"/>
                </a:lnTo>
                <a:lnTo>
                  <a:pt x="3335431" y="1886371"/>
                </a:lnTo>
                <a:lnTo>
                  <a:pt x="0" y="1886371"/>
                </a:lnTo>
                <a:lnTo>
                  <a:pt x="0" y="0"/>
                </a:lnTo>
                <a:close/>
              </a:path>
            </a:pathLst>
          </a:custGeom>
          <a:blipFill>
            <a:blip r:embed="rId7"/>
            <a:stretch>
              <a:fillRect/>
            </a:stretch>
          </a:blipFill>
        </p:spPr>
        <p:txBody>
          <a:bodyPr/>
          <a:lstStyle/>
          <a:p/>
        </p:txBody>
      </p:sp>
      <p:sp>
        <p:nvSpPr>
          <p:cNvPr id="8" name="Freeform 8"/>
          <p:cNvSpPr/>
          <p:nvPr/>
        </p:nvSpPr>
        <p:spPr>
          <a:xfrm>
            <a:off x="15973751" y="1979348"/>
            <a:ext cx="2314250" cy="2336432"/>
          </a:xfrm>
          <a:custGeom>
            <a:rect l="l" t="t" r="r" b="b"/>
            <a:pathLst>
              <a:path w="2314250" h="2336432">
                <a:moveTo>
                  <a:pt x="0" y="0"/>
                </a:moveTo>
                <a:lnTo>
                  <a:pt x="2314250" y="0"/>
                </a:lnTo>
                <a:lnTo>
                  <a:pt x="2314250" y="2336432"/>
                </a:lnTo>
                <a:lnTo>
                  <a:pt x="0" y="2336432"/>
                </a:lnTo>
                <a:lnTo>
                  <a:pt x="0" y="0"/>
                </a:lnTo>
                <a:close/>
              </a:path>
            </a:pathLst>
          </a:custGeom>
          <a:blipFill>
            <a:blip r:embed="rId8"/>
            <a:stretch>
              <a:fillRect r="-109451"/>
            </a:stretch>
          </a:blipFill>
        </p:spPr>
        <p:txBody>
          <a:bodyPr/>
          <a:lstStyle/>
          <a:p/>
        </p:txBody>
      </p:sp>
      <p:sp>
        <p:nvSpPr>
          <p:cNvPr id="9" name="Freeform 9"/>
          <p:cNvSpPr/>
          <p:nvPr/>
        </p:nvSpPr>
        <p:spPr>
          <a:xfrm>
            <a:off x="6137711" y="6359280"/>
            <a:ext cx="3624007" cy="1659184"/>
          </a:xfrm>
          <a:custGeom>
            <a:rect l="l" t="t" r="r" b="b"/>
            <a:pathLst>
              <a:path w="3624006" h="1659184">
                <a:moveTo>
                  <a:pt x="0" y="0"/>
                </a:moveTo>
                <a:lnTo>
                  <a:pt x="3624007" y="0"/>
                </a:lnTo>
                <a:lnTo>
                  <a:pt x="3624007" y="1659184"/>
                </a:lnTo>
                <a:lnTo>
                  <a:pt x="0" y="1659184"/>
                </a:lnTo>
                <a:lnTo>
                  <a:pt x="0" y="0"/>
                </a:lnTo>
                <a:close/>
              </a:path>
            </a:pathLst>
          </a:custGeom>
          <a:blipFill>
            <a:blip r:embed="rId9"/>
            <a:stretch>
              <a:fillRect/>
            </a:stretch>
          </a:blipFill>
        </p:spPr>
        <p:txBody>
          <a:bodyPr/>
          <a:lstStyle/>
          <a:p/>
        </p:txBody>
      </p:sp>
      <p:sp>
        <p:nvSpPr>
          <p:cNvPr id="10" name="Freeform 10"/>
          <p:cNvSpPr/>
          <p:nvPr/>
        </p:nvSpPr>
        <p:spPr>
          <a:xfrm>
            <a:off x="13281661" y="4620792"/>
            <a:ext cx="3849215" cy="1809131"/>
          </a:xfrm>
          <a:custGeom>
            <a:rect l="l" t="t" r="r" b="b"/>
            <a:pathLst>
              <a:path w="3849215" h="1809130">
                <a:moveTo>
                  <a:pt x="0" y="0"/>
                </a:moveTo>
                <a:lnTo>
                  <a:pt x="3849215" y="0"/>
                </a:lnTo>
                <a:lnTo>
                  <a:pt x="3849215" y="1809131"/>
                </a:lnTo>
                <a:lnTo>
                  <a:pt x="0" y="1809131"/>
                </a:lnTo>
                <a:lnTo>
                  <a:pt x="0" y="0"/>
                </a:lnTo>
                <a:close/>
              </a:path>
            </a:pathLst>
          </a:custGeom>
          <a:blipFill>
            <a:blip r:embed="rId10"/>
            <a:stretch>
              <a:fillRect/>
            </a:stretch>
          </a:blipFill>
        </p:spPr>
        <p:txBody>
          <a:bodyPr/>
          <a:lstStyle/>
          <a:p/>
        </p:txBody>
      </p:sp>
      <p:sp>
        <p:nvSpPr>
          <p:cNvPr id="11" name="Freeform 11"/>
          <p:cNvSpPr/>
          <p:nvPr/>
        </p:nvSpPr>
        <p:spPr>
          <a:xfrm>
            <a:off x="10505363" y="6725198"/>
            <a:ext cx="5468387" cy="927347"/>
          </a:xfrm>
          <a:custGeom>
            <a:rect l="l" t="t" r="r" b="b"/>
            <a:pathLst>
              <a:path w="5468387" h="927347">
                <a:moveTo>
                  <a:pt x="0" y="0"/>
                </a:moveTo>
                <a:lnTo>
                  <a:pt x="5468387" y="0"/>
                </a:lnTo>
                <a:lnTo>
                  <a:pt x="5468387" y="927348"/>
                </a:lnTo>
                <a:lnTo>
                  <a:pt x="0" y="927348"/>
                </a:lnTo>
                <a:lnTo>
                  <a:pt x="0" y="0"/>
                </a:lnTo>
                <a:close/>
              </a:path>
            </a:pathLst>
          </a:custGeom>
          <a:blipFill>
            <a:blip r:embed="rId11"/>
            <a:stretch>
              <a:fillRect/>
            </a:stretch>
          </a:blipFill>
        </p:spPr>
        <p:txBody>
          <a:bodyPr/>
          <a:lstStyle/>
          <a:p/>
        </p:txBody>
      </p:sp>
      <p:sp>
        <p:nvSpPr>
          <p:cNvPr id="12" name="Freeform 12"/>
          <p:cNvSpPr/>
          <p:nvPr/>
        </p:nvSpPr>
        <p:spPr>
          <a:xfrm>
            <a:off x="6154098" y="8319814"/>
            <a:ext cx="1795617" cy="1876972"/>
          </a:xfrm>
          <a:custGeom>
            <a:rect l="l" t="t" r="r" b="b"/>
            <a:pathLst>
              <a:path w="1795617" h="1876972">
                <a:moveTo>
                  <a:pt x="0" y="0"/>
                </a:moveTo>
                <a:lnTo>
                  <a:pt x="1795617" y="0"/>
                </a:lnTo>
                <a:lnTo>
                  <a:pt x="1795617" y="1876972"/>
                </a:lnTo>
                <a:lnTo>
                  <a:pt x="0" y="1876972"/>
                </a:lnTo>
                <a:lnTo>
                  <a:pt x="0" y="0"/>
                </a:lnTo>
                <a:close/>
              </a:path>
            </a:pathLst>
          </a:custGeom>
          <a:blipFill>
            <a:blip r:embed="rId12"/>
            <a:stretch>
              <a:fillRect/>
            </a:stretch>
          </a:blipFill>
        </p:spPr>
        <p:txBody>
          <a:bodyPr/>
          <a:lstStyle/>
          <a:p/>
        </p:txBody>
      </p:sp>
      <p:sp>
        <p:nvSpPr>
          <p:cNvPr id="13" name="Freeform 13"/>
          <p:cNvSpPr/>
          <p:nvPr/>
        </p:nvSpPr>
        <p:spPr>
          <a:xfrm>
            <a:off x="8931936" y="8066089"/>
            <a:ext cx="3921664" cy="2076167"/>
          </a:xfrm>
          <a:custGeom>
            <a:rect l="l" t="t" r="r" b="b"/>
            <a:pathLst>
              <a:path w="3921664" h="2076167">
                <a:moveTo>
                  <a:pt x="0" y="0"/>
                </a:moveTo>
                <a:lnTo>
                  <a:pt x="3921664" y="0"/>
                </a:lnTo>
                <a:lnTo>
                  <a:pt x="3921664" y="2076166"/>
                </a:lnTo>
                <a:lnTo>
                  <a:pt x="0" y="2076166"/>
                </a:lnTo>
                <a:lnTo>
                  <a:pt x="0" y="0"/>
                </a:lnTo>
                <a:close/>
              </a:path>
            </a:pathLst>
          </a:custGeom>
          <a:blipFill>
            <a:blip r:embed="rId13"/>
            <a:stretch>
              <a:fillRect t="-40098" b="-48791"/>
            </a:stretch>
          </a:blipFill>
        </p:spPr>
        <p:txBody>
          <a:bodyPr/>
          <a:lstStyle/>
          <a:p/>
        </p:txBody>
      </p:sp>
      <p:sp>
        <p:nvSpPr>
          <p:cNvPr id="14" name="Freeform 14"/>
          <p:cNvSpPr/>
          <p:nvPr/>
        </p:nvSpPr>
        <p:spPr>
          <a:xfrm>
            <a:off x="14033176" y="8123475"/>
            <a:ext cx="2346182" cy="1961395"/>
          </a:xfrm>
          <a:custGeom>
            <a:rect l="l" t="t" r="r" b="b"/>
            <a:pathLst>
              <a:path w="2346182" h="1961395">
                <a:moveTo>
                  <a:pt x="0" y="0"/>
                </a:moveTo>
                <a:lnTo>
                  <a:pt x="2346183" y="0"/>
                </a:lnTo>
                <a:lnTo>
                  <a:pt x="2346183" y="1961395"/>
                </a:lnTo>
                <a:lnTo>
                  <a:pt x="0" y="1961395"/>
                </a:lnTo>
                <a:lnTo>
                  <a:pt x="0" y="0"/>
                </a:lnTo>
                <a:close/>
              </a:path>
            </a:pathLst>
          </a:custGeom>
          <a:blipFill>
            <a:blip r:embed="rId14"/>
            <a:stretch>
              <a:fillRect/>
            </a:stretch>
          </a:blipFill>
        </p:spPr>
        <p:txBody>
          <a:bodyPr/>
          <a:lstStyle/>
          <a:p/>
        </p:txBody>
      </p:sp>
      <p:sp>
        <p:nvSpPr>
          <p:cNvPr id="15" name="TextBox 15"/>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auuk3vn"/>
              </a:rPr>
              <a:t>https://tinyurl.com/5auuk3vn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Chili Sauce Market Report 2024</dc:title>
  <cp:lastModifiedBy>decipher market</cp:lastModifiedBy>
  <cp:revision>2</cp:revision>
  <dcterms:created xsi:type="dcterms:W3CDTF">2006-08-16T00:00:00Z</dcterms:created>
  <dcterms:modified xsi:type="dcterms:W3CDTF">2024-03-20T13:59:41Z</dcterms:modified>
</cp:coreProperties>
</file>