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fsb72txa"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41185"/>
            </a:stretch>
          </a:blipFill>
        </p:spPr>
        <p:txBody>
          <a:bodyPr/>
          <a:lstStyle/>
          <a:p/>
        </p:txBody>
      </p:sp>
      <p:grpSp>
        <p:nvGrpSpPr>
          <p:cNvPr id="3" name="Group 3"/>
          <p:cNvGrpSpPr/>
          <p:nvPr/>
        </p:nvGrpSpPr>
        <p:grpSpPr>
          <a:xfrm>
            <a:off x="0" y="0"/>
            <a:ext cx="8596042" cy="10287000"/>
            <a:chExt cx="2263978" cy="2709333"/>
          </a:xfrm>
        </p:grpSpPr>
        <p:sp>
          <p:nvSpPr>
            <p:cNvPr id="4" name="Freeform 4"/>
            <p:cNvSpPr/>
            <p:nvPr/>
          </p:nvSpPr>
          <p:spPr>
            <a:xfrm>
              <a:off x="0" y="0"/>
              <a:ext cx="2263978" cy="2709333"/>
            </a:xfrm>
            <a:custGeom>
              <a:rect l="l" t="t" r="r" b="b"/>
              <a:pathLst>
                <a:path w="2263978" h="2709333">
                  <a:moveTo>
                    <a:pt x="0" y="0"/>
                  </a:moveTo>
                  <a:lnTo>
                    <a:pt x="2263978" y="0"/>
                  </a:lnTo>
                  <a:lnTo>
                    <a:pt x="2263978" y="2709333"/>
                  </a:lnTo>
                  <a:lnTo>
                    <a:pt x="0" y="2709333"/>
                  </a:lnTo>
                  <a:close/>
                </a:path>
              </a:pathLst>
            </a:custGeom>
            <a:solidFill>
              <a:srgbClr val="1F2021">
                <a:alpha val="80000"/>
              </a:srgbClr>
            </a:solidFill>
          </p:spPr>
          <p:txBody>
            <a:bodyPr/>
            <a:lstStyle/>
            <a:p/>
          </p:txBody>
        </p:sp>
        <p:sp>
          <p:nvSpPr>
            <p:cNvPr id="5" name="TextBox 5"/>
            <p:cNvSpPr txBox="1"/>
            <p:nvPr/>
          </p:nvSpPr>
          <p:spPr>
            <a:xfrm>
              <a:off x="0" y="-38100"/>
              <a:ext cx="2263978"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9643"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4614" y="4088328"/>
            <a:ext cx="8341428" cy="3588675"/>
          </a:xfrm>
          <a:prstGeom prst="rect">
            <a:avLst/>
          </a:prstGeom>
        </p:spPr>
        <p:txBody>
          <a:bodyPr lIns="0" tIns="0" rIns="0" bIns="0" rtlCol="0" anchor="t">
            <a:spAutoFit/>
          </a:bodyPr>
          <a:lstStyle/>
          <a:p>
            <a:pPr>
              <a:lnSpc>
                <a:spcPts val="5488"/>
              </a:lnSpc>
            </a:pPr>
            <a:r>
              <a:rPr lang="en-US" sz="7200">
                <a:solidFill>
                  <a:srgbClr val="FFFFFF"/>
                </a:solidFill>
                <a:latin typeface="Canva Sans"/>
              </a:rPr>
              <a:t>GLOBAL </a:t>
            </a:r>
          </a:p>
          <a:p>
            <a:pPr>
              <a:lnSpc>
                <a:spcPts val="5488"/>
              </a:lnSpc>
            </a:pPr>
            <a:r>
              <a:rPr lang="en-US" sz="7200">
                <a:solidFill>
                  <a:srgbClr val="FFFFFF"/>
                </a:solidFill>
                <a:latin typeface="Canva Sans"/>
              </a:rPr>
              <a:t>CHILDREN TOOTHPASTE </a:t>
            </a:r>
          </a:p>
          <a:p>
            <a:pPr>
              <a:lnSpc>
                <a:spcPts val="5488"/>
              </a:lnSpc>
            </a:pPr>
            <a:r>
              <a:rPr lang="en-US" sz="7200">
                <a:solidFill>
                  <a:srgbClr val="FFFFFF"/>
                </a:solidFill>
                <a:latin typeface="Canva Sans"/>
              </a:rPr>
              <a:t>MARKET REPORT </a:t>
            </a:r>
          </a:p>
          <a:p>
            <a:pPr>
              <a:lnSpc>
                <a:spcPts val="5488"/>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52574" y="1415908"/>
            <a:ext cx="15782851" cy="7455183"/>
            <a:chExt cx="4156800" cy="1963505"/>
          </a:xfrm>
        </p:grpSpPr>
        <p:sp>
          <p:nvSpPr>
            <p:cNvPr id="4" name="Freeform 4"/>
            <p:cNvSpPr/>
            <p:nvPr/>
          </p:nvSpPr>
          <p:spPr>
            <a:xfrm>
              <a:off x="0" y="0"/>
              <a:ext cx="4156800" cy="1963505"/>
            </a:xfrm>
            <a:custGeom>
              <a:rect l="l" t="t" r="r" b="b"/>
              <a:pathLst>
                <a:path w="4156800" h="1963504">
                  <a:moveTo>
                    <a:pt x="0" y="0"/>
                  </a:moveTo>
                  <a:lnTo>
                    <a:pt x="4156800" y="0"/>
                  </a:lnTo>
                  <a:lnTo>
                    <a:pt x="4156800" y="1963505"/>
                  </a:lnTo>
                  <a:lnTo>
                    <a:pt x="0" y="1963505"/>
                  </a:lnTo>
                  <a:close/>
                </a:path>
              </a:pathLst>
            </a:custGeom>
            <a:solidFill>
              <a:srgbClr val="000000">
                <a:alpha val="80000"/>
              </a:srgbClr>
            </a:solidFill>
          </p:spPr>
          <p:txBody>
            <a:bodyPr/>
            <a:lstStyle/>
            <a:p/>
          </p:txBody>
        </p:sp>
        <p:sp>
          <p:nvSpPr>
            <p:cNvPr id="5" name="TextBox 5"/>
            <p:cNvSpPr txBox="1"/>
            <p:nvPr/>
          </p:nvSpPr>
          <p:spPr>
            <a:xfrm>
              <a:off x="0" y="-38100"/>
              <a:ext cx="4156800" cy="200160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83987" y="2674778"/>
            <a:ext cx="15120026" cy="5641341"/>
          </a:xfrm>
          <a:prstGeom prst="rect">
            <a:avLst/>
          </a:prstGeom>
        </p:spPr>
        <p:txBody>
          <a:bodyPr lIns="0" tIns="0" rIns="0" bIns="0" rtlCol="0" anchor="t">
            <a:spAutoFit/>
          </a:bodyPr>
          <a:lstStyle/>
          <a:p>
            <a:pPr>
              <a:lnSpc>
                <a:spcPts val="4059"/>
              </a:lnSpc>
              <a:spcBef>
                <a:spcPct val="0"/>
              </a:spcBef>
            </a:pPr>
            <a:r>
              <a:rPr lang="en-US" sz="2899">
                <a:solidFill>
                  <a:srgbClr val="FFFFFF"/>
                </a:solidFill>
                <a:latin typeface="Canva Sans"/>
              </a:rPr>
              <a:t>The market for children's toothpaste includes goods made especially for young patients' dental needs. These toothpaste variations are designed to meet the special requirements of developing teeth and gums. They frequently include softer scents, lower fluoride levels, and eye-catching packaging to draw in kids. Growing disposable incomes in many areas combined with growing parental knowledge of the value of dental hygiene from a young age are driving market expansion. Additionally, new developments like organic and natural formulas and licensing deals with well-known children's characters help to expand the industry. However, parents' price sensitivity and government worries over fluoride content continue to be obstacles. The market for children's toothpaste generally reflects a combination of industry initiatives to support pediatric oral health, consumer trends, and parental preferences.</a:t>
            </a:r>
          </a:p>
        </p:txBody>
      </p:sp>
      <p:sp>
        <p:nvSpPr>
          <p:cNvPr id="7" name="TextBox 7"/>
          <p:cNvSpPr txBox="1"/>
          <p:nvPr/>
        </p:nvSpPr>
        <p:spPr>
          <a:xfrm>
            <a:off x="5080096" y="168733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407"/>
            </a:stretch>
          </a:blipFill>
        </p:spPr>
        <p:txBody>
          <a:bodyPr/>
          <a:lstStyle/>
          <a:p/>
        </p:txBody>
      </p:sp>
      <p:grpSp>
        <p:nvGrpSpPr>
          <p:cNvPr id="3" name="Group 3"/>
          <p:cNvGrpSpPr/>
          <p:nvPr/>
        </p:nvGrpSpPr>
        <p:grpSpPr>
          <a:xfrm>
            <a:off x="496178" y="5981992"/>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1E3048"/>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52170" y="6303673"/>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802924" y="6219251"/>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96178" y="3058885"/>
            <a:ext cx="8647822" cy="2618121"/>
            <a:chExt cx="860407" cy="260488"/>
          </a:xfrm>
        </p:grpSpPr>
        <p:sp>
          <p:nvSpPr>
            <p:cNvPr id="14" name="Freeform 1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1E3048"/>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52170" y="3380566"/>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17" name="Group 17"/>
          <p:cNvGrpSpPr/>
          <p:nvPr/>
        </p:nvGrpSpPr>
        <p:grpSpPr>
          <a:xfrm>
            <a:off x="802924" y="3296144"/>
            <a:ext cx="2081141" cy="2081141"/>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81231" y="6756955"/>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2024- 2031</a:t>
            </a:r>
          </a:p>
        </p:txBody>
      </p:sp>
      <p:sp>
        <p:nvSpPr>
          <p:cNvPr id="21" name="TextBox 21"/>
          <p:cNvSpPr txBox="1"/>
          <p:nvPr/>
        </p:nvSpPr>
        <p:spPr>
          <a:xfrm>
            <a:off x="2964419" y="6369988"/>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10.50%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81231" y="4176086"/>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2024</a:t>
            </a:r>
          </a:p>
        </p:txBody>
      </p:sp>
      <p:sp>
        <p:nvSpPr>
          <p:cNvPr id="24" name="TextBox 24"/>
          <p:cNvSpPr txBox="1"/>
          <p:nvPr/>
        </p:nvSpPr>
        <p:spPr>
          <a:xfrm>
            <a:off x="2605757" y="3433622"/>
            <a:ext cx="6711854"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100251.2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64765" y="2674885"/>
            <a:ext cx="7079235" cy="3080441"/>
            <a:chExt cx="8118169" cy="3532520"/>
          </a:xfrm>
        </p:grpSpPr>
        <p:sp>
          <p:nvSpPr>
            <p:cNvPr id="7" name="Freeform 7"/>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1E3048"/>
            </a:solidFill>
          </p:spPr>
          <p:txBody>
            <a:bodyPr/>
            <a:lstStyle/>
            <a:p/>
          </p:txBody>
        </p:sp>
      </p:grpSp>
      <p:grpSp>
        <p:nvGrpSpPr>
          <p:cNvPr id="8" name="Group 8"/>
          <p:cNvGrpSpPr/>
          <p:nvPr/>
        </p:nvGrpSpPr>
        <p:grpSpPr>
          <a:xfrm rot="5400000">
            <a:off x="1095384" y="2264581"/>
            <a:ext cx="896964" cy="382540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64765" y="6001152"/>
            <a:ext cx="7079235" cy="3080441"/>
            <a:chExt cx="8118169" cy="3532520"/>
          </a:xfrm>
        </p:grpSpPr>
        <p:sp>
          <p:nvSpPr>
            <p:cNvPr id="11" name="Freeform 11"/>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9C1411"/>
            </a:solidFill>
          </p:spPr>
          <p:txBody>
            <a:bodyPr/>
            <a:lstStyle/>
            <a:p/>
          </p:txBody>
        </p:sp>
      </p:grpSp>
      <p:grpSp>
        <p:nvGrpSpPr>
          <p:cNvPr id="12" name="Group 12"/>
          <p:cNvGrpSpPr/>
          <p:nvPr/>
        </p:nvGrpSpPr>
        <p:grpSpPr>
          <a:xfrm rot="5400000">
            <a:off x="1095384" y="5590848"/>
            <a:ext cx="896964" cy="382540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76855" y="4259263"/>
            <a:ext cx="7079235" cy="3080441"/>
            <a:chExt cx="8118169" cy="3532520"/>
          </a:xfrm>
        </p:grpSpPr>
        <p:sp>
          <p:nvSpPr>
            <p:cNvPr id="15" name="Freeform 15"/>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624E31"/>
            </a:solidFill>
          </p:spPr>
          <p:txBody>
            <a:bodyPr/>
            <a:lstStyle/>
            <a:p/>
          </p:txBody>
        </p:sp>
      </p:grpSp>
      <p:grpSp>
        <p:nvGrpSpPr>
          <p:cNvPr id="16" name="Group 16"/>
          <p:cNvGrpSpPr/>
          <p:nvPr/>
        </p:nvGrpSpPr>
        <p:grpSpPr>
          <a:xfrm rot="5400000">
            <a:off x="10607474" y="3848958"/>
            <a:ext cx="896964" cy="3825401"/>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97183" y="3996817"/>
            <a:ext cx="3282098" cy="408554"/>
          </a:xfrm>
          <a:prstGeom prst="rect">
            <a:avLst/>
          </a:prstGeom>
        </p:spPr>
        <p:txBody>
          <a:bodyPr lIns="0" tIns="0" rIns="0" bIns="0" rtlCol="0" anchor="t">
            <a:spAutoFit/>
          </a:bodyPr>
          <a:lstStyle/>
          <a:p>
            <a:pPr algn="ctr">
              <a:lnSpc>
                <a:spcPts val="3074"/>
              </a:lnSpc>
            </a:pPr>
            <a:r>
              <a:rPr lang="en-US" sz="3044">
                <a:solidFill>
                  <a:srgbClr val="43B4BE"/>
                </a:solidFill>
                <a:latin typeface="Montserrat Classic"/>
              </a:rPr>
              <a:t>Type Segment</a:t>
            </a:r>
          </a:p>
        </p:txBody>
      </p:sp>
      <p:sp>
        <p:nvSpPr>
          <p:cNvPr id="20" name="TextBox 20"/>
          <p:cNvSpPr txBox="1"/>
          <p:nvPr/>
        </p:nvSpPr>
        <p:spPr>
          <a:xfrm>
            <a:off x="3456566" y="3298825"/>
            <a:ext cx="5362839" cy="184467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Fluoride Toothpaste</a:t>
            </a:r>
          </a:p>
          <a:p>
            <a:pPr marL="755651" lvl="1" indent="-377825">
              <a:lnSpc>
                <a:spcPts val="4900"/>
              </a:lnSpc>
              <a:buFont typeface="Arial"/>
              <a:buChar char="•"/>
            </a:pPr>
            <a:r>
              <a:rPr lang="en-US" sz="3500">
                <a:solidFill>
                  <a:srgbClr val="FFFFFF"/>
                </a:solidFill>
                <a:latin typeface="Montserrat"/>
              </a:rPr>
              <a:t>Fluoride free Toothpaste</a:t>
            </a:r>
          </a:p>
        </p:txBody>
      </p:sp>
      <p:sp>
        <p:nvSpPr>
          <p:cNvPr id="21" name="TextBox 21"/>
          <p:cNvSpPr txBox="1"/>
          <p:nvPr/>
        </p:nvSpPr>
        <p:spPr>
          <a:xfrm>
            <a:off x="-97183" y="7169545"/>
            <a:ext cx="3282098" cy="791280"/>
          </a:xfrm>
          <a:prstGeom prst="rect">
            <a:avLst/>
          </a:prstGeom>
        </p:spPr>
        <p:txBody>
          <a:bodyPr lIns="0" tIns="0" rIns="0" bIns="0" rtlCol="0" anchor="t">
            <a:spAutoFit/>
          </a:bodyPr>
          <a:lstStyle/>
          <a:p>
            <a:pPr algn="ctr">
              <a:lnSpc>
                <a:spcPts val="3074"/>
              </a:lnSpc>
            </a:pPr>
            <a:r>
              <a:rPr lang="en-US" sz="3044">
                <a:solidFill>
                  <a:srgbClr val="43B4BE"/>
                </a:solidFill>
                <a:latin typeface="Montserrat Classic"/>
              </a:rPr>
              <a:t>Sales Channel Segment</a:t>
            </a:r>
          </a:p>
        </p:txBody>
      </p:sp>
      <p:sp>
        <p:nvSpPr>
          <p:cNvPr id="22" name="TextBox 22"/>
          <p:cNvSpPr txBox="1"/>
          <p:nvPr/>
        </p:nvSpPr>
        <p:spPr>
          <a:xfrm>
            <a:off x="3508088" y="6580935"/>
            <a:ext cx="5311318" cy="184467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Hypermarkets</a:t>
            </a:r>
          </a:p>
          <a:p>
            <a:pPr marL="755651" lvl="1" indent="-377825">
              <a:lnSpc>
                <a:spcPts val="4900"/>
              </a:lnSpc>
              <a:buFont typeface="Arial"/>
              <a:buChar char="•"/>
            </a:pPr>
            <a:r>
              <a:rPr lang="en-US" sz="3500">
                <a:solidFill>
                  <a:srgbClr val="FFFFFF"/>
                </a:solidFill>
                <a:latin typeface="Montserrat"/>
              </a:rPr>
              <a:t>Specialty Stores</a:t>
            </a:r>
          </a:p>
          <a:p>
            <a:pPr marL="755651" lvl="1" indent="-377825">
              <a:lnSpc>
                <a:spcPts val="4900"/>
              </a:lnSpc>
              <a:buFont typeface="Arial"/>
              <a:buChar char="•"/>
            </a:pPr>
            <a:r>
              <a:rPr lang="en-US" sz="3500">
                <a:solidFill>
                  <a:srgbClr val="FFFFFF"/>
                </a:solidFill>
                <a:latin typeface="Montserrat"/>
              </a:rPr>
              <a:t>Online Retailers</a:t>
            </a:r>
          </a:p>
        </p:txBody>
      </p:sp>
      <p:sp>
        <p:nvSpPr>
          <p:cNvPr id="23" name="TextBox 23"/>
          <p:cNvSpPr txBox="1"/>
          <p:nvPr/>
        </p:nvSpPr>
        <p:spPr>
          <a:xfrm>
            <a:off x="9414907" y="5360802"/>
            <a:ext cx="3282098" cy="791280"/>
          </a:xfrm>
          <a:prstGeom prst="rect">
            <a:avLst/>
          </a:prstGeom>
        </p:spPr>
        <p:txBody>
          <a:bodyPr lIns="0" tIns="0" rIns="0" bIns="0" rtlCol="0" anchor="t">
            <a:spAutoFit/>
          </a:bodyPr>
          <a:lstStyle/>
          <a:p>
            <a:pPr algn="ctr">
              <a:lnSpc>
                <a:spcPts val="3074"/>
              </a:lnSpc>
            </a:pPr>
            <a:r>
              <a:rPr lang="en-US" sz="3044">
                <a:solidFill>
                  <a:srgbClr val="43B4BE"/>
                </a:solidFill>
                <a:latin typeface="Montserrat Classic"/>
              </a:rPr>
              <a:t>Price Point Segment </a:t>
            </a:r>
          </a:p>
        </p:txBody>
      </p:sp>
      <p:sp>
        <p:nvSpPr>
          <p:cNvPr id="24" name="TextBox 24"/>
          <p:cNvSpPr txBox="1"/>
          <p:nvPr/>
        </p:nvSpPr>
        <p:spPr>
          <a:xfrm>
            <a:off x="13235356" y="4772192"/>
            <a:ext cx="4760980" cy="184467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Premium</a:t>
            </a:r>
          </a:p>
          <a:p>
            <a:pPr marL="755651" lvl="1" indent="-377825">
              <a:lnSpc>
                <a:spcPts val="4900"/>
              </a:lnSpc>
              <a:buFont typeface="Arial"/>
              <a:buChar char="•"/>
            </a:pPr>
            <a:r>
              <a:rPr lang="en-US" sz="3500">
                <a:solidFill>
                  <a:srgbClr val="FFFFFF"/>
                </a:solidFill>
                <a:latin typeface="Montserrat"/>
              </a:rPr>
              <a:t>Medium</a:t>
            </a:r>
          </a:p>
          <a:p>
            <a:pPr marL="755651" lvl="1" indent="-377825">
              <a:lnSpc>
                <a:spcPts val="4900"/>
              </a:lnSpc>
              <a:buFont typeface="Arial"/>
              <a:buChar char="•"/>
            </a:pPr>
            <a:r>
              <a:rPr lang="en-US" sz="3500">
                <a:solidFill>
                  <a:srgbClr val="FFFFFF"/>
                </a:solidFill>
                <a:latin typeface="Montserrat"/>
              </a:rPr>
              <a:t>Economy</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26694"/>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Children Toothpaste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E3048"/>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3B4B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3B4B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3B4B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29373" y="2269525"/>
            <a:ext cx="7389418"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Rising Awareness of Oral Health to Increase the Demand Globally</a:t>
            </a:r>
          </a:p>
        </p:txBody>
      </p:sp>
      <p:sp>
        <p:nvSpPr>
          <p:cNvPr id="18" name="TextBox 18"/>
          <p:cNvSpPr txBox="1"/>
          <p:nvPr/>
        </p:nvSpPr>
        <p:spPr>
          <a:xfrm>
            <a:off x="7110729" y="6415392"/>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Price sensitivity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824085"/>
            <a:ext cx="16230600" cy="6638831"/>
            <a:chExt cx="4274726" cy="1748499"/>
          </a:xfrm>
        </p:grpSpPr>
        <p:sp>
          <p:nvSpPr>
            <p:cNvPr id="4" name="Freeform 4"/>
            <p:cNvSpPr/>
            <p:nvPr/>
          </p:nvSpPr>
          <p:spPr>
            <a:xfrm>
              <a:off x="0" y="0"/>
              <a:ext cx="4274726" cy="1748499"/>
            </a:xfrm>
            <a:custGeom>
              <a:rect l="l" t="t" r="r" b="b"/>
              <a:pathLst>
                <a:path w="4274726" h="1748499">
                  <a:moveTo>
                    <a:pt x="0" y="0"/>
                  </a:moveTo>
                  <a:lnTo>
                    <a:pt x="4274726" y="0"/>
                  </a:lnTo>
                  <a:lnTo>
                    <a:pt x="4274726" y="1748499"/>
                  </a:lnTo>
                  <a:lnTo>
                    <a:pt x="0" y="1748499"/>
                  </a:lnTo>
                  <a:close/>
                </a:path>
              </a:pathLst>
            </a:custGeom>
            <a:solidFill>
              <a:srgbClr val="1E3048">
                <a:alpha val="80784"/>
              </a:srgbClr>
            </a:solidFill>
          </p:spPr>
          <p:txBody>
            <a:bodyPr/>
            <a:lstStyle/>
            <a:p/>
          </p:txBody>
        </p:sp>
        <p:sp>
          <p:nvSpPr>
            <p:cNvPr id="5" name="TextBox 5"/>
            <p:cNvSpPr txBox="1"/>
            <p:nvPr/>
          </p:nvSpPr>
          <p:spPr>
            <a:xfrm>
              <a:off x="0" y="-38100"/>
              <a:ext cx="4274726" cy="1786599"/>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1264345" y="3667329"/>
            <a:ext cx="15759309" cy="4219575"/>
          </a:xfrm>
          <a:prstGeom prst="rect">
            <a:avLst/>
          </a:prstGeom>
        </p:spPr>
        <p:txBody>
          <a:bodyPr lIns="0" tIns="0" rIns="0" bIns="0" rtlCol="0" anchor="t">
            <a:spAutoFit/>
          </a:bodyPr>
          <a:lstStyle/>
          <a:p>
            <a:pPr marL="863599" lvl="1" indent="-431800">
              <a:lnSpc>
                <a:spcPts val="4199"/>
              </a:lnSpc>
              <a:buFont typeface="Arial"/>
              <a:buChar char="•"/>
            </a:pPr>
            <a:r>
              <a:rPr lang="en-US" sz="3999" spc="127">
                <a:solidFill>
                  <a:srgbClr val="FFFFFF"/>
                </a:solidFill>
                <a:latin typeface="Barlow"/>
              </a:rPr>
              <a:t>The global Children Toothpaste market will expand significantly by 10.50% CAGR between 2024 to 2031.</a:t>
            </a:r>
          </a:p>
          <a:p>
            <a:pPr marL="863599" lvl="1" indent="-431800">
              <a:lnSpc>
                <a:spcPts val="4199"/>
              </a:lnSpc>
              <a:buFont typeface="Arial"/>
              <a:buChar char="•"/>
            </a:pPr>
            <a:r>
              <a:rPr lang="en-US" sz="3999" spc="127">
                <a:solidFill>
                  <a:srgbClr val="FFFFFF"/>
                </a:solidFill>
                <a:latin typeface="Barlow"/>
              </a:rPr>
              <a:t>Children find brushing more fun and engaging when there are character tie-ins, appealing packaging, and tasty flavors. This encourages regular use.</a:t>
            </a:r>
          </a:p>
          <a:p>
            <a:pPr marL="863599" lvl="1" indent="-431800">
              <a:lnSpc>
                <a:spcPts val="4199"/>
              </a:lnSpc>
              <a:buFont typeface="Arial"/>
              <a:buChar char="•"/>
            </a:pPr>
            <a:r>
              <a:rPr lang="en-US" sz="3999" spc="127">
                <a:solidFill>
                  <a:srgbClr val="FFFFFF"/>
                </a:solidFill>
                <a:latin typeface="Barlow"/>
              </a:rPr>
              <a:t>Parents may now easily acquire a greater range of children's toothpaste options because to the expansion of online retail channels.</a:t>
            </a:r>
          </a:p>
        </p:txBody>
      </p:sp>
      <p:sp>
        <p:nvSpPr>
          <p:cNvPr id="7" name="TextBox 7"/>
          <p:cNvSpPr txBox="1"/>
          <p:nvPr/>
        </p:nvSpPr>
        <p:spPr>
          <a:xfrm>
            <a:off x="4522848" y="2324493"/>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722" r="-6722"/>
            </a:stretch>
          </a:blipFill>
        </p:spPr>
        <p:txBody>
          <a:bodyPr/>
          <a:lstStyle/>
          <a:p/>
        </p:txBody>
      </p:sp>
      <p:sp>
        <p:nvSpPr>
          <p:cNvPr id="3" name="Freeform 3"/>
          <p:cNvSpPr/>
          <p:nvPr/>
        </p:nvSpPr>
        <p:spPr>
          <a:xfrm>
            <a:off x="598887" y="2372954"/>
            <a:ext cx="4675431" cy="1322693"/>
          </a:xfrm>
          <a:custGeom>
            <a:rect l="l" t="t" r="r" b="b"/>
            <a:pathLst>
              <a:path w="4675431" h="1322693">
                <a:moveTo>
                  <a:pt x="0" y="0"/>
                </a:moveTo>
                <a:lnTo>
                  <a:pt x="4675431" y="0"/>
                </a:lnTo>
                <a:lnTo>
                  <a:pt x="4675431" y="1322692"/>
                </a:lnTo>
                <a:lnTo>
                  <a:pt x="0" y="1322692"/>
                </a:lnTo>
                <a:lnTo>
                  <a:pt x="0" y="0"/>
                </a:lnTo>
                <a:close/>
              </a:path>
            </a:pathLst>
          </a:custGeom>
          <a:blipFill>
            <a:blip r:embed="rId3"/>
            <a:stretch>
              <a:fillRect l="-9225" r="-8856" b="-13043"/>
            </a:stretch>
          </a:blipFill>
        </p:spPr>
        <p:txBody>
          <a:bodyPr/>
          <a:lstStyle/>
          <a:p/>
        </p:txBody>
      </p:sp>
      <p:sp>
        <p:nvSpPr>
          <p:cNvPr id="4" name="Freeform 4"/>
          <p:cNvSpPr/>
          <p:nvPr/>
        </p:nvSpPr>
        <p:spPr>
          <a:xfrm>
            <a:off x="5636294" y="2031301"/>
            <a:ext cx="6546159" cy="2005998"/>
          </a:xfrm>
          <a:custGeom>
            <a:rect l="l" t="t" r="r" b="b"/>
            <a:pathLst>
              <a:path w="6546159" h="2005997">
                <a:moveTo>
                  <a:pt x="0" y="0"/>
                </a:moveTo>
                <a:lnTo>
                  <a:pt x="6546160" y="0"/>
                </a:lnTo>
                <a:lnTo>
                  <a:pt x="6546160" y="2005998"/>
                </a:lnTo>
                <a:lnTo>
                  <a:pt x="0" y="2005998"/>
                </a:lnTo>
                <a:lnTo>
                  <a:pt x="0" y="0"/>
                </a:lnTo>
                <a:close/>
              </a:path>
            </a:pathLst>
          </a:custGeom>
          <a:blipFill>
            <a:blip r:embed="rId4"/>
            <a:stretch>
              <a:fillRect l="-11462" t="-59475" r="-16200" b="-75336"/>
            </a:stretch>
          </a:blipFill>
        </p:spPr>
        <p:txBody>
          <a:bodyPr/>
          <a:lstStyle/>
          <a:p/>
        </p:txBody>
      </p:sp>
      <p:sp>
        <p:nvSpPr>
          <p:cNvPr id="5" name="Freeform 5"/>
          <p:cNvSpPr/>
          <p:nvPr/>
        </p:nvSpPr>
        <p:spPr>
          <a:xfrm>
            <a:off x="598887" y="4372683"/>
            <a:ext cx="4675431" cy="1436992"/>
          </a:xfrm>
          <a:custGeom>
            <a:rect l="l" t="t" r="r" b="b"/>
            <a:pathLst>
              <a:path w="4675431" h="1436992">
                <a:moveTo>
                  <a:pt x="0" y="0"/>
                </a:moveTo>
                <a:lnTo>
                  <a:pt x="4675431" y="0"/>
                </a:lnTo>
                <a:lnTo>
                  <a:pt x="4675431" y="1436992"/>
                </a:lnTo>
                <a:lnTo>
                  <a:pt x="0" y="1436992"/>
                </a:lnTo>
                <a:lnTo>
                  <a:pt x="0" y="0"/>
                </a:lnTo>
                <a:close/>
              </a:path>
            </a:pathLst>
          </a:custGeom>
          <a:blipFill>
            <a:blip r:embed="rId5"/>
            <a:stretch>
              <a:fillRect r="-222" b="-1449"/>
            </a:stretch>
          </a:blipFill>
        </p:spPr>
        <p:txBody>
          <a:bodyPr/>
          <a:lstStyle/>
          <a:p/>
        </p:txBody>
      </p:sp>
      <p:sp>
        <p:nvSpPr>
          <p:cNvPr id="6" name="Freeform 6"/>
          <p:cNvSpPr/>
          <p:nvPr/>
        </p:nvSpPr>
        <p:spPr>
          <a:xfrm>
            <a:off x="6007350" y="4372683"/>
            <a:ext cx="5804047" cy="1101862"/>
          </a:xfrm>
          <a:custGeom>
            <a:rect l="l" t="t" r="r" b="b"/>
            <a:pathLst>
              <a:path w="5804047" h="1101862">
                <a:moveTo>
                  <a:pt x="0" y="0"/>
                </a:moveTo>
                <a:lnTo>
                  <a:pt x="5804047" y="0"/>
                </a:lnTo>
                <a:lnTo>
                  <a:pt x="5804047" y="1101862"/>
                </a:lnTo>
                <a:lnTo>
                  <a:pt x="0" y="1101862"/>
                </a:lnTo>
                <a:lnTo>
                  <a:pt x="0" y="0"/>
                </a:lnTo>
                <a:close/>
              </a:path>
            </a:pathLst>
          </a:custGeom>
          <a:blipFill>
            <a:blip r:embed="rId6"/>
            <a:stretch>
              <a:fillRect/>
            </a:stretch>
          </a:blipFill>
        </p:spPr>
        <p:txBody>
          <a:bodyPr/>
          <a:lstStyle/>
          <a:p/>
        </p:txBody>
      </p:sp>
      <p:sp>
        <p:nvSpPr>
          <p:cNvPr id="7" name="Freeform 7"/>
          <p:cNvSpPr/>
          <p:nvPr/>
        </p:nvSpPr>
        <p:spPr>
          <a:xfrm>
            <a:off x="404088" y="6222038"/>
            <a:ext cx="2286134" cy="2286134"/>
          </a:xfrm>
          <a:custGeom>
            <a:rect l="l" t="t" r="r" b="b"/>
            <a:pathLst>
              <a:path w="2286134" h="2286134">
                <a:moveTo>
                  <a:pt x="0" y="0"/>
                </a:moveTo>
                <a:lnTo>
                  <a:pt x="2286134" y="0"/>
                </a:lnTo>
                <a:lnTo>
                  <a:pt x="2286134" y="2286134"/>
                </a:lnTo>
                <a:lnTo>
                  <a:pt x="0" y="2286134"/>
                </a:lnTo>
                <a:lnTo>
                  <a:pt x="0" y="0"/>
                </a:lnTo>
                <a:close/>
              </a:path>
            </a:pathLst>
          </a:custGeom>
          <a:blipFill>
            <a:blip r:embed="rId7"/>
            <a:stretch>
              <a:fillRect/>
            </a:stretch>
          </a:blipFill>
        </p:spPr>
        <p:txBody>
          <a:bodyPr/>
          <a:lstStyle/>
          <a:p/>
        </p:txBody>
      </p:sp>
      <p:sp>
        <p:nvSpPr>
          <p:cNvPr id="8" name="Freeform 8"/>
          <p:cNvSpPr/>
          <p:nvPr/>
        </p:nvSpPr>
        <p:spPr>
          <a:xfrm>
            <a:off x="3360874" y="6143050"/>
            <a:ext cx="2354959" cy="2354959"/>
          </a:xfrm>
          <a:custGeom>
            <a:rect l="l" t="t" r="r" b="b"/>
            <a:pathLst>
              <a:path w="2354959" h="2354959">
                <a:moveTo>
                  <a:pt x="0" y="0"/>
                </a:moveTo>
                <a:lnTo>
                  <a:pt x="2354959" y="0"/>
                </a:lnTo>
                <a:lnTo>
                  <a:pt x="2354959" y="2354960"/>
                </a:lnTo>
                <a:lnTo>
                  <a:pt x="0" y="2354960"/>
                </a:lnTo>
                <a:lnTo>
                  <a:pt x="0" y="0"/>
                </a:lnTo>
                <a:close/>
              </a:path>
            </a:pathLst>
          </a:custGeom>
          <a:blipFill>
            <a:blip r:embed="rId8"/>
            <a:stretch>
              <a:fillRect/>
            </a:stretch>
          </a:blipFill>
        </p:spPr>
        <p:txBody>
          <a:bodyPr/>
          <a:lstStyle/>
          <a:p/>
        </p:txBody>
      </p:sp>
      <p:sp>
        <p:nvSpPr>
          <p:cNvPr id="9" name="Freeform 9"/>
          <p:cNvSpPr/>
          <p:nvPr/>
        </p:nvSpPr>
        <p:spPr>
          <a:xfrm>
            <a:off x="6628650" y="5944023"/>
            <a:ext cx="5553804" cy="1350959"/>
          </a:xfrm>
          <a:custGeom>
            <a:rect l="l" t="t" r="r" b="b"/>
            <a:pathLst>
              <a:path w="5553804" h="1350959">
                <a:moveTo>
                  <a:pt x="0" y="0"/>
                </a:moveTo>
                <a:lnTo>
                  <a:pt x="5553804" y="0"/>
                </a:lnTo>
                <a:lnTo>
                  <a:pt x="5553804" y="1350959"/>
                </a:lnTo>
                <a:lnTo>
                  <a:pt x="0" y="1350959"/>
                </a:lnTo>
                <a:lnTo>
                  <a:pt x="0" y="0"/>
                </a:lnTo>
                <a:close/>
              </a:path>
            </a:pathLst>
          </a:custGeom>
          <a:blipFill>
            <a:blip r:embed="rId9"/>
            <a:stretch>
              <a:fillRect t="-58875" b="-63340"/>
            </a:stretch>
          </a:blipFill>
        </p:spPr>
        <p:txBody>
          <a:bodyPr/>
          <a:lstStyle/>
          <a:p/>
        </p:txBody>
      </p:sp>
      <p:sp>
        <p:nvSpPr>
          <p:cNvPr id="10" name="Freeform 10"/>
          <p:cNvSpPr/>
          <p:nvPr/>
        </p:nvSpPr>
        <p:spPr>
          <a:xfrm>
            <a:off x="8909374" y="7596894"/>
            <a:ext cx="2092155" cy="2315318"/>
          </a:xfrm>
          <a:custGeom>
            <a:rect l="l" t="t" r="r" b="b"/>
            <a:pathLst>
              <a:path w="2092154" h="2315318">
                <a:moveTo>
                  <a:pt x="0" y="0"/>
                </a:moveTo>
                <a:lnTo>
                  <a:pt x="2092155" y="0"/>
                </a:lnTo>
                <a:lnTo>
                  <a:pt x="2092155" y="2315318"/>
                </a:lnTo>
                <a:lnTo>
                  <a:pt x="0" y="2315318"/>
                </a:lnTo>
                <a:lnTo>
                  <a:pt x="0" y="0"/>
                </a:lnTo>
                <a:close/>
              </a:path>
            </a:pathLst>
          </a:custGeom>
          <a:blipFill>
            <a:blip r:embed="rId10"/>
            <a:stretch>
              <a:fillRect/>
            </a:stretch>
          </a:blipFill>
        </p:spPr>
        <p:txBody>
          <a:bodyPr/>
          <a:lstStyle/>
          <a:p/>
        </p:txBody>
      </p:sp>
      <p:sp>
        <p:nvSpPr>
          <p:cNvPr id="11" name="Freeform 11"/>
          <p:cNvSpPr/>
          <p:nvPr/>
        </p:nvSpPr>
        <p:spPr>
          <a:xfrm>
            <a:off x="1547155" y="8576998"/>
            <a:ext cx="2679653" cy="1511771"/>
          </a:xfrm>
          <a:custGeom>
            <a:rect l="l" t="t" r="r" b="b"/>
            <a:pathLst>
              <a:path w="2679653" h="1511771">
                <a:moveTo>
                  <a:pt x="0" y="0"/>
                </a:moveTo>
                <a:lnTo>
                  <a:pt x="2679653" y="0"/>
                </a:lnTo>
                <a:lnTo>
                  <a:pt x="2679653" y="1511771"/>
                </a:lnTo>
                <a:lnTo>
                  <a:pt x="0" y="1511771"/>
                </a:lnTo>
                <a:lnTo>
                  <a:pt x="0" y="0"/>
                </a:lnTo>
                <a:close/>
              </a:path>
            </a:pathLst>
          </a:custGeom>
          <a:blipFill>
            <a:blip r:embed="rId11"/>
            <a:stretch>
              <a:fillRect/>
            </a:stretch>
          </a:blipFill>
        </p:spPr>
        <p:txBody>
          <a:bodyPr/>
          <a:lstStyle/>
          <a:p/>
        </p:txBody>
      </p:sp>
      <p:sp>
        <p:nvSpPr>
          <p:cNvPr id="12" name="Freeform 12"/>
          <p:cNvSpPr/>
          <p:nvPr/>
        </p:nvSpPr>
        <p:spPr>
          <a:xfrm>
            <a:off x="5715833" y="7628357"/>
            <a:ext cx="2858599" cy="2460777"/>
          </a:xfrm>
          <a:custGeom>
            <a:rect l="l" t="t" r="r" b="b"/>
            <a:pathLst>
              <a:path w="2858599" h="2460777">
                <a:moveTo>
                  <a:pt x="0" y="0"/>
                </a:moveTo>
                <a:lnTo>
                  <a:pt x="2858599" y="0"/>
                </a:lnTo>
                <a:lnTo>
                  <a:pt x="2858599" y="2460777"/>
                </a:lnTo>
                <a:lnTo>
                  <a:pt x="0" y="2460777"/>
                </a:lnTo>
                <a:lnTo>
                  <a:pt x="0" y="0"/>
                </a:lnTo>
                <a:close/>
              </a:path>
            </a:pathLst>
          </a:custGeom>
          <a:blipFill>
            <a:blip r:embed="rId12"/>
            <a:stretch>
              <a:fillRect/>
            </a:stretch>
          </a:blipFill>
        </p:spPr>
        <p:txBody>
          <a:bodyPr/>
          <a:lstStyle/>
          <a:p/>
        </p:txBody>
      </p:sp>
      <p:sp>
        <p:nvSpPr>
          <p:cNvPr id="13" name="TextBox 13"/>
          <p:cNvSpPr txBox="1"/>
          <p:nvPr/>
        </p:nvSpPr>
        <p:spPr>
          <a:xfrm>
            <a:off x="2287666" y="840676"/>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fsb72txa"/>
              </a:rPr>
              <a:t> </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Children Toothpaste Market Report 2024</dc:title>
  <cp:lastModifiedBy>decipher market</cp:lastModifiedBy>
  <cp:revision>2</cp:revision>
  <dcterms:created xsi:type="dcterms:W3CDTF">2006-08-16T00:00:00Z</dcterms:created>
  <dcterms:modified xsi:type="dcterms:W3CDTF">2024-03-20T14:00:17Z</dcterms:modified>
</cp:coreProperties>
</file>