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hafuyv6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464246">
                <a:alpha val="69804"/>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7453"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62669" y="4085331"/>
            <a:ext cx="8725866" cy="3934282"/>
          </a:xfrm>
          <a:prstGeom prst="rect">
            <a:avLst/>
          </a:prstGeom>
        </p:spPr>
        <p:txBody>
          <a:bodyPr lIns="0" tIns="0" rIns="0" bIns="0" rtlCol="0" anchor="t">
            <a:spAutoFit/>
          </a:bodyPr>
          <a:lstStyle/>
          <a:p>
            <a:pPr>
              <a:lnSpc>
                <a:spcPts val="6076"/>
              </a:lnSpc>
            </a:pPr>
            <a:r>
              <a:rPr lang="en-US" sz="6600">
                <a:solidFill>
                  <a:srgbClr val="FFFFFF"/>
                </a:solidFill>
                <a:latin typeface="Canva Sans"/>
              </a:rPr>
              <a:t>GLOBAL </a:t>
            </a:r>
          </a:p>
          <a:p>
            <a:pPr>
              <a:lnSpc>
                <a:spcPts val="6076"/>
              </a:lnSpc>
            </a:pPr>
            <a:r>
              <a:rPr lang="en-US" sz="6600">
                <a:solidFill>
                  <a:srgbClr val="FFFFFF"/>
                </a:solidFill>
                <a:latin typeface="Canva Sans"/>
              </a:rPr>
              <a:t>CHILDREN FURNITURE</a:t>
            </a:r>
          </a:p>
          <a:p>
            <a:pPr>
              <a:lnSpc>
                <a:spcPts val="6076"/>
              </a:lnSpc>
            </a:pPr>
            <a:r>
              <a:rPr lang="en-US" sz="6600">
                <a:solidFill>
                  <a:srgbClr val="FFFFFF"/>
                </a:solidFill>
                <a:latin typeface="Canva Sans"/>
              </a:rPr>
              <a:t>MARKET REPORT </a:t>
            </a:r>
          </a:p>
          <a:p>
            <a:pPr>
              <a:lnSpc>
                <a:spcPts val="6076"/>
              </a:lnSpc>
            </a:pPr>
            <a:r>
              <a:rPr lang="en-US" sz="6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1841582"/>
            <a:ext cx="15335103" cy="6939484"/>
            <a:chExt cx="4038875" cy="1827683"/>
          </a:xfrm>
        </p:grpSpPr>
        <p:sp>
          <p:nvSpPr>
            <p:cNvPr id="4" name="Freeform 4"/>
            <p:cNvSpPr/>
            <p:nvPr/>
          </p:nvSpPr>
          <p:spPr>
            <a:xfrm>
              <a:off x="0" y="0"/>
              <a:ext cx="4038875" cy="1827683"/>
            </a:xfrm>
            <a:custGeom>
              <a:rect l="l" t="t" r="r" b="b"/>
              <a:pathLst>
                <a:path w="4038875" h="1827683">
                  <a:moveTo>
                    <a:pt x="0" y="0"/>
                  </a:moveTo>
                  <a:lnTo>
                    <a:pt x="4038875" y="0"/>
                  </a:lnTo>
                  <a:lnTo>
                    <a:pt x="4038875" y="1827683"/>
                  </a:lnTo>
                  <a:lnTo>
                    <a:pt x="0" y="1827683"/>
                  </a:lnTo>
                  <a:close/>
                </a:path>
              </a:pathLst>
            </a:custGeom>
            <a:solidFill>
              <a:srgbClr val="1A1819">
                <a:alpha val="84706"/>
              </a:srgbClr>
            </a:solidFill>
          </p:spPr>
          <p:txBody>
            <a:bodyPr/>
            <a:lstStyle/>
            <a:p/>
          </p:txBody>
        </p:sp>
        <p:sp>
          <p:nvSpPr>
            <p:cNvPr id="5" name="TextBox 5"/>
            <p:cNvSpPr txBox="1"/>
            <p:nvPr/>
          </p:nvSpPr>
          <p:spPr>
            <a:xfrm>
              <a:off x="0" y="-38100"/>
              <a:ext cx="4038875" cy="186578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3269055"/>
            <a:ext cx="14931462" cy="521017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Important companies in the children’s furniture business use a variety of tactics to keep and grow their market share. Product innovation, such as long-lasting formulas and a wide variety of color options, aggressive marketing efforts that make use of social media and influencer relationships, growing e-commerce channels, and highlighting sustainability with eco-friendly packaging are some of these tactics. They also spend money on research to learn about consumer trends and preferences, which helps them, make sure their products meet changing standards for fashion and beauty. In the competitive and ever-changing children’s furniture market, these tactics assist major competitors in snatching up a substantial market share.</a:t>
            </a:r>
          </a:p>
        </p:txBody>
      </p:sp>
      <p:sp>
        <p:nvSpPr>
          <p:cNvPr id="7" name="TextBox 7"/>
          <p:cNvSpPr txBox="1"/>
          <p:nvPr/>
        </p:nvSpPr>
        <p:spPr>
          <a:xfrm>
            <a:off x="5093353" y="229860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333" b="0"/>
            </a:stretch>
          </a:blipFill>
        </p:spPr>
        <p:txBody>
          <a:bodyPr/>
          <a:lstStyle/>
          <a:p/>
        </p:txBody>
      </p:sp>
      <p:grpSp>
        <p:nvGrpSpPr>
          <p:cNvPr id="3" name="Group 3"/>
          <p:cNvGrpSpPr/>
          <p:nvPr/>
        </p:nvGrpSpPr>
        <p:grpSpPr>
          <a:xfrm>
            <a:off x="424208" y="5851013"/>
            <a:ext cx="8920815" cy="2700769"/>
            <a:chExt cx="860407" cy="260488"/>
          </a:xfrm>
        </p:grpSpPr>
        <p:sp>
          <p:nvSpPr>
            <p:cNvPr id="4" name="Freeform 4"/>
            <p:cNvSpPr/>
            <p:nvPr/>
          </p:nvSpPr>
          <p:spPr>
            <a:xfrm>
              <a:off x="0" y="0"/>
              <a:ext cx="860407" cy="260488"/>
            </a:xfrm>
            <a:custGeom>
              <a:rect l="l" t="t" r="r" b="b"/>
              <a:pathLst>
                <a:path w="860407" h="260488">
                  <a:moveTo>
                    <a:pt x="86785" y="0"/>
                  </a:moveTo>
                  <a:lnTo>
                    <a:pt x="773622" y="0"/>
                  </a:lnTo>
                  <a:cubicBezTo>
                    <a:pt x="796639" y="0"/>
                    <a:pt x="818713" y="9143"/>
                    <a:pt x="834989" y="25419"/>
                  </a:cubicBezTo>
                  <a:cubicBezTo>
                    <a:pt x="851264" y="41694"/>
                    <a:pt x="860407" y="63768"/>
                    <a:pt x="860407" y="86785"/>
                  </a:cubicBezTo>
                  <a:lnTo>
                    <a:pt x="860407" y="173703"/>
                  </a:lnTo>
                  <a:cubicBezTo>
                    <a:pt x="860407" y="196719"/>
                    <a:pt x="851264" y="218794"/>
                    <a:pt x="834989" y="235069"/>
                  </a:cubicBezTo>
                  <a:cubicBezTo>
                    <a:pt x="818713" y="251344"/>
                    <a:pt x="796639" y="260488"/>
                    <a:pt x="773622" y="260488"/>
                  </a:cubicBezTo>
                  <a:lnTo>
                    <a:pt x="86785" y="260488"/>
                  </a:lnTo>
                  <a:cubicBezTo>
                    <a:pt x="63768" y="260488"/>
                    <a:pt x="41694" y="251344"/>
                    <a:pt x="25419" y="235069"/>
                  </a:cubicBezTo>
                  <a:cubicBezTo>
                    <a:pt x="9143" y="218794"/>
                    <a:pt x="0" y="196719"/>
                    <a:pt x="0" y="173703"/>
                  </a:cubicBezTo>
                  <a:lnTo>
                    <a:pt x="0" y="86785"/>
                  </a:lnTo>
                  <a:cubicBezTo>
                    <a:pt x="0" y="63768"/>
                    <a:pt x="9143" y="41694"/>
                    <a:pt x="25419" y="25419"/>
                  </a:cubicBezTo>
                  <a:cubicBezTo>
                    <a:pt x="41694" y="9143"/>
                    <a:pt x="63768" y="0"/>
                    <a:pt x="86785" y="0"/>
                  </a:cubicBezTo>
                  <a:close/>
                </a:path>
              </a:pathLst>
            </a:custGeom>
            <a:solidFill>
              <a:srgbClr val="65362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91438" y="6182849"/>
            <a:ext cx="2178928" cy="2176204"/>
          </a:xfrm>
          <a:custGeom>
            <a:rect l="l" t="t" r="r" b="b"/>
            <a:pathLst>
              <a:path w="2178928" h="2176204">
                <a:moveTo>
                  <a:pt x="0" y="0"/>
                </a:moveTo>
                <a:lnTo>
                  <a:pt x="2178928" y="0"/>
                </a:lnTo>
                <a:lnTo>
                  <a:pt x="2178928" y="2176204"/>
                </a:lnTo>
                <a:lnTo>
                  <a:pt x="0" y="2176204"/>
                </a:lnTo>
                <a:lnTo>
                  <a:pt x="0" y="0"/>
                </a:lnTo>
                <a:close/>
              </a:path>
            </a:pathLst>
          </a:custGeom>
          <a:blipFill>
            <a:blip r:embed="rId3"/>
            <a:stretch>
              <a:fillRect/>
            </a:stretch>
          </a:blipFill>
        </p:spPr>
        <p:txBody>
          <a:bodyPr/>
          <a:lstStyle/>
          <a:p/>
        </p:txBody>
      </p:sp>
      <p:grpSp>
        <p:nvGrpSpPr>
          <p:cNvPr id="7" name="Group 7"/>
          <p:cNvGrpSpPr/>
          <p:nvPr/>
        </p:nvGrpSpPr>
        <p:grpSpPr>
          <a:xfrm>
            <a:off x="740637" y="6095761"/>
            <a:ext cx="2146838" cy="214683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27730" y="6654251"/>
            <a:ext cx="1572652" cy="1312147"/>
          </a:xfrm>
          <a:prstGeom prst="rect">
            <a:avLst/>
          </a:prstGeom>
        </p:spPr>
        <p:txBody>
          <a:bodyPr lIns="0" tIns="0" rIns="0" bIns="0" rtlCol="0" anchor="t">
            <a:spAutoFit/>
          </a:bodyPr>
          <a:lstStyle/>
          <a:p>
            <a:pPr algn="ctr">
              <a:lnSpc>
                <a:spcPts val="3149"/>
              </a:lnSpc>
            </a:pPr>
            <a:r>
              <a:rPr lang="en-US" sz="4631">
                <a:solidFill>
                  <a:srgbClr val="1E3048"/>
                </a:solidFill>
                <a:latin typeface="Poppins Bold"/>
              </a:rPr>
              <a:t>2023- 2030</a:t>
            </a:r>
          </a:p>
        </p:txBody>
      </p:sp>
      <p:sp>
        <p:nvSpPr>
          <p:cNvPr id="14" name="TextBox 14"/>
          <p:cNvSpPr txBox="1"/>
          <p:nvPr/>
        </p:nvSpPr>
        <p:spPr>
          <a:xfrm>
            <a:off x="2970366" y="6321168"/>
            <a:ext cx="5993834" cy="1766216"/>
          </a:xfrm>
          <a:prstGeom prst="rect">
            <a:avLst/>
          </a:prstGeom>
        </p:spPr>
        <p:txBody>
          <a:bodyPr lIns="0" tIns="0" rIns="0" bIns="0" rtlCol="0" anchor="t">
            <a:spAutoFit/>
          </a:bodyPr>
          <a:lstStyle/>
          <a:p>
            <a:pPr algn="ctr">
              <a:lnSpc>
                <a:spcPts val="6949"/>
              </a:lnSpc>
            </a:pPr>
            <a:r>
              <a:rPr lang="en-US" sz="4964">
                <a:solidFill>
                  <a:srgbClr val="FFFFFF"/>
                </a:solidFill>
                <a:latin typeface="Poppins"/>
              </a:rPr>
              <a:t>CAGR</a:t>
            </a:r>
          </a:p>
          <a:p>
            <a:pPr algn="ctr">
              <a:lnSpc>
                <a:spcPts val="6949"/>
              </a:lnSpc>
              <a:spcBef>
                <a:spcPct val="0"/>
              </a:spcBef>
            </a:pPr>
            <a:r>
              <a:rPr lang="en-US" sz="4964">
                <a:solidFill>
                  <a:srgbClr val="FFFFFF"/>
                </a:solidFill>
                <a:latin typeface="Poppins"/>
              </a:rPr>
              <a:t>19.30%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24208" y="2927905"/>
            <a:ext cx="8920815" cy="2700769"/>
            <a:chExt cx="860407" cy="260488"/>
          </a:xfrm>
        </p:grpSpPr>
        <p:sp>
          <p:nvSpPr>
            <p:cNvPr id="17" name="Freeform 17"/>
            <p:cNvSpPr/>
            <p:nvPr/>
          </p:nvSpPr>
          <p:spPr>
            <a:xfrm>
              <a:off x="0" y="0"/>
              <a:ext cx="860407" cy="260488"/>
            </a:xfrm>
            <a:custGeom>
              <a:rect l="l" t="t" r="r" b="b"/>
              <a:pathLst>
                <a:path w="860407" h="260488">
                  <a:moveTo>
                    <a:pt x="86785" y="0"/>
                  </a:moveTo>
                  <a:lnTo>
                    <a:pt x="773622" y="0"/>
                  </a:lnTo>
                  <a:cubicBezTo>
                    <a:pt x="796639" y="0"/>
                    <a:pt x="818713" y="9143"/>
                    <a:pt x="834989" y="25419"/>
                  </a:cubicBezTo>
                  <a:cubicBezTo>
                    <a:pt x="851264" y="41694"/>
                    <a:pt x="860407" y="63768"/>
                    <a:pt x="860407" y="86785"/>
                  </a:cubicBezTo>
                  <a:lnTo>
                    <a:pt x="860407" y="173703"/>
                  </a:lnTo>
                  <a:cubicBezTo>
                    <a:pt x="860407" y="196719"/>
                    <a:pt x="851264" y="218794"/>
                    <a:pt x="834989" y="235069"/>
                  </a:cubicBezTo>
                  <a:cubicBezTo>
                    <a:pt x="818713" y="251344"/>
                    <a:pt x="796639" y="260488"/>
                    <a:pt x="773622" y="260488"/>
                  </a:cubicBezTo>
                  <a:lnTo>
                    <a:pt x="86785" y="260488"/>
                  </a:lnTo>
                  <a:cubicBezTo>
                    <a:pt x="63768" y="260488"/>
                    <a:pt x="41694" y="251344"/>
                    <a:pt x="25419" y="235069"/>
                  </a:cubicBezTo>
                  <a:cubicBezTo>
                    <a:pt x="9143" y="218794"/>
                    <a:pt x="0" y="196719"/>
                    <a:pt x="0" y="173703"/>
                  </a:cubicBezTo>
                  <a:lnTo>
                    <a:pt x="0" y="86785"/>
                  </a:lnTo>
                  <a:cubicBezTo>
                    <a:pt x="0" y="63768"/>
                    <a:pt x="9143" y="41694"/>
                    <a:pt x="25419" y="25419"/>
                  </a:cubicBezTo>
                  <a:cubicBezTo>
                    <a:pt x="41694" y="9143"/>
                    <a:pt x="63768" y="0"/>
                    <a:pt x="86785" y="0"/>
                  </a:cubicBezTo>
                  <a:close/>
                </a:path>
              </a:pathLst>
            </a:custGeom>
            <a:solidFill>
              <a:srgbClr val="65362E"/>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91438" y="3259741"/>
            <a:ext cx="2178928" cy="2176204"/>
          </a:xfrm>
          <a:custGeom>
            <a:rect l="l" t="t" r="r" b="b"/>
            <a:pathLst>
              <a:path w="2178928" h="2176204">
                <a:moveTo>
                  <a:pt x="0" y="0"/>
                </a:moveTo>
                <a:lnTo>
                  <a:pt x="2178928" y="0"/>
                </a:lnTo>
                <a:lnTo>
                  <a:pt x="2178928" y="2176205"/>
                </a:lnTo>
                <a:lnTo>
                  <a:pt x="0" y="2176205"/>
                </a:lnTo>
                <a:lnTo>
                  <a:pt x="0" y="0"/>
                </a:lnTo>
                <a:close/>
              </a:path>
            </a:pathLst>
          </a:custGeom>
          <a:blipFill>
            <a:blip r:embed="rId3"/>
            <a:stretch>
              <a:fillRect/>
            </a:stretch>
          </a:blipFill>
        </p:spPr>
        <p:txBody>
          <a:bodyPr/>
          <a:lstStyle/>
          <a:p/>
        </p:txBody>
      </p:sp>
      <p:grpSp>
        <p:nvGrpSpPr>
          <p:cNvPr id="20" name="Group 20"/>
          <p:cNvGrpSpPr/>
          <p:nvPr/>
        </p:nvGrpSpPr>
        <p:grpSpPr>
          <a:xfrm>
            <a:off x="740637" y="3172654"/>
            <a:ext cx="2146838" cy="2146838"/>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27730" y="4116403"/>
            <a:ext cx="1572652" cy="514274"/>
          </a:xfrm>
          <a:prstGeom prst="rect">
            <a:avLst/>
          </a:prstGeom>
        </p:spPr>
        <p:txBody>
          <a:bodyPr lIns="0" tIns="0" rIns="0" bIns="0" rtlCol="0" anchor="t">
            <a:spAutoFit/>
          </a:bodyPr>
          <a:lstStyle/>
          <a:p>
            <a:pPr algn="ctr">
              <a:lnSpc>
                <a:spcPts val="3149"/>
              </a:lnSpc>
            </a:pPr>
            <a:r>
              <a:rPr lang="en-US" sz="4631">
                <a:solidFill>
                  <a:srgbClr val="1E3048"/>
                </a:solidFill>
                <a:latin typeface="Poppins Bold"/>
              </a:rPr>
              <a:t>2023</a:t>
            </a:r>
          </a:p>
        </p:txBody>
      </p:sp>
      <p:sp>
        <p:nvSpPr>
          <p:cNvPr id="24" name="TextBox 24"/>
          <p:cNvSpPr txBox="1"/>
          <p:nvPr/>
        </p:nvSpPr>
        <p:spPr>
          <a:xfrm>
            <a:off x="2970366" y="3398061"/>
            <a:ext cx="5993834" cy="1766216"/>
          </a:xfrm>
          <a:prstGeom prst="rect">
            <a:avLst/>
          </a:prstGeom>
        </p:spPr>
        <p:txBody>
          <a:bodyPr lIns="0" tIns="0" rIns="0" bIns="0" rtlCol="0" anchor="t">
            <a:spAutoFit/>
          </a:bodyPr>
          <a:lstStyle/>
          <a:p>
            <a:pPr algn="ctr">
              <a:lnSpc>
                <a:spcPts val="6949"/>
              </a:lnSpc>
            </a:pPr>
            <a:r>
              <a:rPr lang="en-US" sz="4964">
                <a:solidFill>
                  <a:srgbClr val="FFFFFF"/>
                </a:solidFill>
                <a:latin typeface="Poppins"/>
              </a:rPr>
              <a:t>MARKET SIZE</a:t>
            </a:r>
          </a:p>
          <a:p>
            <a:pPr algn="ctr">
              <a:lnSpc>
                <a:spcPts val="6949"/>
              </a:lnSpc>
              <a:spcBef>
                <a:spcPct val="0"/>
              </a:spcBef>
            </a:pPr>
            <a:r>
              <a:rPr lang="en-US" sz="4964">
                <a:solidFill>
                  <a:srgbClr val="FFFFFF"/>
                </a:solidFill>
                <a:latin typeface="Poppins"/>
              </a:rPr>
              <a:t>USD 37.9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8102" y="2699572"/>
            <a:ext cx="6529498" cy="2705202"/>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D9273F"/>
            </a:solidFill>
          </p:spPr>
          <p:txBody>
            <a:bodyPr/>
            <a:lstStyle/>
            <a:p/>
          </p:txBody>
        </p:sp>
      </p:grpSp>
      <p:grpSp>
        <p:nvGrpSpPr>
          <p:cNvPr id="8" name="Group 8"/>
          <p:cNvGrpSpPr/>
          <p:nvPr/>
        </p:nvGrpSpPr>
        <p:grpSpPr>
          <a:xfrm rot="5400000">
            <a:off x="1250406" y="2210953"/>
            <a:ext cx="765985" cy="32667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28102" y="5676536"/>
            <a:ext cx="6529498" cy="2705202"/>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464246"/>
            </a:solidFill>
          </p:spPr>
          <p:txBody>
            <a:bodyPr/>
            <a:lstStyle/>
            <a:p/>
          </p:txBody>
        </p:sp>
      </p:grpSp>
      <p:grpSp>
        <p:nvGrpSpPr>
          <p:cNvPr id="12" name="Group 12"/>
          <p:cNvGrpSpPr/>
          <p:nvPr/>
        </p:nvGrpSpPr>
        <p:grpSpPr>
          <a:xfrm rot="5400000">
            <a:off x="1250406" y="5187917"/>
            <a:ext cx="765985" cy="32667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758502" y="2699572"/>
            <a:ext cx="6529498" cy="2705202"/>
            <a:chExt cx="8768116" cy="3632672"/>
          </a:xfrm>
        </p:grpSpPr>
        <p:sp>
          <p:nvSpPr>
            <p:cNvPr id="15" name="Freeform 15"/>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432E1E"/>
            </a:solidFill>
          </p:spPr>
          <p:txBody>
            <a:bodyPr/>
            <a:lstStyle/>
            <a:p/>
          </p:txBody>
        </p:sp>
      </p:grpSp>
      <p:grpSp>
        <p:nvGrpSpPr>
          <p:cNvPr id="16" name="Group 16"/>
          <p:cNvGrpSpPr/>
          <p:nvPr/>
        </p:nvGrpSpPr>
        <p:grpSpPr>
          <a:xfrm rot="5400000">
            <a:off x="10880806" y="2210953"/>
            <a:ext cx="765985" cy="32667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758502" y="5676536"/>
            <a:ext cx="6529498" cy="2705202"/>
            <a:chExt cx="8768116" cy="3632672"/>
          </a:xfrm>
        </p:grpSpPr>
        <p:sp>
          <p:nvSpPr>
            <p:cNvPr id="19" name="Freeform 19"/>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9D7152"/>
            </a:solidFill>
          </p:spPr>
          <p:txBody>
            <a:bodyPr/>
            <a:lstStyle/>
            <a:p/>
          </p:txBody>
        </p:sp>
      </p:grpSp>
      <p:grpSp>
        <p:nvGrpSpPr>
          <p:cNvPr id="20" name="Group 20"/>
          <p:cNvGrpSpPr/>
          <p:nvPr/>
        </p:nvGrpSpPr>
        <p:grpSpPr>
          <a:xfrm rot="5400000">
            <a:off x="10880806" y="5187917"/>
            <a:ext cx="765985" cy="3266797"/>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207994" y="2828528"/>
            <a:ext cx="5333614" cy="2380616"/>
          </a:xfrm>
          <a:prstGeom prst="rect">
            <a:avLst/>
          </a:prstGeom>
        </p:spPr>
        <p:txBody>
          <a:bodyPr lIns="0" tIns="0" rIns="0" bIns="0" rtlCol="0" anchor="t">
            <a:spAutoFit/>
          </a:bodyPr>
          <a:lstStyle/>
          <a:p>
            <a:pPr marL="734053" lvl="1" indent="-367026">
              <a:lnSpc>
                <a:spcPts val="4759"/>
              </a:lnSpc>
              <a:buFont typeface="Arial"/>
              <a:buChar char="•"/>
            </a:pPr>
            <a:r>
              <a:rPr lang="en-US" sz="3399">
                <a:solidFill>
                  <a:srgbClr val="FFFFFF"/>
                </a:solidFill>
                <a:latin typeface="Montserrat"/>
              </a:rPr>
              <a:t>Beds, Cots, &amp; Cribs</a:t>
            </a:r>
          </a:p>
          <a:p>
            <a:pPr marL="734053" lvl="1" indent="-367026">
              <a:lnSpc>
                <a:spcPts val="4759"/>
              </a:lnSpc>
              <a:buFont typeface="Arial"/>
              <a:buChar char="•"/>
            </a:pPr>
            <a:r>
              <a:rPr lang="en-US" sz="3399">
                <a:solidFill>
                  <a:srgbClr val="FFFFFF"/>
                </a:solidFill>
                <a:latin typeface="Montserrat"/>
              </a:rPr>
              <a:t>Table &amp; Chair</a:t>
            </a:r>
          </a:p>
          <a:p>
            <a:pPr marL="734053" lvl="1" indent="-367026">
              <a:lnSpc>
                <a:spcPts val="4759"/>
              </a:lnSpc>
              <a:buFont typeface="Arial"/>
              <a:buChar char="•"/>
            </a:pPr>
            <a:r>
              <a:rPr lang="en-US" sz="3399">
                <a:solidFill>
                  <a:srgbClr val="FFFFFF"/>
                </a:solidFill>
                <a:latin typeface="Montserrat"/>
              </a:rPr>
              <a:t>Cabinet</a:t>
            </a:r>
          </a:p>
          <a:p>
            <a:pPr marL="734053" lvl="1" indent="-367026">
              <a:lnSpc>
                <a:spcPts val="4759"/>
              </a:lnSpc>
              <a:buFont typeface="Arial"/>
              <a:buChar char="•"/>
            </a:pPr>
            <a:r>
              <a:rPr lang="en-US" sz="3399">
                <a:solidFill>
                  <a:srgbClr val="FFFFFF"/>
                </a:solidFill>
                <a:latin typeface="Montserrat"/>
              </a:rPr>
              <a:t>Dressers, &amp; Chests</a:t>
            </a:r>
          </a:p>
        </p:txBody>
      </p:sp>
      <p:sp>
        <p:nvSpPr>
          <p:cNvPr id="24" name="TextBox 24"/>
          <p:cNvSpPr txBox="1"/>
          <p:nvPr/>
        </p:nvSpPr>
        <p:spPr>
          <a:xfrm>
            <a:off x="231984" y="3732760"/>
            <a:ext cx="2802830" cy="341940"/>
          </a:xfrm>
          <a:prstGeom prst="rect">
            <a:avLst/>
          </a:prstGeom>
        </p:spPr>
        <p:txBody>
          <a:bodyPr lIns="0" tIns="0" rIns="0" bIns="0" rtlCol="0" anchor="t">
            <a:spAutoFit/>
          </a:bodyPr>
          <a:lstStyle/>
          <a:p>
            <a:pPr algn="ctr">
              <a:lnSpc>
                <a:spcPts val="2625"/>
              </a:lnSpc>
            </a:pPr>
            <a:r>
              <a:rPr lang="en-US" sz="2599">
                <a:solidFill>
                  <a:srgbClr val="43B4BE"/>
                </a:solidFill>
                <a:latin typeface="Montserrat Classic"/>
              </a:rPr>
              <a:t>Type Segment</a:t>
            </a:r>
          </a:p>
        </p:txBody>
      </p:sp>
      <p:sp>
        <p:nvSpPr>
          <p:cNvPr id="25" name="TextBox 25"/>
          <p:cNvSpPr txBox="1"/>
          <p:nvPr/>
        </p:nvSpPr>
        <p:spPr>
          <a:xfrm>
            <a:off x="3439978" y="6371648"/>
            <a:ext cx="5101630" cy="1180465"/>
          </a:xfrm>
          <a:prstGeom prst="rect">
            <a:avLst/>
          </a:prstGeom>
        </p:spPr>
        <p:txBody>
          <a:bodyPr lIns="0" tIns="0" rIns="0" bIns="0" rtlCol="0" anchor="t">
            <a:spAutoFit/>
          </a:bodyPr>
          <a:lstStyle/>
          <a:p>
            <a:pPr marL="734059" lvl="1" indent="-367030">
              <a:lnSpc>
                <a:spcPts val="4759"/>
              </a:lnSpc>
              <a:buFont typeface="Arial"/>
              <a:buChar char="•"/>
            </a:pPr>
            <a:r>
              <a:rPr lang="en-US" sz="3399">
                <a:solidFill>
                  <a:srgbClr val="FFFFFF"/>
                </a:solidFill>
                <a:latin typeface="Montserrat"/>
              </a:rPr>
              <a:t>Residential</a:t>
            </a:r>
          </a:p>
          <a:p>
            <a:pPr marL="734059" lvl="1" indent="-367030">
              <a:lnSpc>
                <a:spcPts val="4759"/>
              </a:lnSpc>
              <a:buFont typeface="Arial"/>
              <a:buChar char="•"/>
            </a:pPr>
            <a:r>
              <a:rPr lang="en-US" sz="3399">
                <a:solidFill>
                  <a:srgbClr val="FFFFFF"/>
                </a:solidFill>
                <a:latin typeface="Montserrat"/>
              </a:rPr>
              <a:t>Commercial</a:t>
            </a:r>
          </a:p>
        </p:txBody>
      </p:sp>
      <p:sp>
        <p:nvSpPr>
          <p:cNvPr id="26" name="TextBox 26"/>
          <p:cNvSpPr txBox="1"/>
          <p:nvPr/>
        </p:nvSpPr>
        <p:spPr>
          <a:xfrm>
            <a:off x="175381" y="6485948"/>
            <a:ext cx="2802830" cy="668779"/>
          </a:xfrm>
          <a:prstGeom prst="rect">
            <a:avLst/>
          </a:prstGeom>
        </p:spPr>
        <p:txBody>
          <a:bodyPr lIns="0" tIns="0" rIns="0" bIns="0" rtlCol="0" anchor="t">
            <a:spAutoFit/>
          </a:bodyPr>
          <a:lstStyle/>
          <a:p>
            <a:pPr algn="ctr">
              <a:lnSpc>
                <a:spcPts val="2625"/>
              </a:lnSpc>
            </a:pPr>
            <a:r>
              <a:rPr lang="en-US" sz="2599">
                <a:solidFill>
                  <a:srgbClr val="43B4BE"/>
                </a:solidFill>
                <a:latin typeface="Montserrat Classic"/>
              </a:rPr>
              <a:t>End User Segment </a:t>
            </a:r>
          </a:p>
        </p:txBody>
      </p:sp>
      <p:sp>
        <p:nvSpPr>
          <p:cNvPr id="27" name="TextBox 27"/>
          <p:cNvSpPr txBox="1"/>
          <p:nvPr/>
        </p:nvSpPr>
        <p:spPr>
          <a:xfrm>
            <a:off x="13338183" y="3102462"/>
            <a:ext cx="4219661"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Wood</a:t>
            </a:r>
          </a:p>
          <a:p>
            <a:pPr marL="647700" lvl="1" indent="-323850">
              <a:lnSpc>
                <a:spcPts val="4200"/>
              </a:lnSpc>
              <a:buFont typeface="Arial"/>
              <a:buChar char="•"/>
            </a:pPr>
            <a:r>
              <a:rPr lang="en-US" sz="3000">
                <a:solidFill>
                  <a:srgbClr val="FFFFFF"/>
                </a:solidFill>
                <a:latin typeface="Montserrat"/>
              </a:rPr>
              <a:t>Polymer</a:t>
            </a:r>
          </a:p>
          <a:p>
            <a:pPr marL="647700" lvl="1" indent="-323850">
              <a:lnSpc>
                <a:spcPts val="4200"/>
              </a:lnSpc>
              <a:buFont typeface="Arial"/>
              <a:buChar char="•"/>
            </a:pPr>
            <a:r>
              <a:rPr lang="en-US" sz="3000">
                <a:solidFill>
                  <a:srgbClr val="FFFFFF"/>
                </a:solidFill>
                <a:latin typeface="Montserrat"/>
              </a:rPr>
              <a:t>Metal</a:t>
            </a:r>
          </a:p>
        </p:txBody>
      </p:sp>
      <p:sp>
        <p:nvSpPr>
          <p:cNvPr id="28" name="TextBox 28"/>
          <p:cNvSpPr txBox="1"/>
          <p:nvPr/>
        </p:nvSpPr>
        <p:spPr>
          <a:xfrm>
            <a:off x="9862384" y="3569341"/>
            <a:ext cx="2802830" cy="668779"/>
          </a:xfrm>
          <a:prstGeom prst="rect">
            <a:avLst/>
          </a:prstGeom>
        </p:spPr>
        <p:txBody>
          <a:bodyPr lIns="0" tIns="0" rIns="0" bIns="0" rtlCol="0" anchor="t">
            <a:spAutoFit/>
          </a:bodyPr>
          <a:lstStyle/>
          <a:p>
            <a:pPr algn="ctr">
              <a:lnSpc>
                <a:spcPts val="2625"/>
              </a:lnSpc>
            </a:pPr>
            <a:r>
              <a:rPr lang="en-US" sz="2599">
                <a:solidFill>
                  <a:srgbClr val="43B4BE"/>
                </a:solidFill>
                <a:latin typeface="Montserrat Classic"/>
              </a:rPr>
              <a:t>Material Segment</a:t>
            </a:r>
          </a:p>
        </p:txBody>
      </p:sp>
      <p:sp>
        <p:nvSpPr>
          <p:cNvPr id="29" name="TextBox 29"/>
          <p:cNvSpPr txBox="1"/>
          <p:nvPr/>
        </p:nvSpPr>
        <p:spPr>
          <a:xfrm>
            <a:off x="13068647" y="6268865"/>
            <a:ext cx="5101630"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Offline Channels</a:t>
            </a:r>
          </a:p>
          <a:p>
            <a:pPr marL="647700" lvl="1" indent="-323850">
              <a:lnSpc>
                <a:spcPts val="4200"/>
              </a:lnSpc>
              <a:buFont typeface="Arial"/>
              <a:buChar char="•"/>
            </a:pPr>
            <a:r>
              <a:rPr lang="en-US" sz="3000">
                <a:solidFill>
                  <a:srgbClr val="FFFFFF"/>
                </a:solidFill>
                <a:latin typeface="Montserrat"/>
              </a:rPr>
              <a:t>Online Channels</a:t>
            </a:r>
          </a:p>
        </p:txBody>
      </p:sp>
      <p:sp>
        <p:nvSpPr>
          <p:cNvPr id="30" name="TextBox 30"/>
          <p:cNvSpPr txBox="1"/>
          <p:nvPr/>
        </p:nvSpPr>
        <p:spPr>
          <a:xfrm>
            <a:off x="9862384" y="6649367"/>
            <a:ext cx="2802830" cy="341940"/>
          </a:xfrm>
          <a:prstGeom prst="rect">
            <a:avLst/>
          </a:prstGeom>
        </p:spPr>
        <p:txBody>
          <a:bodyPr lIns="0" tIns="0" rIns="0" bIns="0" rtlCol="0" anchor="t">
            <a:spAutoFit/>
          </a:bodyPr>
          <a:lstStyle/>
          <a:p>
            <a:pPr algn="ctr">
              <a:lnSpc>
                <a:spcPts val="2625"/>
              </a:lnSpc>
            </a:pPr>
            <a:r>
              <a:rPr lang="en-US" sz="2599">
                <a:solidFill>
                  <a:srgbClr val="43B4BE"/>
                </a:solidFill>
                <a:latin typeface="Montserrat Classic"/>
              </a:rPr>
              <a:t>Sales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28700"/>
            <a:ext cx="10832989" cy="8950758"/>
          </a:xfrm>
          <a:custGeom>
            <a:rect l="l" t="t" r="r" b="b"/>
            <a:pathLst>
              <a:path w="10832989" h="8950758">
                <a:moveTo>
                  <a:pt x="0" y="0"/>
                </a:moveTo>
                <a:lnTo>
                  <a:pt x="10832990" y="0"/>
                </a:lnTo>
                <a:lnTo>
                  <a:pt x="10832990"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32%</a:t>
            </a:r>
          </a:p>
        </p:txBody>
      </p:sp>
      <p:sp>
        <p:nvSpPr>
          <p:cNvPr id="4" name="TextBox 4"/>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Children Furniture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1974250"/>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Increased Dual-income Families and Shifting Customer Preferences to Drive Market Growth</a:t>
            </a:r>
          </a:p>
        </p:txBody>
      </p:sp>
      <p:sp>
        <p:nvSpPr>
          <p:cNvPr id="18" name="TextBox 18"/>
          <p:cNvSpPr txBox="1"/>
          <p:nvPr/>
        </p:nvSpPr>
        <p:spPr>
          <a:xfrm>
            <a:off x="6883590" y="592726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 of Production and Raw Materials to Limit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250" r="-6250"/>
            </a:stretch>
          </a:blipFill>
        </p:spPr>
        <p:txBody>
          <a:bodyPr/>
          <a:lstStyle/>
          <a:p/>
        </p:txBody>
      </p:sp>
      <p:grpSp>
        <p:nvGrpSpPr>
          <p:cNvPr id="3" name="Group 3"/>
          <p:cNvGrpSpPr/>
          <p:nvPr/>
        </p:nvGrpSpPr>
        <p:grpSpPr>
          <a:xfrm>
            <a:off x="1343884" y="1410485"/>
            <a:ext cx="15600232" cy="7847815"/>
            <a:chExt cx="4108703" cy="2066914"/>
          </a:xfrm>
        </p:grpSpPr>
        <p:sp>
          <p:nvSpPr>
            <p:cNvPr id="4" name="Freeform 4"/>
            <p:cNvSpPr/>
            <p:nvPr/>
          </p:nvSpPr>
          <p:spPr>
            <a:xfrm>
              <a:off x="0" y="0"/>
              <a:ext cx="4108703" cy="2066914"/>
            </a:xfrm>
            <a:custGeom>
              <a:rect l="l" t="t" r="r" b="b"/>
              <a:pathLst>
                <a:path w="4108703" h="2066914">
                  <a:moveTo>
                    <a:pt x="0" y="0"/>
                  </a:moveTo>
                  <a:lnTo>
                    <a:pt x="4108703" y="0"/>
                  </a:lnTo>
                  <a:lnTo>
                    <a:pt x="4108703" y="2066914"/>
                  </a:lnTo>
                  <a:lnTo>
                    <a:pt x="0" y="2066914"/>
                  </a:lnTo>
                  <a:close/>
                </a:path>
              </a:pathLst>
            </a:custGeom>
            <a:solidFill>
              <a:srgbClr val="1A1819">
                <a:alpha val="84706"/>
              </a:srgbClr>
            </a:solidFill>
          </p:spPr>
          <p:txBody>
            <a:bodyPr/>
            <a:lstStyle/>
            <a:p/>
          </p:txBody>
        </p:sp>
        <p:sp>
          <p:nvSpPr>
            <p:cNvPr id="5" name="TextBox 5"/>
            <p:cNvSpPr txBox="1"/>
            <p:nvPr/>
          </p:nvSpPr>
          <p:spPr>
            <a:xfrm>
              <a:off x="0" y="-38100"/>
              <a:ext cx="4108703" cy="210501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01476" y="2923281"/>
            <a:ext cx="15285048"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Children Furniture Market is witnessing significant growth in the near future.</a:t>
            </a:r>
          </a:p>
          <a:p>
            <a:pPr marL="647690" lvl="1" indent="-323845">
              <a:lnSpc>
                <a:spcPts val="4199"/>
              </a:lnSpc>
              <a:buFont typeface="Arial"/>
              <a:buChar char="•"/>
            </a:pPr>
            <a:r>
              <a:rPr lang="en-US" sz="2999">
                <a:solidFill>
                  <a:srgbClr val="FFFFFF"/>
                </a:solidFill>
                <a:latin typeface="Canva Sans"/>
              </a:rPr>
              <a:t>A baby's ability to grow, learn, and pay attention is all aided by getting enough sleep, which is vital for the physical and mental health of newborns and early children, particularly in the first two years of life.</a:t>
            </a:r>
          </a:p>
          <a:p>
            <a:pPr marL="647690" lvl="1" indent="-323845">
              <a:lnSpc>
                <a:spcPts val="4199"/>
              </a:lnSpc>
              <a:buFont typeface="Arial"/>
              <a:buChar char="•"/>
            </a:pPr>
            <a:r>
              <a:rPr lang="en-US" sz="2999">
                <a:solidFill>
                  <a:srgbClr val="FFFFFF"/>
                </a:solidFill>
                <a:latin typeface="Canva Sans"/>
              </a:rPr>
              <a:t>Many working parents give their kids less quality time since they have to work longer hours to maintain their level of living and give them a higher education.</a:t>
            </a:r>
          </a:p>
          <a:p>
            <a:pPr marL="647690" lvl="1" indent="-323845">
              <a:lnSpc>
                <a:spcPts val="4199"/>
              </a:lnSpc>
              <a:buFont typeface="Arial"/>
              <a:buChar char="•"/>
            </a:pPr>
            <a:r>
              <a:rPr lang="en-US" sz="2999">
                <a:solidFill>
                  <a:srgbClr val="FFFFFF"/>
                </a:solidFill>
                <a:latin typeface="Canva Sans"/>
              </a:rPr>
              <a:t>Wood can withstand a greater weight without deteriorating because it is significantly stronger when it comes to load-bearing for tables and chairs. </a:t>
            </a:r>
          </a:p>
          <a:p>
            <a:pPr marL="647690" lvl="1" indent="-323845">
              <a:lnSpc>
                <a:spcPts val="4199"/>
              </a:lnSpc>
              <a:buFont typeface="Arial"/>
              <a:buChar char="•"/>
            </a:pPr>
            <a:r>
              <a:rPr lang="en-US" sz="2999">
                <a:solidFill>
                  <a:srgbClr val="FFFFFF"/>
                </a:solidFill>
                <a:latin typeface="Canva Sans"/>
              </a:rPr>
              <a:t>Polymer furniture is more reasonably priced when compared to hardwood or metal furniture.</a:t>
            </a:r>
          </a:p>
        </p:txBody>
      </p:sp>
      <p:sp>
        <p:nvSpPr>
          <p:cNvPr id="7" name="TextBox 7"/>
          <p:cNvSpPr txBox="1"/>
          <p:nvPr/>
        </p:nvSpPr>
        <p:spPr>
          <a:xfrm>
            <a:off x="4522848" y="1739761"/>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sp>
        <p:nvSpPr>
          <p:cNvPr id="3" name="Freeform 3"/>
          <p:cNvSpPr/>
          <p:nvPr/>
        </p:nvSpPr>
        <p:spPr>
          <a:xfrm>
            <a:off x="7249321" y="2744199"/>
            <a:ext cx="5620278" cy="911734"/>
          </a:xfrm>
          <a:custGeom>
            <a:rect l="l" t="t" r="r" b="b"/>
            <a:pathLst>
              <a:path w="5620278" h="911734">
                <a:moveTo>
                  <a:pt x="0" y="0"/>
                </a:moveTo>
                <a:lnTo>
                  <a:pt x="5620278" y="0"/>
                </a:lnTo>
                <a:lnTo>
                  <a:pt x="5620278" y="911734"/>
                </a:lnTo>
                <a:lnTo>
                  <a:pt x="0" y="911734"/>
                </a:lnTo>
                <a:lnTo>
                  <a:pt x="0" y="0"/>
                </a:lnTo>
                <a:close/>
              </a:path>
            </a:pathLst>
          </a:custGeom>
          <a:blipFill>
            <a:blip r:embed="rId3"/>
            <a:stretch>
              <a:fillRect/>
            </a:stretch>
          </a:blipFill>
        </p:spPr>
        <p:txBody>
          <a:bodyPr/>
          <a:lstStyle/>
          <a:p/>
        </p:txBody>
      </p:sp>
      <p:sp>
        <p:nvSpPr>
          <p:cNvPr id="4" name="Freeform 4"/>
          <p:cNvSpPr/>
          <p:nvPr/>
        </p:nvSpPr>
        <p:spPr>
          <a:xfrm>
            <a:off x="13678202" y="2053166"/>
            <a:ext cx="3457661" cy="1920923"/>
          </a:xfrm>
          <a:custGeom>
            <a:rect l="l" t="t" r="r" b="b"/>
            <a:pathLst>
              <a:path w="3457661" h="1920923">
                <a:moveTo>
                  <a:pt x="0" y="0"/>
                </a:moveTo>
                <a:lnTo>
                  <a:pt x="3457661" y="0"/>
                </a:lnTo>
                <a:lnTo>
                  <a:pt x="3457661" y="1920923"/>
                </a:lnTo>
                <a:lnTo>
                  <a:pt x="0" y="1920923"/>
                </a:lnTo>
                <a:lnTo>
                  <a:pt x="0" y="0"/>
                </a:lnTo>
                <a:close/>
              </a:path>
            </a:pathLst>
          </a:custGeom>
          <a:blipFill>
            <a:blip r:embed="rId4"/>
            <a:stretch>
              <a:fillRect/>
            </a:stretch>
          </a:blipFill>
        </p:spPr>
        <p:txBody>
          <a:bodyPr/>
          <a:lstStyle/>
          <a:p/>
        </p:txBody>
      </p:sp>
      <p:sp>
        <p:nvSpPr>
          <p:cNvPr id="5" name="Freeform 5"/>
          <p:cNvSpPr/>
          <p:nvPr/>
        </p:nvSpPr>
        <p:spPr>
          <a:xfrm>
            <a:off x="7223721" y="4344176"/>
            <a:ext cx="2835739" cy="1598648"/>
          </a:xfrm>
          <a:custGeom>
            <a:rect l="l" t="t" r="r" b="b"/>
            <a:pathLst>
              <a:path w="2835739" h="1598648">
                <a:moveTo>
                  <a:pt x="0" y="0"/>
                </a:moveTo>
                <a:lnTo>
                  <a:pt x="2835739" y="0"/>
                </a:lnTo>
                <a:lnTo>
                  <a:pt x="2835739" y="1598648"/>
                </a:lnTo>
                <a:lnTo>
                  <a:pt x="0" y="1598648"/>
                </a:lnTo>
                <a:lnTo>
                  <a:pt x="0" y="0"/>
                </a:lnTo>
                <a:close/>
              </a:path>
            </a:pathLst>
          </a:custGeom>
          <a:blipFill>
            <a:blip r:embed="rId5"/>
            <a:stretch>
              <a:fillRect/>
            </a:stretch>
          </a:blipFill>
        </p:spPr>
        <p:txBody>
          <a:bodyPr/>
          <a:lstStyle/>
          <a:p/>
        </p:txBody>
      </p:sp>
      <p:sp>
        <p:nvSpPr>
          <p:cNvPr id="6" name="Freeform 6"/>
          <p:cNvSpPr/>
          <p:nvPr/>
        </p:nvSpPr>
        <p:spPr>
          <a:xfrm>
            <a:off x="10595767" y="4555866"/>
            <a:ext cx="3780427" cy="1512171"/>
          </a:xfrm>
          <a:custGeom>
            <a:rect l="l" t="t" r="r" b="b"/>
            <a:pathLst>
              <a:path w="3780427" h="1512171">
                <a:moveTo>
                  <a:pt x="0" y="0"/>
                </a:moveTo>
                <a:lnTo>
                  <a:pt x="3780427" y="0"/>
                </a:lnTo>
                <a:lnTo>
                  <a:pt x="3780427" y="1512171"/>
                </a:lnTo>
                <a:lnTo>
                  <a:pt x="0" y="1512171"/>
                </a:lnTo>
                <a:lnTo>
                  <a:pt x="0" y="0"/>
                </a:lnTo>
                <a:close/>
              </a:path>
            </a:pathLst>
          </a:custGeom>
          <a:blipFill>
            <a:blip r:embed="rId6"/>
            <a:stretch>
              <a:fillRect/>
            </a:stretch>
          </a:blipFill>
        </p:spPr>
        <p:txBody>
          <a:bodyPr/>
          <a:lstStyle/>
          <a:p/>
        </p:txBody>
      </p:sp>
      <p:sp>
        <p:nvSpPr>
          <p:cNvPr id="7" name="Freeform 7"/>
          <p:cNvSpPr/>
          <p:nvPr/>
        </p:nvSpPr>
        <p:spPr>
          <a:xfrm>
            <a:off x="14724534" y="4614969"/>
            <a:ext cx="3196079" cy="1307487"/>
          </a:xfrm>
          <a:custGeom>
            <a:rect l="l" t="t" r="r" b="b"/>
            <a:pathLst>
              <a:path w="3196079" h="1307487">
                <a:moveTo>
                  <a:pt x="0" y="0"/>
                </a:moveTo>
                <a:lnTo>
                  <a:pt x="3196079" y="0"/>
                </a:lnTo>
                <a:lnTo>
                  <a:pt x="3196079" y="1307487"/>
                </a:lnTo>
                <a:lnTo>
                  <a:pt x="0" y="1307487"/>
                </a:lnTo>
                <a:lnTo>
                  <a:pt x="0" y="0"/>
                </a:lnTo>
                <a:close/>
              </a:path>
            </a:pathLst>
          </a:custGeom>
          <a:blipFill>
            <a:blip r:embed="rId7"/>
            <a:stretch>
              <a:fillRect/>
            </a:stretch>
          </a:blipFill>
        </p:spPr>
        <p:txBody>
          <a:bodyPr/>
          <a:lstStyle/>
          <a:p/>
        </p:txBody>
      </p:sp>
      <p:sp>
        <p:nvSpPr>
          <p:cNvPr id="8" name="Freeform 8"/>
          <p:cNvSpPr/>
          <p:nvPr/>
        </p:nvSpPr>
        <p:spPr>
          <a:xfrm>
            <a:off x="7417293" y="6508538"/>
            <a:ext cx="5068687" cy="1634652"/>
          </a:xfrm>
          <a:custGeom>
            <a:rect l="l" t="t" r="r" b="b"/>
            <a:pathLst>
              <a:path w="5068687" h="1634652">
                <a:moveTo>
                  <a:pt x="0" y="0"/>
                </a:moveTo>
                <a:lnTo>
                  <a:pt x="5068687" y="0"/>
                </a:lnTo>
                <a:lnTo>
                  <a:pt x="5068687" y="1634652"/>
                </a:lnTo>
                <a:lnTo>
                  <a:pt x="0" y="1634652"/>
                </a:lnTo>
                <a:lnTo>
                  <a:pt x="0" y="0"/>
                </a:lnTo>
                <a:close/>
              </a:path>
            </a:pathLst>
          </a:custGeom>
          <a:blipFill>
            <a:blip r:embed="rId8"/>
            <a:stretch>
              <a:fillRect/>
            </a:stretch>
          </a:blipFill>
        </p:spPr>
        <p:txBody>
          <a:bodyPr/>
          <a:lstStyle/>
          <a:p/>
        </p:txBody>
      </p:sp>
      <p:sp>
        <p:nvSpPr>
          <p:cNvPr id="9" name="Freeform 9"/>
          <p:cNvSpPr/>
          <p:nvPr/>
        </p:nvSpPr>
        <p:spPr>
          <a:xfrm>
            <a:off x="13392907" y="6508538"/>
            <a:ext cx="3866394" cy="1507894"/>
          </a:xfrm>
          <a:custGeom>
            <a:rect l="l" t="t" r="r" b="b"/>
            <a:pathLst>
              <a:path w="3866393" h="1507894">
                <a:moveTo>
                  <a:pt x="0" y="0"/>
                </a:moveTo>
                <a:lnTo>
                  <a:pt x="3866394" y="0"/>
                </a:lnTo>
                <a:lnTo>
                  <a:pt x="3866394" y="1507894"/>
                </a:lnTo>
                <a:lnTo>
                  <a:pt x="0" y="1507894"/>
                </a:lnTo>
                <a:lnTo>
                  <a:pt x="0" y="0"/>
                </a:lnTo>
                <a:close/>
              </a:path>
            </a:pathLst>
          </a:custGeom>
          <a:blipFill>
            <a:blip r:embed="rId9"/>
            <a:stretch>
              <a:fillRect/>
            </a:stretch>
          </a:blipFill>
        </p:spPr>
        <p:txBody>
          <a:bodyPr/>
          <a:lstStyle/>
          <a:p/>
        </p:txBody>
      </p:sp>
      <p:sp>
        <p:nvSpPr>
          <p:cNvPr id="10" name="Freeform 10"/>
          <p:cNvSpPr/>
          <p:nvPr/>
        </p:nvSpPr>
        <p:spPr>
          <a:xfrm>
            <a:off x="7551918" y="8581340"/>
            <a:ext cx="5015086" cy="1151533"/>
          </a:xfrm>
          <a:custGeom>
            <a:rect l="l" t="t" r="r" b="b"/>
            <a:pathLst>
              <a:path w="5015086" h="1151533">
                <a:moveTo>
                  <a:pt x="0" y="0"/>
                </a:moveTo>
                <a:lnTo>
                  <a:pt x="5015085" y="0"/>
                </a:lnTo>
                <a:lnTo>
                  <a:pt x="5015085" y="1151532"/>
                </a:lnTo>
                <a:lnTo>
                  <a:pt x="0" y="1151532"/>
                </a:lnTo>
                <a:lnTo>
                  <a:pt x="0" y="0"/>
                </a:lnTo>
                <a:close/>
              </a:path>
            </a:pathLst>
          </a:custGeom>
          <a:blipFill>
            <a:blip r:embed="rId10"/>
            <a:stretch>
              <a:fillRect l="-429" r="-214"/>
            </a:stretch>
          </a:blipFill>
        </p:spPr>
        <p:txBody>
          <a:bodyPr/>
          <a:lstStyle/>
          <a:p/>
        </p:txBody>
      </p:sp>
      <p:sp>
        <p:nvSpPr>
          <p:cNvPr id="11" name="Freeform 11"/>
          <p:cNvSpPr/>
          <p:nvPr/>
        </p:nvSpPr>
        <p:spPr>
          <a:xfrm>
            <a:off x="13408135" y="8393643"/>
            <a:ext cx="3851165" cy="1526927"/>
          </a:xfrm>
          <a:custGeom>
            <a:rect l="l" t="t" r="r" b="b"/>
            <a:pathLst>
              <a:path w="3851164" h="1526927">
                <a:moveTo>
                  <a:pt x="0" y="0"/>
                </a:moveTo>
                <a:lnTo>
                  <a:pt x="3851165" y="0"/>
                </a:lnTo>
                <a:lnTo>
                  <a:pt x="3851165" y="1526926"/>
                </a:lnTo>
                <a:lnTo>
                  <a:pt x="0" y="1526926"/>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hafuyv69"/>
              </a:rPr>
              <a:t>https://tinyurl.com/hafuyv69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Children Furniture Market Report 2024</dc:title>
  <cp:lastModifiedBy>decipher market</cp:lastModifiedBy>
  <cp:revision>2</cp:revision>
  <dcterms:created xsi:type="dcterms:W3CDTF">2006-08-16T00:00:00Z</dcterms:created>
  <dcterms:modified xsi:type="dcterms:W3CDTF">2024-03-20T13:54:35Z</dcterms:modified>
</cp:coreProperties>
</file>